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1" r:id="rId1"/>
  </p:sldMasterIdLst>
  <p:notesMasterIdLst>
    <p:notesMasterId r:id="rId93"/>
  </p:notesMasterIdLst>
  <p:sldIdLst>
    <p:sldId id="311" r:id="rId2"/>
    <p:sldId id="436" r:id="rId3"/>
    <p:sldId id="419" r:id="rId4"/>
    <p:sldId id="420" r:id="rId5"/>
    <p:sldId id="421" r:id="rId6"/>
    <p:sldId id="422" r:id="rId7"/>
    <p:sldId id="261" r:id="rId8"/>
    <p:sldId id="262" r:id="rId9"/>
    <p:sldId id="385" r:id="rId10"/>
    <p:sldId id="260" r:id="rId11"/>
    <p:sldId id="263" r:id="rId12"/>
    <p:sldId id="268" r:id="rId13"/>
    <p:sldId id="265" r:id="rId14"/>
    <p:sldId id="442" r:id="rId15"/>
    <p:sldId id="376" r:id="rId16"/>
    <p:sldId id="266" r:id="rId17"/>
    <p:sldId id="331" r:id="rId18"/>
    <p:sldId id="388" r:id="rId19"/>
    <p:sldId id="423" r:id="rId20"/>
    <p:sldId id="389" r:id="rId21"/>
    <p:sldId id="384" r:id="rId22"/>
    <p:sldId id="390" r:id="rId23"/>
    <p:sldId id="489" r:id="rId24"/>
    <p:sldId id="272" r:id="rId25"/>
    <p:sldId id="332" r:id="rId26"/>
    <p:sldId id="290" r:id="rId27"/>
    <p:sldId id="291" r:id="rId28"/>
    <p:sldId id="282" r:id="rId29"/>
    <p:sldId id="437" r:id="rId30"/>
    <p:sldId id="438" r:id="rId31"/>
    <p:sldId id="328" r:id="rId32"/>
    <p:sldId id="335" r:id="rId33"/>
    <p:sldId id="382" r:id="rId34"/>
    <p:sldId id="267" r:id="rId35"/>
    <p:sldId id="329" r:id="rId36"/>
    <p:sldId id="288" r:id="rId37"/>
    <p:sldId id="424" r:id="rId38"/>
    <p:sldId id="334" r:id="rId39"/>
    <p:sldId id="289" r:id="rId40"/>
    <p:sldId id="284" r:id="rId41"/>
    <p:sldId id="333" r:id="rId42"/>
    <p:sldId id="270" r:id="rId43"/>
    <p:sldId id="401" r:id="rId44"/>
    <p:sldId id="402" r:id="rId45"/>
    <p:sldId id="415" r:id="rId46"/>
    <p:sldId id="416" r:id="rId47"/>
    <p:sldId id="417" r:id="rId48"/>
    <p:sldId id="450" r:id="rId49"/>
    <p:sldId id="445" r:id="rId50"/>
    <p:sldId id="447" r:id="rId51"/>
    <p:sldId id="448" r:id="rId52"/>
    <p:sldId id="449" r:id="rId53"/>
    <p:sldId id="451" r:id="rId54"/>
    <p:sldId id="453" r:id="rId55"/>
    <p:sldId id="452" r:id="rId56"/>
    <p:sldId id="454" r:id="rId57"/>
    <p:sldId id="455" r:id="rId58"/>
    <p:sldId id="456" r:id="rId59"/>
    <p:sldId id="458" r:id="rId60"/>
    <p:sldId id="457" r:id="rId61"/>
    <p:sldId id="460" r:id="rId62"/>
    <p:sldId id="459" r:id="rId63"/>
    <p:sldId id="463" r:id="rId64"/>
    <p:sldId id="461" r:id="rId65"/>
    <p:sldId id="470" r:id="rId66"/>
    <p:sldId id="462" r:id="rId67"/>
    <p:sldId id="469" r:id="rId68"/>
    <p:sldId id="464" r:id="rId69"/>
    <p:sldId id="431" r:id="rId70"/>
    <p:sldId id="432" r:id="rId71"/>
    <p:sldId id="444" r:id="rId72"/>
    <p:sldId id="471" r:id="rId73"/>
    <p:sldId id="472" r:id="rId74"/>
    <p:sldId id="473" r:id="rId75"/>
    <p:sldId id="474" r:id="rId76"/>
    <p:sldId id="477" r:id="rId77"/>
    <p:sldId id="491" r:id="rId78"/>
    <p:sldId id="490" r:id="rId79"/>
    <p:sldId id="480" r:id="rId80"/>
    <p:sldId id="465" r:id="rId81"/>
    <p:sldId id="476" r:id="rId82"/>
    <p:sldId id="478" r:id="rId83"/>
    <p:sldId id="481" r:id="rId84"/>
    <p:sldId id="482" r:id="rId85"/>
    <p:sldId id="483" r:id="rId86"/>
    <p:sldId id="484" r:id="rId87"/>
    <p:sldId id="485" r:id="rId88"/>
    <p:sldId id="488" r:id="rId89"/>
    <p:sldId id="486" r:id="rId90"/>
    <p:sldId id="487" r:id="rId91"/>
    <p:sldId id="264" r:id="rId92"/>
  </p:sldIdLst>
  <p:sldSz cx="9144000" cy="6858000" type="screen4x3"/>
  <p:notesSz cx="7010400" cy="9296400"/>
  <p:defaultTextStyle>
    <a:defPPr>
      <a:defRPr lang="zh-CN"/>
    </a:defPPr>
    <a:lvl1pPr algn="l" rtl="0" eaLnBrk="0" fontAlgn="base" hangingPunct="0">
      <a:spcBef>
        <a:spcPct val="0"/>
      </a:spcBef>
      <a:spcAft>
        <a:spcPct val="0"/>
      </a:spcAft>
      <a:defRPr kern="1200">
        <a:solidFill>
          <a:schemeClr val="tx1"/>
        </a:solidFill>
        <a:latin typeface="Times New Roman" panose="02020603050405020304" pitchFamily="18"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SimSun" panose="02010600030101010101" pitchFamily="2" charset="-122"/>
        <a:cs typeface="+mn-cs"/>
      </a:defRPr>
    </a:lvl5pPr>
    <a:lvl6pPr marL="2286000" algn="l" defTabSz="914400" rtl="0" eaLnBrk="1" latinLnBrk="0" hangingPunct="1">
      <a:defRPr kern="1200">
        <a:solidFill>
          <a:schemeClr val="tx1"/>
        </a:solidFill>
        <a:latin typeface="Times New Roman" panose="02020603050405020304" pitchFamily="18" charset="0"/>
        <a:ea typeface="SimSun" panose="02010600030101010101" pitchFamily="2" charset="-122"/>
        <a:cs typeface="+mn-cs"/>
      </a:defRPr>
    </a:lvl6pPr>
    <a:lvl7pPr marL="2743200" algn="l" defTabSz="914400" rtl="0" eaLnBrk="1" latinLnBrk="0" hangingPunct="1">
      <a:defRPr kern="1200">
        <a:solidFill>
          <a:schemeClr val="tx1"/>
        </a:solidFill>
        <a:latin typeface="Times New Roman" panose="02020603050405020304" pitchFamily="18" charset="0"/>
        <a:ea typeface="SimSun" panose="02010600030101010101" pitchFamily="2" charset="-122"/>
        <a:cs typeface="+mn-cs"/>
      </a:defRPr>
    </a:lvl7pPr>
    <a:lvl8pPr marL="3200400" algn="l" defTabSz="914400" rtl="0" eaLnBrk="1" latinLnBrk="0" hangingPunct="1">
      <a:defRPr kern="1200">
        <a:solidFill>
          <a:schemeClr val="tx1"/>
        </a:solidFill>
        <a:latin typeface="Times New Roman" panose="02020603050405020304" pitchFamily="18" charset="0"/>
        <a:ea typeface="SimSun" panose="02010600030101010101" pitchFamily="2" charset="-122"/>
        <a:cs typeface="+mn-cs"/>
      </a:defRPr>
    </a:lvl8pPr>
    <a:lvl9pPr marL="3657600" algn="l" defTabSz="914400" rtl="0" eaLnBrk="1" latinLnBrk="0" hangingPunct="1">
      <a:defRPr kern="1200">
        <a:solidFill>
          <a:schemeClr val="tx1"/>
        </a:solidFill>
        <a:latin typeface="Times New Roman" panose="02020603050405020304" pitchFamily="18"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19" autoAdjust="0"/>
    <p:restoredTop sz="94660"/>
  </p:normalViewPr>
  <p:slideViewPr>
    <p:cSldViewPr>
      <p:cViewPr varScale="1">
        <p:scale>
          <a:sx n="83" d="100"/>
          <a:sy n="83" d="100"/>
        </p:scale>
        <p:origin x="643"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4" Type="http://schemas.openxmlformats.org/officeDocument/2006/relationships/image" Target="../media/image7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image" Target="../media/image7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AD2A4DD-C40B-4DBF-90F1-2426EB75EA11}"/>
              </a:ext>
            </a:extLst>
          </p:cNvPr>
          <p:cNvSpPr>
            <a:spLocks noGrp="1" noChangeArrowheads="1"/>
          </p:cNvSpPr>
          <p:nvPr>
            <p:ph type="hdr" sz="quarter"/>
          </p:nvPr>
        </p:nvSpPr>
        <p:spPr bwMode="auto">
          <a:xfrm>
            <a:off x="0" y="0"/>
            <a:ext cx="3037840" cy="464820"/>
          </a:xfrm>
          <a:prstGeom prst="rect">
            <a:avLst/>
          </a:prstGeom>
          <a:noFill/>
          <a:ln>
            <a:noFill/>
          </a:ln>
          <a:effectLst/>
        </p:spPr>
        <p:txBody>
          <a:bodyPr vert="horz" wrap="square" lIns="93177" tIns="46589" rIns="93177" bIns="46589" numCol="1" anchor="t" anchorCtr="0" compatLnSpc="1">
            <a:prstTxWarp prst="textNoShape">
              <a:avLst/>
            </a:prstTxWarp>
          </a:bodyPr>
          <a:lstStyle>
            <a:lvl1pPr eaLnBrk="1" hangingPunct="1">
              <a:defRPr sz="1200">
                <a:latin typeface="Arial" pitchFamily="34" charset="0"/>
              </a:defRPr>
            </a:lvl1pPr>
          </a:lstStyle>
          <a:p>
            <a:pPr>
              <a:defRPr/>
            </a:pPr>
            <a:endParaRPr lang="en-US" altLang="zh-CN"/>
          </a:p>
        </p:txBody>
      </p:sp>
      <p:sp>
        <p:nvSpPr>
          <p:cNvPr id="4099" name="Rectangle 3">
            <a:extLst>
              <a:ext uri="{FF2B5EF4-FFF2-40B4-BE49-F238E27FC236}">
                <a16:creationId xmlns:a16="http://schemas.microsoft.com/office/drawing/2014/main" id="{F26941D4-E858-4273-BBCD-FCE4C07925E2}"/>
              </a:ext>
            </a:extLst>
          </p:cNvPr>
          <p:cNvSpPr>
            <a:spLocks noGrp="1" noChangeArrowheads="1"/>
          </p:cNvSpPr>
          <p:nvPr>
            <p:ph type="dt" idx="1"/>
          </p:nvPr>
        </p:nvSpPr>
        <p:spPr bwMode="auto">
          <a:xfrm>
            <a:off x="3970938" y="0"/>
            <a:ext cx="3037840" cy="464820"/>
          </a:xfrm>
          <a:prstGeom prst="rect">
            <a:avLst/>
          </a:prstGeom>
          <a:noFill/>
          <a:ln>
            <a:noFill/>
          </a:ln>
          <a:effectLst/>
        </p:spPr>
        <p:txBody>
          <a:bodyPr vert="horz" wrap="square" lIns="93177" tIns="46589" rIns="93177" bIns="46589" numCol="1" anchor="t" anchorCtr="0" compatLnSpc="1">
            <a:prstTxWarp prst="textNoShape">
              <a:avLst/>
            </a:prstTxWarp>
          </a:bodyPr>
          <a:lstStyle>
            <a:lvl1pPr algn="r" eaLnBrk="1" hangingPunct="1">
              <a:defRPr sz="1200">
                <a:latin typeface="Arial" pitchFamily="34" charset="0"/>
              </a:defRPr>
            </a:lvl1pPr>
          </a:lstStyle>
          <a:p>
            <a:pPr>
              <a:defRPr/>
            </a:pPr>
            <a:endParaRPr lang="en-US" altLang="zh-CN"/>
          </a:p>
        </p:txBody>
      </p:sp>
      <p:sp>
        <p:nvSpPr>
          <p:cNvPr id="9220" name="Rectangle 4">
            <a:extLst>
              <a:ext uri="{FF2B5EF4-FFF2-40B4-BE49-F238E27FC236}">
                <a16:creationId xmlns:a16="http://schemas.microsoft.com/office/drawing/2014/main" id="{471146C5-3E3D-460A-9FA9-7726AAFA0CFF}"/>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96A53781-F96E-4D6B-B8B2-5A207BA94555}"/>
              </a:ext>
            </a:extLst>
          </p:cNvPr>
          <p:cNvSpPr>
            <a:spLocks noGrp="1" noChangeArrowheads="1"/>
          </p:cNvSpPr>
          <p:nvPr>
            <p:ph type="body" sz="quarter" idx="3"/>
          </p:nvPr>
        </p:nvSpPr>
        <p:spPr bwMode="auto">
          <a:xfrm>
            <a:off x="701040" y="4415790"/>
            <a:ext cx="5608320" cy="4183380"/>
          </a:xfrm>
          <a:prstGeom prst="rect">
            <a:avLst/>
          </a:prstGeom>
          <a:noFill/>
          <a:ln>
            <a:noFill/>
          </a:ln>
          <a:effectLst/>
        </p:spPr>
        <p:txBody>
          <a:bodyPr vert="horz" wrap="square" lIns="93177" tIns="46589" rIns="93177" bIns="46589"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102" name="Rectangle 6">
            <a:extLst>
              <a:ext uri="{FF2B5EF4-FFF2-40B4-BE49-F238E27FC236}">
                <a16:creationId xmlns:a16="http://schemas.microsoft.com/office/drawing/2014/main" id="{60794BF8-4911-4372-9F01-1FDEFDCD7A22}"/>
              </a:ext>
            </a:extLst>
          </p:cNvPr>
          <p:cNvSpPr>
            <a:spLocks noGrp="1" noChangeArrowheads="1"/>
          </p:cNvSpPr>
          <p:nvPr>
            <p:ph type="ftr" sz="quarter" idx="4"/>
          </p:nvPr>
        </p:nvSpPr>
        <p:spPr bwMode="auto">
          <a:xfrm>
            <a:off x="0" y="8829967"/>
            <a:ext cx="3037840" cy="464820"/>
          </a:xfrm>
          <a:prstGeom prst="rect">
            <a:avLst/>
          </a:prstGeom>
          <a:noFill/>
          <a:ln>
            <a:noFill/>
          </a:ln>
          <a:effectLst/>
        </p:spPr>
        <p:txBody>
          <a:bodyPr vert="horz" wrap="square" lIns="93177" tIns="46589" rIns="93177" bIns="46589" numCol="1" anchor="b" anchorCtr="0" compatLnSpc="1">
            <a:prstTxWarp prst="textNoShape">
              <a:avLst/>
            </a:prstTxWarp>
          </a:bodyPr>
          <a:lstStyle>
            <a:lvl1pPr eaLnBrk="1" hangingPunct="1">
              <a:defRPr sz="1200">
                <a:latin typeface="Arial" pitchFamily="34" charset="0"/>
              </a:defRPr>
            </a:lvl1pPr>
          </a:lstStyle>
          <a:p>
            <a:pPr>
              <a:defRPr/>
            </a:pPr>
            <a:endParaRPr lang="en-US" altLang="zh-CN"/>
          </a:p>
        </p:txBody>
      </p:sp>
      <p:sp>
        <p:nvSpPr>
          <p:cNvPr id="4103" name="Rectangle 7">
            <a:extLst>
              <a:ext uri="{FF2B5EF4-FFF2-40B4-BE49-F238E27FC236}">
                <a16:creationId xmlns:a16="http://schemas.microsoft.com/office/drawing/2014/main" id="{6D08A192-0EF4-4445-96F5-812DAE36F95B}"/>
              </a:ext>
            </a:extLst>
          </p:cNvPr>
          <p:cNvSpPr>
            <a:spLocks noGrp="1" noChangeArrowheads="1"/>
          </p:cNvSpPr>
          <p:nvPr>
            <p:ph type="sldNum" sz="quarter" idx="5"/>
          </p:nvPr>
        </p:nvSpPr>
        <p:spPr bwMode="auto">
          <a:xfrm>
            <a:off x="3970938" y="8829967"/>
            <a:ext cx="3037840" cy="464820"/>
          </a:xfrm>
          <a:prstGeom prst="rect">
            <a:avLst/>
          </a:prstGeom>
          <a:noFill/>
          <a:ln>
            <a:noFill/>
          </a:ln>
          <a:effectLst/>
        </p:spPr>
        <p:txBody>
          <a:bodyPr vert="horz" wrap="square" lIns="93177" tIns="46589" rIns="93177" bIns="46589"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2E7C3A38-E4C2-42D8-81D4-20554FF26C9C}"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D122AE28-6AC5-49E9-BFBF-0768148FC953}"/>
              </a:ext>
            </a:extLst>
          </p:cNvPr>
          <p:cNvSpPr>
            <a:spLocks noGrp="1" noRot="1" noChangeAspect="1" noTextEdit="1"/>
          </p:cNvSpPr>
          <p:nvPr>
            <p:ph type="sldImg"/>
          </p:nvPr>
        </p:nvSpPr>
        <p:spPr>
          <a:ln/>
        </p:spPr>
      </p:sp>
      <p:sp>
        <p:nvSpPr>
          <p:cNvPr id="11267" name="Notes Placeholder 2">
            <a:extLst>
              <a:ext uri="{FF2B5EF4-FFF2-40B4-BE49-F238E27FC236}">
                <a16:creationId xmlns:a16="http://schemas.microsoft.com/office/drawing/2014/main" id="{9D449ADC-77F3-4ED5-8B6E-E7A14550D38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1268" name="Slide Number Placeholder 3">
            <a:extLst>
              <a:ext uri="{FF2B5EF4-FFF2-40B4-BE49-F238E27FC236}">
                <a16:creationId xmlns:a16="http://schemas.microsoft.com/office/drawing/2014/main" id="{0A620803-75F7-4891-AC08-1580F67FDA2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79FCE0F9-AAB9-4034-8577-FF127C726BAD}" type="slidenum">
              <a:rPr lang="en-US" altLang="en-US" smtClean="0">
                <a:latin typeface="Arial" panose="020B0604020202020204" pitchFamily="34" charset="0"/>
                <a:ea typeface="MS PGothic" panose="020B0600070205080204" pitchFamily="34" charset="-128"/>
              </a:rPr>
              <a:pPr/>
              <a:t>1</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BFD0E33A-D9E7-404D-9CDF-38708E22DD48}"/>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B63F2BCC-F3FC-401D-9874-715AE96B057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31748" name="Slide Number Placeholder 3">
            <a:extLst>
              <a:ext uri="{FF2B5EF4-FFF2-40B4-BE49-F238E27FC236}">
                <a16:creationId xmlns:a16="http://schemas.microsoft.com/office/drawing/2014/main" id="{C4AA75B3-A1BA-4852-96C6-11F72A3C061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12B30DDD-7A14-4104-BA04-60F4E527BBDB}" type="slidenum">
              <a:rPr lang="en-US" altLang="en-US" smtClean="0">
                <a:latin typeface="Arial" panose="020B0604020202020204" pitchFamily="34" charset="0"/>
                <a:ea typeface="MS PGothic" panose="020B0600070205080204" pitchFamily="34" charset="-128"/>
              </a:rPr>
              <a:pPr/>
              <a:t>10</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83CB98E-B2E8-4DD7-9552-99B11EDB7B9E}"/>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7F16DC08-9F52-4792-8405-DA684F25353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33796" name="Slide Number Placeholder 3">
            <a:extLst>
              <a:ext uri="{FF2B5EF4-FFF2-40B4-BE49-F238E27FC236}">
                <a16:creationId xmlns:a16="http://schemas.microsoft.com/office/drawing/2014/main" id="{D79DC6D6-5A18-4B67-BCDD-56E618A295F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2DE396E1-D292-42AB-AD1C-7F2C89A9A828}" type="slidenum">
              <a:rPr lang="en-US" altLang="en-US" smtClean="0">
                <a:latin typeface="Arial" panose="020B0604020202020204" pitchFamily="34" charset="0"/>
                <a:ea typeface="MS PGothic" panose="020B0600070205080204" pitchFamily="34" charset="-128"/>
              </a:rPr>
              <a:pPr/>
              <a:t>11</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9B05DEC-268C-47E0-BABF-2F9982D40FCB}"/>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C9761600-A32D-4B89-BE6E-C3A64E22C7F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35844" name="Slide Number Placeholder 3">
            <a:extLst>
              <a:ext uri="{FF2B5EF4-FFF2-40B4-BE49-F238E27FC236}">
                <a16:creationId xmlns:a16="http://schemas.microsoft.com/office/drawing/2014/main" id="{6A99116E-3ACB-4EE0-97C6-BE47A123F24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42FE004B-3C36-45EE-822D-86E068C0DDD2}" type="slidenum">
              <a:rPr lang="en-US" altLang="en-US" smtClean="0">
                <a:latin typeface="Arial" panose="020B0604020202020204" pitchFamily="34" charset="0"/>
                <a:ea typeface="MS PGothic" panose="020B0600070205080204" pitchFamily="34" charset="-128"/>
              </a:rPr>
              <a:pPr/>
              <a:t>12</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420D2116-222A-4489-BCB5-39008BFA3432}"/>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95F0A3CB-28F4-4A2F-86D3-75AF47E0437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37892" name="Slide Number Placeholder 3">
            <a:extLst>
              <a:ext uri="{FF2B5EF4-FFF2-40B4-BE49-F238E27FC236}">
                <a16:creationId xmlns:a16="http://schemas.microsoft.com/office/drawing/2014/main" id="{855EB90B-2245-47C0-906A-A5C132C0C27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E5058EB1-5788-4DCF-B6E2-E1D0780E39CD}" type="slidenum">
              <a:rPr lang="en-US" altLang="en-US" smtClean="0">
                <a:latin typeface="Arial" panose="020B0604020202020204" pitchFamily="34" charset="0"/>
                <a:ea typeface="MS PGothic" panose="020B0600070205080204" pitchFamily="34" charset="-128"/>
              </a:rPr>
              <a:pPr/>
              <a:t>13</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126F0FFC-39BF-4E31-8805-C4A3001273CA}"/>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A159659D-F76D-45F1-B2EB-944050F7A72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39940" name="Slide Number Placeholder 3">
            <a:extLst>
              <a:ext uri="{FF2B5EF4-FFF2-40B4-BE49-F238E27FC236}">
                <a16:creationId xmlns:a16="http://schemas.microsoft.com/office/drawing/2014/main" id="{5637D4CA-DEA0-4276-885B-DE6F9212B6D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3B729277-7A99-43E0-9DA6-E2975DC6384D}" type="slidenum">
              <a:rPr lang="en-US" altLang="en-US" smtClean="0">
                <a:latin typeface="Arial" panose="020B0604020202020204" pitchFamily="34" charset="0"/>
                <a:ea typeface="MS PGothic" panose="020B0600070205080204" pitchFamily="34" charset="-128"/>
              </a:rPr>
              <a:pPr/>
              <a:t>14</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D4632FF-5A8F-4B34-9587-DE9A833D1CB4}"/>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5EDA2DA4-C600-4D6B-9A6E-0E9E35135B6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FE36E893-0732-4E96-94C7-10F876FA689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7B44B1C4-8BE7-4B68-918F-07EDD2BA3E7C}" type="slidenum">
              <a:rPr lang="en-US" altLang="en-US" smtClean="0">
                <a:latin typeface="Arial" panose="020B0604020202020204" pitchFamily="34" charset="0"/>
                <a:ea typeface="MS PGothic" panose="020B0600070205080204" pitchFamily="34" charset="-128"/>
              </a:rPr>
              <a:pPr/>
              <a:t>15</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644ABEFC-CE84-443A-B7D4-EFD6DA314739}"/>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D445F4FA-E1BF-4D42-8132-8ECB662AFD1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FB6DCFEB-F67C-4FF9-9F79-B430782AD0C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B9B9B1D3-AAE5-45D5-B3C8-6BBED403183E}" type="slidenum">
              <a:rPr lang="en-US" altLang="en-US" smtClean="0">
                <a:latin typeface="Arial" panose="020B0604020202020204" pitchFamily="34" charset="0"/>
                <a:ea typeface="MS PGothic" panose="020B0600070205080204" pitchFamily="34" charset="-128"/>
              </a:rPr>
              <a:pPr/>
              <a:t>16</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3285A458-89CD-4288-91BC-A12287B2CC51}"/>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7AE8CC84-BF3E-41BB-97E1-381C4DDB26C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46084" name="Slide Number Placeholder 3">
            <a:extLst>
              <a:ext uri="{FF2B5EF4-FFF2-40B4-BE49-F238E27FC236}">
                <a16:creationId xmlns:a16="http://schemas.microsoft.com/office/drawing/2014/main" id="{16FCF942-35BE-4429-9597-A17F9B21702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9A0B7C25-423F-45D4-87DD-3AC49BBC1C1E}" type="slidenum">
              <a:rPr lang="en-US" altLang="en-US" smtClean="0">
                <a:latin typeface="Arial" panose="020B0604020202020204" pitchFamily="34" charset="0"/>
                <a:ea typeface="MS PGothic" panose="020B0600070205080204" pitchFamily="34" charset="-128"/>
              </a:rPr>
              <a:pPr/>
              <a:t>17</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EF63936B-6D0F-41FD-8307-4E3BD5E69211}"/>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394BCBCB-FDE0-494A-827C-9876218C0B1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48132" name="Slide Number Placeholder 3">
            <a:extLst>
              <a:ext uri="{FF2B5EF4-FFF2-40B4-BE49-F238E27FC236}">
                <a16:creationId xmlns:a16="http://schemas.microsoft.com/office/drawing/2014/main" id="{E446EB45-F671-4B5B-B531-66860EB8292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AE94D58F-E93F-4AD7-BCC0-08584AEC8E20}" type="slidenum">
              <a:rPr lang="en-US" altLang="en-US" smtClean="0">
                <a:latin typeface="Arial" panose="020B0604020202020204" pitchFamily="34" charset="0"/>
                <a:ea typeface="MS PGothic" panose="020B0600070205080204" pitchFamily="34" charset="-128"/>
              </a:rPr>
              <a:pPr/>
              <a:t>18</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8341D27D-B175-449D-ABDA-E5C99B48A3A0}"/>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B54A159E-0BFB-49FF-93CF-6762605D4FE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50180" name="Slide Number Placeholder 3">
            <a:extLst>
              <a:ext uri="{FF2B5EF4-FFF2-40B4-BE49-F238E27FC236}">
                <a16:creationId xmlns:a16="http://schemas.microsoft.com/office/drawing/2014/main" id="{5E7111F8-C00F-4C31-A502-7751AD0CEBE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8F0B6DF4-A964-4FDA-AB23-2B684B72CE0D}" type="slidenum">
              <a:rPr lang="en-US" altLang="en-US" smtClean="0">
                <a:latin typeface="Arial" panose="020B0604020202020204" pitchFamily="34" charset="0"/>
                <a:ea typeface="MS PGothic" panose="020B0600070205080204" pitchFamily="34" charset="-128"/>
              </a:rPr>
              <a:pPr/>
              <a:t>19</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94B5134-0971-4DDE-BEEB-F1290F935098}"/>
              </a:ext>
            </a:extLst>
          </p:cNvPr>
          <p:cNvSpPr>
            <a:spLocks noGrp="1" noRot="1" noChangeAspect="1" noTextEdit="1"/>
          </p:cNvSpPr>
          <p:nvPr>
            <p:ph type="sldImg"/>
          </p:nvPr>
        </p:nvSpPr>
        <p:spPr>
          <a:ln/>
        </p:spPr>
      </p:sp>
      <p:sp>
        <p:nvSpPr>
          <p:cNvPr id="15363" name="Notes Placeholder 2">
            <a:extLst>
              <a:ext uri="{FF2B5EF4-FFF2-40B4-BE49-F238E27FC236}">
                <a16:creationId xmlns:a16="http://schemas.microsoft.com/office/drawing/2014/main" id="{6D68E3B3-BAB6-4D1A-9CF8-1187A4065DE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7B89AE46-B6B1-4FBC-971F-F2B7F5E8FEA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9DD91A3A-2F8A-4970-8B9C-173CB15860FE}" type="slidenum">
              <a:rPr lang="en-US" altLang="en-US" smtClean="0">
                <a:latin typeface="Arial" panose="020B0604020202020204" pitchFamily="34" charset="0"/>
                <a:ea typeface="MS PGothic" panose="020B0600070205080204" pitchFamily="34" charset="-128"/>
              </a:rPr>
              <a:pPr/>
              <a:t>2</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7143063-7C30-4360-B13D-939B0DF285AC}"/>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79A2CFDF-3D82-47BF-AF42-586CB4C005A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52228" name="Slide Number Placeholder 3">
            <a:extLst>
              <a:ext uri="{FF2B5EF4-FFF2-40B4-BE49-F238E27FC236}">
                <a16:creationId xmlns:a16="http://schemas.microsoft.com/office/drawing/2014/main" id="{EFD00216-3AAF-4FFC-BD84-704FB6C4258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CEF1261D-A00E-4C0D-A099-29199F356379}" type="slidenum">
              <a:rPr lang="en-US" altLang="en-US" smtClean="0">
                <a:latin typeface="Arial" panose="020B0604020202020204" pitchFamily="34" charset="0"/>
                <a:ea typeface="MS PGothic" panose="020B0600070205080204" pitchFamily="34" charset="-128"/>
              </a:rPr>
              <a:pPr/>
              <a:t>20</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90517A8E-5F77-4361-B89D-F9D9371B35A4}"/>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6578145D-BD5A-4879-B23E-F3E253C72FF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54276" name="Slide Number Placeholder 3">
            <a:extLst>
              <a:ext uri="{FF2B5EF4-FFF2-40B4-BE49-F238E27FC236}">
                <a16:creationId xmlns:a16="http://schemas.microsoft.com/office/drawing/2014/main" id="{86CB6428-AEEB-4FE8-8EB7-4331F18128F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0AE2AA85-C813-4F6E-9744-DD75BB1653F3}" type="slidenum">
              <a:rPr lang="en-US" altLang="en-US" smtClean="0">
                <a:latin typeface="Arial" panose="020B0604020202020204" pitchFamily="34" charset="0"/>
                <a:ea typeface="MS PGothic" panose="020B0600070205080204" pitchFamily="34" charset="-128"/>
              </a:rPr>
              <a:pPr/>
              <a:t>21</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1D6DB2E7-11A7-44C0-8375-00E11DFEB562}"/>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5F422067-CD05-4076-B8D5-7DAB4513460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56324" name="Slide Number Placeholder 3">
            <a:extLst>
              <a:ext uri="{FF2B5EF4-FFF2-40B4-BE49-F238E27FC236}">
                <a16:creationId xmlns:a16="http://schemas.microsoft.com/office/drawing/2014/main" id="{BE9229AE-95CA-45FC-A7A5-C351D8ED16E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BB9B040C-EE27-4BAF-89B4-B3AEB911AF98}" type="slidenum">
              <a:rPr lang="en-US" altLang="en-US" smtClean="0">
                <a:latin typeface="Arial" panose="020B0604020202020204" pitchFamily="34" charset="0"/>
                <a:ea typeface="MS PGothic" panose="020B0600070205080204" pitchFamily="34" charset="-128"/>
              </a:rPr>
              <a:pPr/>
              <a:t>22</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1D6DB2E7-11A7-44C0-8375-00E11DFEB562}"/>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5F422067-CD05-4076-B8D5-7DAB4513460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56324" name="Slide Number Placeholder 3">
            <a:extLst>
              <a:ext uri="{FF2B5EF4-FFF2-40B4-BE49-F238E27FC236}">
                <a16:creationId xmlns:a16="http://schemas.microsoft.com/office/drawing/2014/main" id="{BE9229AE-95CA-45FC-A7A5-C351D8ED16E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BB9B040C-EE27-4BAF-89B4-B3AEB911AF98}" type="slidenum">
              <a:rPr lang="en-US" altLang="en-US" smtClean="0">
                <a:latin typeface="Arial" panose="020B0604020202020204" pitchFamily="34" charset="0"/>
                <a:ea typeface="MS PGothic" panose="020B0600070205080204" pitchFamily="34" charset="-128"/>
              </a:rPr>
              <a:pPr/>
              <a:t>23</a:t>
            </a:fld>
            <a:endParaRPr lang="en-US"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603911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AB4A7140-EFFD-4CF7-B54D-B38000C5FECE}"/>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056EFB31-98E4-453D-BE5E-6BBFC3E0821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58372" name="Slide Number Placeholder 3">
            <a:extLst>
              <a:ext uri="{FF2B5EF4-FFF2-40B4-BE49-F238E27FC236}">
                <a16:creationId xmlns:a16="http://schemas.microsoft.com/office/drawing/2014/main" id="{8F4654BF-75DB-4218-8E18-244B26F9CF4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32C8BBEC-5BE8-4963-95FB-AED385A08140}" type="slidenum">
              <a:rPr lang="en-US" altLang="en-US" smtClean="0">
                <a:latin typeface="Arial" panose="020B0604020202020204" pitchFamily="34" charset="0"/>
                <a:ea typeface="MS PGothic" panose="020B0600070205080204" pitchFamily="34" charset="-128"/>
              </a:rPr>
              <a:pPr/>
              <a:t>24</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39E1A97A-CF64-449B-B575-CD776CC72A6A}"/>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19C80F0C-D2E7-44EB-981A-08406F9C439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60420" name="Slide Number Placeholder 3">
            <a:extLst>
              <a:ext uri="{FF2B5EF4-FFF2-40B4-BE49-F238E27FC236}">
                <a16:creationId xmlns:a16="http://schemas.microsoft.com/office/drawing/2014/main" id="{FC63CC77-17CD-49C8-B599-55EB557B451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D7C35104-1B1F-40D7-90A3-1F07D9D803E2}" type="slidenum">
              <a:rPr lang="en-US" altLang="en-US" smtClean="0">
                <a:latin typeface="Arial" panose="020B0604020202020204" pitchFamily="34" charset="0"/>
                <a:ea typeface="MS PGothic" panose="020B0600070205080204" pitchFamily="34" charset="-128"/>
              </a:rPr>
              <a:pPr/>
              <a:t>25</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49C1AF5B-352C-457A-A720-ABFE26D60E14}"/>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68DA3892-E7A6-4C71-B315-5613FA66338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62468" name="Slide Number Placeholder 3">
            <a:extLst>
              <a:ext uri="{FF2B5EF4-FFF2-40B4-BE49-F238E27FC236}">
                <a16:creationId xmlns:a16="http://schemas.microsoft.com/office/drawing/2014/main" id="{E860D598-6A83-450C-8EEF-E8CFD4A55C4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707F0A0A-9E34-41DE-859E-97439AD48750}" type="slidenum">
              <a:rPr lang="en-US" altLang="en-US" smtClean="0">
                <a:latin typeface="Arial" panose="020B0604020202020204" pitchFamily="34" charset="0"/>
                <a:ea typeface="MS PGothic" panose="020B0600070205080204" pitchFamily="34" charset="-128"/>
              </a:rPr>
              <a:pPr/>
              <a:t>26</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96B51FD5-9B98-4B03-A86B-8EBDD87D9628}"/>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4A43AAD3-D8F5-4B19-8EA7-A1FFEA01B16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64516" name="Slide Number Placeholder 3">
            <a:extLst>
              <a:ext uri="{FF2B5EF4-FFF2-40B4-BE49-F238E27FC236}">
                <a16:creationId xmlns:a16="http://schemas.microsoft.com/office/drawing/2014/main" id="{3E132AF0-79B9-4436-9DD7-4E38A9A1695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6711E142-5050-41EA-AE55-353A1202737E}" type="slidenum">
              <a:rPr lang="en-US" altLang="en-US" smtClean="0">
                <a:latin typeface="Arial" panose="020B0604020202020204" pitchFamily="34" charset="0"/>
                <a:ea typeface="MS PGothic" panose="020B0600070205080204" pitchFamily="34" charset="-128"/>
              </a:rPr>
              <a:pPr/>
              <a:t>27</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180C580A-DC44-4988-A2FD-7152B297D539}"/>
              </a:ext>
            </a:extLst>
          </p:cNvPr>
          <p:cNvSpPr>
            <a:spLocks noGrp="1" noRot="1" noChangeAspect="1" noTextEdit="1"/>
          </p:cNvSpPr>
          <p:nvPr>
            <p:ph type="sldImg"/>
          </p:nvPr>
        </p:nvSpPr>
        <p:spPr>
          <a:ln/>
        </p:spPr>
      </p:sp>
      <p:sp>
        <p:nvSpPr>
          <p:cNvPr id="66563" name="Notes Placeholder 2">
            <a:extLst>
              <a:ext uri="{FF2B5EF4-FFF2-40B4-BE49-F238E27FC236}">
                <a16:creationId xmlns:a16="http://schemas.microsoft.com/office/drawing/2014/main" id="{72CBE3AA-3F92-4023-8BB2-F56E9CEF206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A620B378-10B7-42CE-BCD7-99FBA6CED7B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826E33E4-9A8D-4A63-A318-6894D4810750}" type="slidenum">
              <a:rPr lang="en-US" altLang="en-US" smtClean="0">
                <a:latin typeface="Arial" panose="020B0604020202020204" pitchFamily="34" charset="0"/>
                <a:ea typeface="MS PGothic" panose="020B0600070205080204" pitchFamily="34" charset="-128"/>
              </a:rPr>
              <a:pPr/>
              <a:t>28</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A03C3419-FF6E-401B-B271-0F65A1748DB4}"/>
              </a:ext>
            </a:extLst>
          </p:cNvPr>
          <p:cNvSpPr>
            <a:spLocks noGrp="1" noRot="1" noChangeAspect="1" noTextEdit="1"/>
          </p:cNvSpPr>
          <p:nvPr>
            <p:ph type="sldImg"/>
          </p:nvPr>
        </p:nvSpPr>
        <p:spPr>
          <a:ln/>
        </p:spPr>
      </p:sp>
      <p:sp>
        <p:nvSpPr>
          <p:cNvPr id="68611" name="Notes Placeholder 2">
            <a:extLst>
              <a:ext uri="{FF2B5EF4-FFF2-40B4-BE49-F238E27FC236}">
                <a16:creationId xmlns:a16="http://schemas.microsoft.com/office/drawing/2014/main" id="{06C25CF3-C406-451F-84F4-8B96375F35D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68612" name="Slide Number Placeholder 3">
            <a:extLst>
              <a:ext uri="{FF2B5EF4-FFF2-40B4-BE49-F238E27FC236}">
                <a16:creationId xmlns:a16="http://schemas.microsoft.com/office/drawing/2014/main" id="{3FE389ED-280F-47A2-B0E1-D7945B8EBB0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F8AA9CFF-D045-4C8B-9827-58802936747B}" type="slidenum">
              <a:rPr lang="en-US" altLang="en-US" smtClean="0">
                <a:latin typeface="Arial" panose="020B0604020202020204" pitchFamily="34" charset="0"/>
                <a:ea typeface="MS PGothic" panose="020B0600070205080204" pitchFamily="34" charset="-128"/>
              </a:rPr>
              <a:pPr/>
              <a:t>29</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2A5A241-138D-44F4-BCC2-9FEC4C55FC45}"/>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CC5683E2-A7D7-4B66-8DB6-844BC019C9D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7412" name="Slide Number Placeholder 3">
            <a:extLst>
              <a:ext uri="{FF2B5EF4-FFF2-40B4-BE49-F238E27FC236}">
                <a16:creationId xmlns:a16="http://schemas.microsoft.com/office/drawing/2014/main" id="{5E319881-F23B-4C3D-9044-0519680F379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E1CA68FA-15D2-497F-956B-656777B659D6}" type="slidenum">
              <a:rPr lang="en-US" altLang="en-US" smtClean="0">
                <a:latin typeface="Arial" panose="020B0604020202020204" pitchFamily="34" charset="0"/>
                <a:ea typeface="MS PGothic" panose="020B0600070205080204" pitchFamily="34" charset="-128"/>
              </a:rPr>
              <a:pPr/>
              <a:t>3</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B4454367-4575-4FC9-BDB8-81D85738393D}"/>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03FC234C-1E0B-4E97-9BD6-D418E0934D1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0" name="Slide Number Placeholder 3">
            <a:extLst>
              <a:ext uri="{FF2B5EF4-FFF2-40B4-BE49-F238E27FC236}">
                <a16:creationId xmlns:a16="http://schemas.microsoft.com/office/drawing/2014/main" id="{00B67187-631F-4744-A663-C02A813EDB5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F4238C95-D0F7-479B-AB22-0B41ADF8DD53}" type="slidenum">
              <a:rPr lang="en-US" altLang="en-US" smtClean="0">
                <a:latin typeface="Arial" panose="020B0604020202020204" pitchFamily="34" charset="0"/>
                <a:ea typeface="MS PGothic" panose="020B0600070205080204" pitchFamily="34" charset="-128"/>
              </a:rPr>
              <a:pPr/>
              <a:t>30</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36F3B7D3-BBC8-4FD7-9636-84C719948F00}"/>
              </a:ext>
            </a:extLst>
          </p:cNvPr>
          <p:cNvSpPr>
            <a:spLocks noGrp="1" noRot="1" noChangeAspect="1" noTextEdit="1"/>
          </p:cNvSpPr>
          <p:nvPr>
            <p:ph type="sldImg"/>
          </p:nvPr>
        </p:nvSpPr>
        <p:spPr>
          <a:ln/>
        </p:spPr>
      </p:sp>
      <p:sp>
        <p:nvSpPr>
          <p:cNvPr id="72707" name="Notes Placeholder 2">
            <a:extLst>
              <a:ext uri="{FF2B5EF4-FFF2-40B4-BE49-F238E27FC236}">
                <a16:creationId xmlns:a16="http://schemas.microsoft.com/office/drawing/2014/main" id="{1DDB78A2-4394-4282-8DD2-EEC6509ADF9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2708" name="Slide Number Placeholder 3">
            <a:extLst>
              <a:ext uri="{FF2B5EF4-FFF2-40B4-BE49-F238E27FC236}">
                <a16:creationId xmlns:a16="http://schemas.microsoft.com/office/drawing/2014/main" id="{7F47BBA9-2C8A-48AD-A6BB-8B91E168DF4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00FE3E10-CBF6-4F27-A3D9-DF69F8F47F96}" type="slidenum">
              <a:rPr lang="en-US" altLang="en-US" smtClean="0">
                <a:latin typeface="Arial" panose="020B0604020202020204" pitchFamily="34" charset="0"/>
                <a:ea typeface="MS PGothic" panose="020B0600070205080204" pitchFamily="34" charset="-128"/>
              </a:rPr>
              <a:pPr/>
              <a:t>31</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5F1F1895-F55C-4946-AB18-A414A397C5AC}"/>
              </a:ext>
            </a:extLst>
          </p:cNvPr>
          <p:cNvSpPr>
            <a:spLocks noGrp="1" noRot="1" noChangeAspect="1" noTextEdit="1"/>
          </p:cNvSpPr>
          <p:nvPr>
            <p:ph type="sldImg"/>
          </p:nvPr>
        </p:nvSpPr>
        <p:spPr>
          <a:ln/>
        </p:spPr>
      </p:sp>
      <p:sp>
        <p:nvSpPr>
          <p:cNvPr id="74755" name="Notes Placeholder 2">
            <a:extLst>
              <a:ext uri="{FF2B5EF4-FFF2-40B4-BE49-F238E27FC236}">
                <a16:creationId xmlns:a16="http://schemas.microsoft.com/office/drawing/2014/main" id="{AE872BE3-FFF1-490F-9118-30C8DF67A9F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4756" name="Slide Number Placeholder 3">
            <a:extLst>
              <a:ext uri="{FF2B5EF4-FFF2-40B4-BE49-F238E27FC236}">
                <a16:creationId xmlns:a16="http://schemas.microsoft.com/office/drawing/2014/main" id="{62832067-1A2B-484C-A580-59E966BCF11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DC2C1CC1-C66F-4541-8B90-B8713E869321}" type="slidenum">
              <a:rPr lang="en-US" altLang="en-US" smtClean="0">
                <a:latin typeface="Arial" panose="020B0604020202020204" pitchFamily="34" charset="0"/>
                <a:ea typeface="MS PGothic" panose="020B0600070205080204" pitchFamily="34" charset="-128"/>
              </a:rPr>
              <a:pPr/>
              <a:t>32</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1323D693-B50A-4DC2-8BAE-1C752AA99977}"/>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5BDE2491-BED9-4BD2-99F5-BFC5678F90F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6804" name="Slide Number Placeholder 3">
            <a:extLst>
              <a:ext uri="{FF2B5EF4-FFF2-40B4-BE49-F238E27FC236}">
                <a16:creationId xmlns:a16="http://schemas.microsoft.com/office/drawing/2014/main" id="{289114BE-9B24-4BDC-B03C-4FB84BCE7FB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153B4D06-4196-433A-AF58-E1B3FDECB6D4}" type="slidenum">
              <a:rPr lang="en-US" altLang="en-US" smtClean="0">
                <a:latin typeface="Arial" panose="020B0604020202020204" pitchFamily="34" charset="0"/>
                <a:ea typeface="MS PGothic" panose="020B0600070205080204" pitchFamily="34" charset="-128"/>
              </a:rPr>
              <a:pPr/>
              <a:t>33</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36D6D818-D260-42A9-8513-B596715C8E58}"/>
              </a:ext>
            </a:extLst>
          </p:cNvPr>
          <p:cNvSpPr>
            <a:spLocks noGrp="1" noRot="1" noChangeAspect="1" noTextEdit="1"/>
          </p:cNvSpPr>
          <p:nvPr>
            <p:ph type="sldImg"/>
          </p:nvPr>
        </p:nvSpPr>
        <p:spPr>
          <a:ln/>
        </p:spPr>
      </p:sp>
      <p:sp>
        <p:nvSpPr>
          <p:cNvPr id="78851" name="Notes Placeholder 2">
            <a:extLst>
              <a:ext uri="{FF2B5EF4-FFF2-40B4-BE49-F238E27FC236}">
                <a16:creationId xmlns:a16="http://schemas.microsoft.com/office/drawing/2014/main" id="{3D090AC0-94E3-441F-9234-778BC6BD8DA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8852" name="Slide Number Placeholder 3">
            <a:extLst>
              <a:ext uri="{FF2B5EF4-FFF2-40B4-BE49-F238E27FC236}">
                <a16:creationId xmlns:a16="http://schemas.microsoft.com/office/drawing/2014/main" id="{B657A377-C985-4B27-B11A-728258C0472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59C3EF30-35CF-47E5-973E-BFEC2C275793}" type="slidenum">
              <a:rPr lang="en-US" altLang="en-US" smtClean="0">
                <a:latin typeface="Arial" panose="020B0604020202020204" pitchFamily="34" charset="0"/>
                <a:ea typeface="MS PGothic" panose="020B0600070205080204" pitchFamily="34" charset="-128"/>
              </a:rPr>
              <a:pPr/>
              <a:t>34</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E0F324AB-F3E5-4361-9CC7-A971A06BFB89}"/>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F8CC30D8-9E5C-441A-B4B7-C3DDE890D87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80900" name="Slide Number Placeholder 3">
            <a:extLst>
              <a:ext uri="{FF2B5EF4-FFF2-40B4-BE49-F238E27FC236}">
                <a16:creationId xmlns:a16="http://schemas.microsoft.com/office/drawing/2014/main" id="{6526C130-34B1-409E-A56D-8B0760FD492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4F867A9D-0B61-4B20-917C-DCBF19BDDDEB}" type="slidenum">
              <a:rPr lang="en-US" altLang="en-US" smtClean="0">
                <a:latin typeface="Arial" panose="020B0604020202020204" pitchFamily="34" charset="0"/>
                <a:ea typeface="MS PGothic" panose="020B0600070205080204" pitchFamily="34" charset="-128"/>
              </a:rPr>
              <a:pPr/>
              <a:t>35</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29C9F69A-834E-4B2C-B861-9AF128F84CC6}"/>
              </a:ext>
            </a:extLst>
          </p:cNvPr>
          <p:cNvSpPr>
            <a:spLocks noGrp="1" noRot="1" noChangeAspect="1" noTextEdit="1"/>
          </p:cNvSpPr>
          <p:nvPr>
            <p:ph type="sldImg"/>
          </p:nvPr>
        </p:nvSpPr>
        <p:spPr>
          <a:ln/>
        </p:spPr>
      </p:sp>
      <p:sp>
        <p:nvSpPr>
          <p:cNvPr id="82947" name="Notes Placeholder 2">
            <a:extLst>
              <a:ext uri="{FF2B5EF4-FFF2-40B4-BE49-F238E27FC236}">
                <a16:creationId xmlns:a16="http://schemas.microsoft.com/office/drawing/2014/main" id="{B7518A5A-F961-4ED5-B5B5-0CB8EB7B8D7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82948" name="Slide Number Placeholder 3">
            <a:extLst>
              <a:ext uri="{FF2B5EF4-FFF2-40B4-BE49-F238E27FC236}">
                <a16:creationId xmlns:a16="http://schemas.microsoft.com/office/drawing/2014/main" id="{6AF0E25A-CA1D-471F-BC1A-40B7166E3A8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313C4C39-9477-4E3D-96D9-680660AA80AF}" type="slidenum">
              <a:rPr lang="en-US" altLang="en-US" smtClean="0">
                <a:latin typeface="Arial" panose="020B0604020202020204" pitchFamily="34" charset="0"/>
                <a:ea typeface="MS PGothic" panose="020B0600070205080204" pitchFamily="34" charset="-128"/>
              </a:rPr>
              <a:pPr/>
              <a:t>36</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A17B58FA-71EB-4A5E-B46E-7D1C18D685D5}"/>
              </a:ext>
            </a:extLst>
          </p:cNvPr>
          <p:cNvSpPr>
            <a:spLocks noGrp="1" noRot="1" noChangeAspect="1" noTextEdit="1"/>
          </p:cNvSpPr>
          <p:nvPr>
            <p:ph type="sldImg"/>
          </p:nvPr>
        </p:nvSpPr>
        <p:spPr>
          <a:ln/>
        </p:spPr>
      </p:sp>
      <p:sp>
        <p:nvSpPr>
          <p:cNvPr id="84995" name="Notes Placeholder 2">
            <a:extLst>
              <a:ext uri="{FF2B5EF4-FFF2-40B4-BE49-F238E27FC236}">
                <a16:creationId xmlns:a16="http://schemas.microsoft.com/office/drawing/2014/main" id="{854F1046-4C85-4167-9473-9B240FE4791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84996" name="Slide Number Placeholder 3">
            <a:extLst>
              <a:ext uri="{FF2B5EF4-FFF2-40B4-BE49-F238E27FC236}">
                <a16:creationId xmlns:a16="http://schemas.microsoft.com/office/drawing/2014/main" id="{19F1C82D-4E5E-4198-8ACF-D15C5051561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384675C2-CD1C-42D3-8F97-82DD37DEF460}" type="slidenum">
              <a:rPr lang="en-US" altLang="en-US" smtClean="0">
                <a:latin typeface="Arial" panose="020B0604020202020204" pitchFamily="34" charset="0"/>
                <a:ea typeface="MS PGothic" panose="020B0600070205080204" pitchFamily="34" charset="-128"/>
              </a:rPr>
              <a:pPr/>
              <a:t>37</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ADBB7963-A746-4B6E-ADFE-A6A9DD838B64}"/>
              </a:ext>
            </a:extLst>
          </p:cNvPr>
          <p:cNvSpPr>
            <a:spLocks noGrp="1" noRot="1" noChangeAspect="1" noTextEdit="1"/>
          </p:cNvSpPr>
          <p:nvPr>
            <p:ph type="sldImg"/>
          </p:nvPr>
        </p:nvSpPr>
        <p:spPr>
          <a:ln/>
        </p:spPr>
      </p:sp>
      <p:sp>
        <p:nvSpPr>
          <p:cNvPr id="87043" name="Notes Placeholder 2">
            <a:extLst>
              <a:ext uri="{FF2B5EF4-FFF2-40B4-BE49-F238E27FC236}">
                <a16:creationId xmlns:a16="http://schemas.microsoft.com/office/drawing/2014/main" id="{94BE7349-7DDA-4033-9E2A-79F43031DA0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87044" name="Slide Number Placeholder 3">
            <a:extLst>
              <a:ext uri="{FF2B5EF4-FFF2-40B4-BE49-F238E27FC236}">
                <a16:creationId xmlns:a16="http://schemas.microsoft.com/office/drawing/2014/main" id="{777F0ED9-587D-445B-AE8F-07AC98BDB78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C19B1C5D-433D-4248-B1B8-F051609DC5D1}" type="slidenum">
              <a:rPr lang="en-US" altLang="en-US" smtClean="0">
                <a:latin typeface="Arial" panose="020B0604020202020204" pitchFamily="34" charset="0"/>
                <a:ea typeface="MS PGothic" panose="020B0600070205080204" pitchFamily="34" charset="-128"/>
              </a:rPr>
              <a:pPr/>
              <a:t>38</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B123791E-4553-4A97-951F-1E9B3EB00AE5}"/>
              </a:ext>
            </a:extLst>
          </p:cNvPr>
          <p:cNvSpPr>
            <a:spLocks noGrp="1" noRot="1" noChangeAspect="1" noTextEdit="1"/>
          </p:cNvSpPr>
          <p:nvPr>
            <p:ph type="sldImg"/>
          </p:nvPr>
        </p:nvSpPr>
        <p:spPr>
          <a:ln/>
        </p:spPr>
      </p:sp>
      <p:sp>
        <p:nvSpPr>
          <p:cNvPr id="89091" name="Notes Placeholder 2">
            <a:extLst>
              <a:ext uri="{FF2B5EF4-FFF2-40B4-BE49-F238E27FC236}">
                <a16:creationId xmlns:a16="http://schemas.microsoft.com/office/drawing/2014/main" id="{DD7A1FBC-2D89-4FD9-A83B-F662B04F446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89092" name="Slide Number Placeholder 3">
            <a:extLst>
              <a:ext uri="{FF2B5EF4-FFF2-40B4-BE49-F238E27FC236}">
                <a16:creationId xmlns:a16="http://schemas.microsoft.com/office/drawing/2014/main" id="{1FCA0908-A1C6-4C73-B8DF-4D7FC02FE2F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0CDB3C78-DBEA-44C7-A488-890D17546C3B}" type="slidenum">
              <a:rPr lang="en-US" altLang="en-US" smtClean="0">
                <a:latin typeface="Arial" panose="020B0604020202020204" pitchFamily="34" charset="0"/>
                <a:ea typeface="MS PGothic" panose="020B0600070205080204" pitchFamily="34" charset="-128"/>
              </a:rPr>
              <a:pPr/>
              <a:t>39</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D2A88E3-8979-4E0E-8620-2A36DD2DC77F}"/>
              </a:ext>
            </a:extLst>
          </p:cNvPr>
          <p:cNvSpPr>
            <a:spLocks noGrp="1" noRot="1" noChangeAspect="1" noTextEdit="1"/>
          </p:cNvSpPr>
          <p:nvPr>
            <p:ph type="sldImg"/>
          </p:nvPr>
        </p:nvSpPr>
        <p:spPr>
          <a:ln/>
        </p:spPr>
      </p:sp>
      <p:sp>
        <p:nvSpPr>
          <p:cNvPr id="19459" name="Notes Placeholder 2">
            <a:extLst>
              <a:ext uri="{FF2B5EF4-FFF2-40B4-BE49-F238E27FC236}">
                <a16:creationId xmlns:a16="http://schemas.microsoft.com/office/drawing/2014/main" id="{24F1125D-F1BB-466C-92AF-62846D06E20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14A76993-51CD-45F5-884A-934EA9CDAAD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2DF2CCE4-10B6-4182-A69D-C123343A7512}" type="slidenum">
              <a:rPr lang="en-US" altLang="en-US" smtClean="0">
                <a:latin typeface="Arial" panose="020B0604020202020204" pitchFamily="34" charset="0"/>
                <a:ea typeface="MS PGothic" panose="020B0600070205080204" pitchFamily="34" charset="-128"/>
              </a:rPr>
              <a:pPr/>
              <a:t>4</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5D55990D-B78E-4D41-B6AE-4E1F82770418}"/>
              </a:ext>
            </a:extLst>
          </p:cNvPr>
          <p:cNvSpPr>
            <a:spLocks noGrp="1" noRot="1" noChangeAspect="1" noTextEdit="1"/>
          </p:cNvSpPr>
          <p:nvPr>
            <p:ph type="sldImg"/>
          </p:nvPr>
        </p:nvSpPr>
        <p:spPr>
          <a:ln/>
        </p:spPr>
      </p:sp>
      <p:sp>
        <p:nvSpPr>
          <p:cNvPr id="91139" name="Notes Placeholder 2">
            <a:extLst>
              <a:ext uri="{FF2B5EF4-FFF2-40B4-BE49-F238E27FC236}">
                <a16:creationId xmlns:a16="http://schemas.microsoft.com/office/drawing/2014/main" id="{0F872A15-DB34-4B99-901A-5AA819B44DC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1140" name="Slide Number Placeholder 3">
            <a:extLst>
              <a:ext uri="{FF2B5EF4-FFF2-40B4-BE49-F238E27FC236}">
                <a16:creationId xmlns:a16="http://schemas.microsoft.com/office/drawing/2014/main" id="{83B18804-0FB0-4442-B04D-CDCA088DD2A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9CF22ACD-4FA4-4BA9-BD77-9F752258027F}" type="slidenum">
              <a:rPr lang="en-US" altLang="en-US" smtClean="0">
                <a:latin typeface="Arial" panose="020B0604020202020204" pitchFamily="34" charset="0"/>
                <a:ea typeface="MS PGothic" panose="020B0600070205080204" pitchFamily="34" charset="-128"/>
              </a:rPr>
              <a:pPr/>
              <a:t>40</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C864B16D-5532-4E9E-A358-4B2C8F74E08D}"/>
              </a:ext>
            </a:extLst>
          </p:cNvPr>
          <p:cNvSpPr>
            <a:spLocks noGrp="1" noRot="1" noChangeAspect="1" noTextEdit="1"/>
          </p:cNvSpPr>
          <p:nvPr>
            <p:ph type="sldImg"/>
          </p:nvPr>
        </p:nvSpPr>
        <p:spPr>
          <a:ln/>
        </p:spPr>
      </p:sp>
      <p:sp>
        <p:nvSpPr>
          <p:cNvPr id="93187" name="Notes Placeholder 2">
            <a:extLst>
              <a:ext uri="{FF2B5EF4-FFF2-40B4-BE49-F238E27FC236}">
                <a16:creationId xmlns:a16="http://schemas.microsoft.com/office/drawing/2014/main" id="{BC81C2EA-9435-47FD-9EFB-FAB3A2592CC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3188" name="Slide Number Placeholder 3">
            <a:extLst>
              <a:ext uri="{FF2B5EF4-FFF2-40B4-BE49-F238E27FC236}">
                <a16:creationId xmlns:a16="http://schemas.microsoft.com/office/drawing/2014/main" id="{D7D92B82-35AB-4B92-BFBA-E6E95C883E5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98A8AC5E-39E7-4D62-B365-8195BBF45786}" type="slidenum">
              <a:rPr lang="en-US" altLang="en-US" smtClean="0">
                <a:latin typeface="Arial" panose="020B0604020202020204" pitchFamily="34" charset="0"/>
                <a:ea typeface="MS PGothic" panose="020B0600070205080204" pitchFamily="34" charset="-128"/>
              </a:rPr>
              <a:pPr/>
              <a:t>41</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8A010BD4-59D6-4CC6-8AFE-85C78EBAB10D}"/>
              </a:ext>
            </a:extLst>
          </p:cNvPr>
          <p:cNvSpPr>
            <a:spLocks noGrp="1" noRot="1" noChangeAspect="1" noTextEdit="1"/>
          </p:cNvSpPr>
          <p:nvPr>
            <p:ph type="sldImg"/>
          </p:nvPr>
        </p:nvSpPr>
        <p:spPr>
          <a:ln/>
        </p:spPr>
      </p:sp>
      <p:sp>
        <p:nvSpPr>
          <p:cNvPr id="95235" name="Notes Placeholder 2">
            <a:extLst>
              <a:ext uri="{FF2B5EF4-FFF2-40B4-BE49-F238E27FC236}">
                <a16:creationId xmlns:a16="http://schemas.microsoft.com/office/drawing/2014/main" id="{E65F7BF2-3CCC-47C8-9D6A-4370233314C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5236" name="Slide Number Placeholder 3">
            <a:extLst>
              <a:ext uri="{FF2B5EF4-FFF2-40B4-BE49-F238E27FC236}">
                <a16:creationId xmlns:a16="http://schemas.microsoft.com/office/drawing/2014/main" id="{11522092-305A-40F0-8B3F-072AA119A59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3B17007D-B7F6-46D0-8656-0B178951A31E}" type="slidenum">
              <a:rPr lang="en-US" altLang="en-US" smtClean="0">
                <a:latin typeface="Arial" panose="020B0604020202020204" pitchFamily="34" charset="0"/>
                <a:ea typeface="MS PGothic" panose="020B0600070205080204" pitchFamily="34" charset="-128"/>
              </a:rPr>
              <a:pPr/>
              <a:t>42</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B80CBADE-EDB7-4A27-A9CD-0E2D0A023A3F}"/>
              </a:ext>
            </a:extLst>
          </p:cNvPr>
          <p:cNvSpPr>
            <a:spLocks noGrp="1" noRot="1" noChangeAspect="1" noTextEdit="1"/>
          </p:cNvSpPr>
          <p:nvPr>
            <p:ph type="sldImg"/>
          </p:nvPr>
        </p:nvSpPr>
        <p:spPr>
          <a:ln/>
        </p:spPr>
      </p:sp>
      <p:sp>
        <p:nvSpPr>
          <p:cNvPr id="97283" name="Notes Placeholder 2">
            <a:extLst>
              <a:ext uri="{FF2B5EF4-FFF2-40B4-BE49-F238E27FC236}">
                <a16:creationId xmlns:a16="http://schemas.microsoft.com/office/drawing/2014/main" id="{34DA6954-A491-4DD2-9631-C539A26ED8B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7284" name="Slide Number Placeholder 3">
            <a:extLst>
              <a:ext uri="{FF2B5EF4-FFF2-40B4-BE49-F238E27FC236}">
                <a16:creationId xmlns:a16="http://schemas.microsoft.com/office/drawing/2014/main" id="{B3DBFE0D-B7C7-4764-8C46-DD100513441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DA041D54-CA03-42CC-9DDF-00D6C9A956A5}" type="slidenum">
              <a:rPr lang="en-US" altLang="en-US" smtClean="0">
                <a:latin typeface="Arial" panose="020B0604020202020204" pitchFamily="34" charset="0"/>
                <a:ea typeface="MS PGothic" panose="020B0600070205080204" pitchFamily="34" charset="-128"/>
              </a:rPr>
              <a:pPr/>
              <a:t>43</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5AE34AC4-472B-4F3F-A80C-D01E13E6D458}"/>
              </a:ext>
            </a:extLst>
          </p:cNvPr>
          <p:cNvSpPr>
            <a:spLocks noGrp="1" noRot="1" noChangeAspect="1" noTextEdit="1"/>
          </p:cNvSpPr>
          <p:nvPr>
            <p:ph type="sldImg"/>
          </p:nvPr>
        </p:nvSpPr>
        <p:spPr>
          <a:ln/>
        </p:spPr>
      </p:sp>
      <p:sp>
        <p:nvSpPr>
          <p:cNvPr id="99331" name="Notes Placeholder 2">
            <a:extLst>
              <a:ext uri="{FF2B5EF4-FFF2-40B4-BE49-F238E27FC236}">
                <a16:creationId xmlns:a16="http://schemas.microsoft.com/office/drawing/2014/main" id="{C67BC8A3-51A1-43BA-A1DF-111C0E83311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9332" name="Slide Number Placeholder 3">
            <a:extLst>
              <a:ext uri="{FF2B5EF4-FFF2-40B4-BE49-F238E27FC236}">
                <a16:creationId xmlns:a16="http://schemas.microsoft.com/office/drawing/2014/main" id="{5CE00A4C-5C66-48DB-B184-DCE397C009D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2730D461-0FD2-4B79-A908-A4F773347547}" type="slidenum">
              <a:rPr lang="en-US" altLang="en-US" smtClean="0">
                <a:latin typeface="Arial" panose="020B0604020202020204" pitchFamily="34" charset="0"/>
                <a:ea typeface="MS PGothic" panose="020B0600070205080204" pitchFamily="34" charset="-128"/>
              </a:rPr>
              <a:pPr/>
              <a:t>44</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120E45B8-57EC-48AE-81CF-A4289F6E18EA}"/>
              </a:ext>
            </a:extLst>
          </p:cNvPr>
          <p:cNvSpPr>
            <a:spLocks noGrp="1" noRot="1" noChangeAspect="1" noTextEdit="1"/>
          </p:cNvSpPr>
          <p:nvPr>
            <p:ph type="sldImg"/>
          </p:nvPr>
        </p:nvSpPr>
        <p:spPr>
          <a:ln/>
        </p:spPr>
      </p:sp>
      <p:sp>
        <p:nvSpPr>
          <p:cNvPr id="101379" name="Notes Placeholder 2">
            <a:extLst>
              <a:ext uri="{FF2B5EF4-FFF2-40B4-BE49-F238E27FC236}">
                <a16:creationId xmlns:a16="http://schemas.microsoft.com/office/drawing/2014/main" id="{5F8C6C63-942B-4CD3-BBB1-0F9B3439D3E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01380" name="Slide Number Placeholder 3">
            <a:extLst>
              <a:ext uri="{FF2B5EF4-FFF2-40B4-BE49-F238E27FC236}">
                <a16:creationId xmlns:a16="http://schemas.microsoft.com/office/drawing/2014/main" id="{E4F6AB75-E98D-4580-A3C0-B3AE92432A6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E1FC9B9A-8D09-4A96-968A-995606F202A0}" type="slidenum">
              <a:rPr lang="en-US" altLang="en-US" smtClean="0">
                <a:latin typeface="Arial" panose="020B0604020202020204" pitchFamily="34" charset="0"/>
                <a:ea typeface="MS PGothic" panose="020B0600070205080204" pitchFamily="34" charset="-128"/>
              </a:rPr>
              <a:pPr/>
              <a:t>45</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CA5C7F16-421A-4120-B43B-FA85312E144F}"/>
              </a:ext>
            </a:extLst>
          </p:cNvPr>
          <p:cNvSpPr>
            <a:spLocks noGrp="1" noRot="1" noChangeAspect="1" noTextEdit="1"/>
          </p:cNvSpPr>
          <p:nvPr>
            <p:ph type="sldImg"/>
          </p:nvPr>
        </p:nvSpPr>
        <p:spPr>
          <a:ln/>
        </p:spPr>
      </p:sp>
      <p:sp>
        <p:nvSpPr>
          <p:cNvPr id="103427" name="Notes Placeholder 2">
            <a:extLst>
              <a:ext uri="{FF2B5EF4-FFF2-40B4-BE49-F238E27FC236}">
                <a16:creationId xmlns:a16="http://schemas.microsoft.com/office/drawing/2014/main" id="{97715859-E604-4687-BDFE-D1D72AD89B7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03428" name="Slide Number Placeholder 3">
            <a:extLst>
              <a:ext uri="{FF2B5EF4-FFF2-40B4-BE49-F238E27FC236}">
                <a16:creationId xmlns:a16="http://schemas.microsoft.com/office/drawing/2014/main" id="{8B64F094-CC6B-441F-BA44-7ACB40C015B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DFB8671C-DF20-4F6A-8FA7-0E9C770F5D3D}" type="slidenum">
              <a:rPr lang="en-US" altLang="en-US" smtClean="0">
                <a:latin typeface="Arial" panose="020B0604020202020204" pitchFamily="34" charset="0"/>
                <a:ea typeface="MS PGothic" panose="020B0600070205080204" pitchFamily="34" charset="-128"/>
              </a:rPr>
              <a:pPr/>
              <a:t>46</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0E0A20D6-E61E-44CF-9F8F-8D3707460CAA}"/>
              </a:ext>
            </a:extLst>
          </p:cNvPr>
          <p:cNvSpPr>
            <a:spLocks noGrp="1" noRot="1" noChangeAspect="1" noTextEdit="1"/>
          </p:cNvSpPr>
          <p:nvPr>
            <p:ph type="sldImg"/>
          </p:nvPr>
        </p:nvSpPr>
        <p:spPr>
          <a:ln/>
        </p:spPr>
      </p:sp>
      <p:sp>
        <p:nvSpPr>
          <p:cNvPr id="105475" name="Notes Placeholder 2">
            <a:extLst>
              <a:ext uri="{FF2B5EF4-FFF2-40B4-BE49-F238E27FC236}">
                <a16:creationId xmlns:a16="http://schemas.microsoft.com/office/drawing/2014/main" id="{D36DAF8F-8867-4542-A30A-07338D81CB2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05476" name="Slide Number Placeholder 3">
            <a:extLst>
              <a:ext uri="{FF2B5EF4-FFF2-40B4-BE49-F238E27FC236}">
                <a16:creationId xmlns:a16="http://schemas.microsoft.com/office/drawing/2014/main" id="{123FA88F-0493-4947-A44F-166BDCE7544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3A568321-3BEA-4884-BDCA-2A33EB7CF472}" type="slidenum">
              <a:rPr lang="en-US" altLang="en-US" smtClean="0">
                <a:latin typeface="Arial" panose="020B0604020202020204" pitchFamily="34" charset="0"/>
                <a:ea typeface="MS PGothic" panose="020B0600070205080204" pitchFamily="34" charset="-128"/>
              </a:rPr>
              <a:pPr/>
              <a:t>47</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A152C91A-469F-4D12-AD8F-F06B398437A5}"/>
              </a:ext>
            </a:extLst>
          </p:cNvPr>
          <p:cNvSpPr>
            <a:spLocks noGrp="1" noRot="1" noChangeAspect="1" noTextEdit="1"/>
          </p:cNvSpPr>
          <p:nvPr>
            <p:ph type="sldImg"/>
          </p:nvPr>
        </p:nvSpPr>
        <p:spPr>
          <a:ln/>
        </p:spPr>
      </p:sp>
      <p:sp>
        <p:nvSpPr>
          <p:cNvPr id="164867" name="Notes Placeholder 2">
            <a:extLst>
              <a:ext uri="{FF2B5EF4-FFF2-40B4-BE49-F238E27FC236}">
                <a16:creationId xmlns:a16="http://schemas.microsoft.com/office/drawing/2014/main" id="{1D792B81-A8A3-45E5-AEA5-704867EF3FB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64868" name="Slide Number Placeholder 3">
            <a:extLst>
              <a:ext uri="{FF2B5EF4-FFF2-40B4-BE49-F238E27FC236}">
                <a16:creationId xmlns:a16="http://schemas.microsoft.com/office/drawing/2014/main" id="{4BE09D95-9363-4D8E-A445-1576C562A36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B7068B85-3388-4A15-9422-3A97143B7B83}" type="slidenum">
              <a:rPr lang="en-US" altLang="en-US" smtClean="0">
                <a:latin typeface="Arial" panose="020B0604020202020204" pitchFamily="34" charset="0"/>
                <a:ea typeface="MS PGothic" panose="020B0600070205080204" pitchFamily="34" charset="-128"/>
              </a:rPr>
              <a:pPr/>
              <a:t>69</a:t>
            </a:fld>
            <a:endParaRPr lang="en-US"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8919428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274A850D-8F57-45E7-8138-C2B335E61A0E}"/>
              </a:ext>
            </a:extLst>
          </p:cNvPr>
          <p:cNvSpPr>
            <a:spLocks noGrp="1" noRot="1" noChangeAspect="1" noTextEdit="1"/>
          </p:cNvSpPr>
          <p:nvPr>
            <p:ph type="sldImg"/>
          </p:nvPr>
        </p:nvSpPr>
        <p:spPr>
          <a:ln/>
        </p:spPr>
      </p:sp>
      <p:sp>
        <p:nvSpPr>
          <p:cNvPr id="166915" name="Notes Placeholder 2">
            <a:extLst>
              <a:ext uri="{FF2B5EF4-FFF2-40B4-BE49-F238E27FC236}">
                <a16:creationId xmlns:a16="http://schemas.microsoft.com/office/drawing/2014/main" id="{0C6E49B0-0F14-486B-B076-2C98B39138E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66916" name="Slide Number Placeholder 3">
            <a:extLst>
              <a:ext uri="{FF2B5EF4-FFF2-40B4-BE49-F238E27FC236}">
                <a16:creationId xmlns:a16="http://schemas.microsoft.com/office/drawing/2014/main" id="{4A91CF94-C8B8-489A-BCE6-1799AF40B0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CBCEF26B-56AA-4B60-86B7-007C09696639}" type="slidenum">
              <a:rPr lang="en-US" altLang="en-US" smtClean="0">
                <a:latin typeface="Arial" panose="020B0604020202020204" pitchFamily="34" charset="0"/>
                <a:ea typeface="MS PGothic" panose="020B0600070205080204" pitchFamily="34" charset="-128"/>
              </a:rPr>
              <a:pPr/>
              <a:t>70</a:t>
            </a:fld>
            <a:endParaRPr lang="en-US"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752760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A8B54717-8282-48EC-95BF-E6F95E07B319}"/>
              </a:ext>
            </a:extLst>
          </p:cNvPr>
          <p:cNvSpPr>
            <a:spLocks noGrp="1" noRot="1" noChangeAspect="1" noTextEdit="1"/>
          </p:cNvSpPr>
          <p:nvPr>
            <p:ph type="sldImg"/>
          </p:nvPr>
        </p:nvSpPr>
        <p:spPr>
          <a:ln/>
        </p:spPr>
      </p:sp>
      <p:sp>
        <p:nvSpPr>
          <p:cNvPr id="21507" name="Notes Placeholder 2">
            <a:extLst>
              <a:ext uri="{FF2B5EF4-FFF2-40B4-BE49-F238E27FC236}">
                <a16:creationId xmlns:a16="http://schemas.microsoft.com/office/drawing/2014/main" id="{0B2D6037-5A1B-4C1B-A10B-E67D1B478B7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14E941A0-8167-41F1-BBC0-37BDB28C8E3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A4F08A02-2924-4DC8-B2B1-B71C50EB5C67}" type="slidenum">
              <a:rPr lang="en-US" altLang="en-US" smtClean="0">
                <a:latin typeface="Arial" panose="020B0604020202020204" pitchFamily="34" charset="0"/>
                <a:ea typeface="MS PGothic" panose="020B0600070205080204" pitchFamily="34" charset="-128"/>
              </a:rPr>
              <a:pPr/>
              <a:t>5</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679E582D-C661-4BA2-9485-AE8AB463A184}"/>
              </a:ext>
            </a:extLst>
          </p:cNvPr>
          <p:cNvSpPr>
            <a:spLocks noGrp="1" noRot="1" noChangeAspect="1" noTextEdit="1"/>
          </p:cNvSpPr>
          <p:nvPr>
            <p:ph type="sldImg"/>
          </p:nvPr>
        </p:nvSpPr>
        <p:spPr>
          <a:ln/>
        </p:spPr>
      </p:sp>
      <p:sp>
        <p:nvSpPr>
          <p:cNvPr id="175107" name="Notes Placeholder 2">
            <a:extLst>
              <a:ext uri="{FF2B5EF4-FFF2-40B4-BE49-F238E27FC236}">
                <a16:creationId xmlns:a16="http://schemas.microsoft.com/office/drawing/2014/main" id="{3EF622B9-FCE2-412D-9661-469918E3DBC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75108" name="Slide Number Placeholder 3">
            <a:extLst>
              <a:ext uri="{FF2B5EF4-FFF2-40B4-BE49-F238E27FC236}">
                <a16:creationId xmlns:a16="http://schemas.microsoft.com/office/drawing/2014/main" id="{83692F60-744E-41D9-A734-3E4AABF0D31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DDCEB59A-BE1D-476C-BF77-7643A0F9B565}" type="slidenum">
              <a:rPr lang="en-US" altLang="en-US" smtClean="0">
                <a:latin typeface="Arial" panose="020B0604020202020204" pitchFamily="34" charset="0"/>
                <a:ea typeface="MS PGothic" panose="020B0600070205080204" pitchFamily="34" charset="-128"/>
              </a:rPr>
              <a:pPr/>
              <a:t>74</a:t>
            </a:fld>
            <a:endParaRPr lang="en-US"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8932065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C1CB2757-EEB7-4B21-9169-2C2BDD1A7CC4}"/>
              </a:ext>
            </a:extLst>
          </p:cNvPr>
          <p:cNvSpPr>
            <a:spLocks noGrp="1" noRot="1" noChangeAspect="1" noTextEdit="1"/>
          </p:cNvSpPr>
          <p:nvPr>
            <p:ph type="sldImg"/>
          </p:nvPr>
        </p:nvSpPr>
        <p:spPr>
          <a:ln/>
        </p:spPr>
      </p:sp>
      <p:sp>
        <p:nvSpPr>
          <p:cNvPr id="177155" name="Notes Placeholder 2">
            <a:extLst>
              <a:ext uri="{FF2B5EF4-FFF2-40B4-BE49-F238E27FC236}">
                <a16:creationId xmlns:a16="http://schemas.microsoft.com/office/drawing/2014/main" id="{E9DEEC37-8AB9-4B57-8BD8-D23A0C2E6D9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77156" name="Slide Number Placeholder 3">
            <a:extLst>
              <a:ext uri="{FF2B5EF4-FFF2-40B4-BE49-F238E27FC236}">
                <a16:creationId xmlns:a16="http://schemas.microsoft.com/office/drawing/2014/main" id="{6ABDAAC8-A0B6-48FE-B28A-89BFD76FAC5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4AF8C1F3-F5D9-4154-AB7B-0195FDB53003}" type="slidenum">
              <a:rPr lang="en-US" altLang="en-US" smtClean="0">
                <a:latin typeface="Arial" panose="020B0604020202020204" pitchFamily="34" charset="0"/>
                <a:ea typeface="MS PGothic" panose="020B0600070205080204" pitchFamily="34" charset="-128"/>
              </a:rPr>
              <a:pPr/>
              <a:t>75</a:t>
            </a:fld>
            <a:endParaRPr lang="en-US"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3895156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a:extLst>
              <a:ext uri="{FF2B5EF4-FFF2-40B4-BE49-F238E27FC236}">
                <a16:creationId xmlns:a16="http://schemas.microsoft.com/office/drawing/2014/main" id="{57A4234F-E086-45F9-9AC6-8CFD9811C049}"/>
              </a:ext>
            </a:extLst>
          </p:cNvPr>
          <p:cNvSpPr>
            <a:spLocks noGrp="1" noRot="1" noChangeAspect="1" noTextEdit="1"/>
          </p:cNvSpPr>
          <p:nvPr>
            <p:ph type="sldImg"/>
          </p:nvPr>
        </p:nvSpPr>
        <p:spPr>
          <a:ln/>
        </p:spPr>
      </p:sp>
      <p:sp>
        <p:nvSpPr>
          <p:cNvPr id="183299" name="Notes Placeholder 2">
            <a:extLst>
              <a:ext uri="{FF2B5EF4-FFF2-40B4-BE49-F238E27FC236}">
                <a16:creationId xmlns:a16="http://schemas.microsoft.com/office/drawing/2014/main" id="{603AF1E4-F79A-444D-9706-6D899ADAEF6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83300" name="Slide Number Placeholder 3">
            <a:extLst>
              <a:ext uri="{FF2B5EF4-FFF2-40B4-BE49-F238E27FC236}">
                <a16:creationId xmlns:a16="http://schemas.microsoft.com/office/drawing/2014/main" id="{0C49BB8C-A8C9-4CF4-9837-1335E40982D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A548A575-7924-4CDA-9480-7FEB23743AD0}" type="slidenum">
              <a:rPr lang="en-US" altLang="en-US" smtClean="0">
                <a:latin typeface="Arial" panose="020B0604020202020204" pitchFamily="34" charset="0"/>
                <a:ea typeface="MS PGothic" panose="020B0600070205080204" pitchFamily="34" charset="-128"/>
              </a:rPr>
              <a:pPr/>
              <a:t>76</a:t>
            </a:fld>
            <a:endParaRPr lang="en-US"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4802152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a:extLst>
              <a:ext uri="{FF2B5EF4-FFF2-40B4-BE49-F238E27FC236}">
                <a16:creationId xmlns:a16="http://schemas.microsoft.com/office/drawing/2014/main" id="{57A4234F-E086-45F9-9AC6-8CFD9811C049}"/>
              </a:ext>
            </a:extLst>
          </p:cNvPr>
          <p:cNvSpPr>
            <a:spLocks noGrp="1" noRot="1" noChangeAspect="1" noTextEdit="1"/>
          </p:cNvSpPr>
          <p:nvPr>
            <p:ph type="sldImg"/>
          </p:nvPr>
        </p:nvSpPr>
        <p:spPr>
          <a:ln/>
        </p:spPr>
      </p:sp>
      <p:sp>
        <p:nvSpPr>
          <p:cNvPr id="183299" name="Notes Placeholder 2">
            <a:extLst>
              <a:ext uri="{FF2B5EF4-FFF2-40B4-BE49-F238E27FC236}">
                <a16:creationId xmlns:a16="http://schemas.microsoft.com/office/drawing/2014/main" id="{603AF1E4-F79A-444D-9706-6D899ADAEF6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83300" name="Slide Number Placeholder 3">
            <a:extLst>
              <a:ext uri="{FF2B5EF4-FFF2-40B4-BE49-F238E27FC236}">
                <a16:creationId xmlns:a16="http://schemas.microsoft.com/office/drawing/2014/main" id="{0C49BB8C-A8C9-4CF4-9837-1335E40982D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A548A575-7924-4CDA-9480-7FEB23743AD0}" type="slidenum">
              <a:rPr lang="en-US" altLang="en-US" smtClean="0">
                <a:latin typeface="Arial" panose="020B0604020202020204" pitchFamily="34" charset="0"/>
                <a:ea typeface="MS PGothic" panose="020B0600070205080204" pitchFamily="34" charset="-128"/>
              </a:rPr>
              <a:pPr/>
              <a:t>77</a:t>
            </a:fld>
            <a:endParaRPr lang="en-US"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0747620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a:extLst>
              <a:ext uri="{FF2B5EF4-FFF2-40B4-BE49-F238E27FC236}">
                <a16:creationId xmlns:a16="http://schemas.microsoft.com/office/drawing/2014/main" id="{57A4234F-E086-45F9-9AC6-8CFD9811C049}"/>
              </a:ext>
            </a:extLst>
          </p:cNvPr>
          <p:cNvSpPr>
            <a:spLocks noGrp="1" noRot="1" noChangeAspect="1" noTextEdit="1"/>
          </p:cNvSpPr>
          <p:nvPr>
            <p:ph type="sldImg"/>
          </p:nvPr>
        </p:nvSpPr>
        <p:spPr>
          <a:ln/>
        </p:spPr>
      </p:sp>
      <p:sp>
        <p:nvSpPr>
          <p:cNvPr id="183299" name="Notes Placeholder 2">
            <a:extLst>
              <a:ext uri="{FF2B5EF4-FFF2-40B4-BE49-F238E27FC236}">
                <a16:creationId xmlns:a16="http://schemas.microsoft.com/office/drawing/2014/main" id="{603AF1E4-F79A-444D-9706-6D899ADAEF6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83300" name="Slide Number Placeholder 3">
            <a:extLst>
              <a:ext uri="{FF2B5EF4-FFF2-40B4-BE49-F238E27FC236}">
                <a16:creationId xmlns:a16="http://schemas.microsoft.com/office/drawing/2014/main" id="{0C49BB8C-A8C9-4CF4-9837-1335E40982D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A548A575-7924-4CDA-9480-7FEB23743AD0}" type="slidenum">
              <a:rPr lang="en-US" altLang="en-US" smtClean="0">
                <a:latin typeface="Arial" panose="020B0604020202020204" pitchFamily="34" charset="0"/>
                <a:ea typeface="MS PGothic" panose="020B0600070205080204" pitchFamily="34" charset="-128"/>
              </a:rPr>
              <a:pPr/>
              <a:t>78</a:t>
            </a:fld>
            <a:endParaRPr lang="en-US"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5209744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a:extLst>
              <a:ext uri="{FF2B5EF4-FFF2-40B4-BE49-F238E27FC236}">
                <a16:creationId xmlns:a16="http://schemas.microsoft.com/office/drawing/2014/main" id="{6C39A268-EE88-49B4-8657-5B8085193BD7}"/>
              </a:ext>
            </a:extLst>
          </p:cNvPr>
          <p:cNvSpPr>
            <a:spLocks noGrp="1" noRot="1" noChangeAspect="1" noTextEdit="1"/>
          </p:cNvSpPr>
          <p:nvPr>
            <p:ph type="sldImg"/>
          </p:nvPr>
        </p:nvSpPr>
        <p:spPr>
          <a:ln/>
        </p:spPr>
      </p:sp>
      <p:sp>
        <p:nvSpPr>
          <p:cNvPr id="181251" name="Notes Placeholder 2">
            <a:extLst>
              <a:ext uri="{FF2B5EF4-FFF2-40B4-BE49-F238E27FC236}">
                <a16:creationId xmlns:a16="http://schemas.microsoft.com/office/drawing/2014/main" id="{E506DFA0-9E9D-4B32-B3BC-600ED341C97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81252" name="Slide Number Placeholder 3">
            <a:extLst>
              <a:ext uri="{FF2B5EF4-FFF2-40B4-BE49-F238E27FC236}">
                <a16:creationId xmlns:a16="http://schemas.microsoft.com/office/drawing/2014/main" id="{9BB99532-2CCC-4D76-B864-04467F13FCD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4449DAF3-BDBF-48AA-BA10-5990DFADA706}" type="slidenum">
              <a:rPr lang="en-US" altLang="en-US" smtClean="0">
                <a:latin typeface="Arial" panose="020B0604020202020204" pitchFamily="34" charset="0"/>
                <a:ea typeface="MS PGothic" panose="020B0600070205080204" pitchFamily="34" charset="-128"/>
              </a:rPr>
              <a:pPr/>
              <a:t>81</a:t>
            </a:fld>
            <a:endParaRPr lang="en-US"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9772728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a:extLst>
              <a:ext uri="{FF2B5EF4-FFF2-40B4-BE49-F238E27FC236}">
                <a16:creationId xmlns:a16="http://schemas.microsoft.com/office/drawing/2014/main" id="{0D5C1F19-E0DC-4D95-BC97-006DFC105FE9}"/>
              </a:ext>
            </a:extLst>
          </p:cNvPr>
          <p:cNvSpPr>
            <a:spLocks noGrp="1" noRot="1" noChangeAspect="1" noTextEdit="1"/>
          </p:cNvSpPr>
          <p:nvPr>
            <p:ph type="sldImg"/>
          </p:nvPr>
        </p:nvSpPr>
        <p:spPr>
          <a:ln/>
        </p:spPr>
      </p:sp>
      <p:sp>
        <p:nvSpPr>
          <p:cNvPr id="185347" name="Notes Placeholder 2">
            <a:extLst>
              <a:ext uri="{FF2B5EF4-FFF2-40B4-BE49-F238E27FC236}">
                <a16:creationId xmlns:a16="http://schemas.microsoft.com/office/drawing/2014/main" id="{054DD366-364F-4C8F-A1A2-C4387384736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85348" name="Slide Number Placeholder 3">
            <a:extLst>
              <a:ext uri="{FF2B5EF4-FFF2-40B4-BE49-F238E27FC236}">
                <a16:creationId xmlns:a16="http://schemas.microsoft.com/office/drawing/2014/main" id="{D3FEAC40-82D4-464E-A48A-3CC81EFF4AD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10603D91-6761-4BA6-B60F-E9141DFD54DA}" type="slidenum">
              <a:rPr lang="en-US" altLang="en-US" smtClean="0">
                <a:latin typeface="Arial" panose="020B0604020202020204" pitchFamily="34" charset="0"/>
                <a:ea typeface="MS PGothic" panose="020B0600070205080204" pitchFamily="34" charset="-128"/>
              </a:rPr>
              <a:pPr/>
              <a:t>82</a:t>
            </a:fld>
            <a:endParaRPr lang="en-US"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6415703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a:extLst>
              <a:ext uri="{FF2B5EF4-FFF2-40B4-BE49-F238E27FC236}">
                <a16:creationId xmlns:a16="http://schemas.microsoft.com/office/drawing/2014/main" id="{15D8AD9E-4C7F-4794-BADE-9FD862048C7D}"/>
              </a:ext>
            </a:extLst>
          </p:cNvPr>
          <p:cNvSpPr>
            <a:spLocks noGrp="1" noRot="1" noChangeAspect="1" noTextEdit="1"/>
          </p:cNvSpPr>
          <p:nvPr>
            <p:ph type="sldImg"/>
          </p:nvPr>
        </p:nvSpPr>
        <p:spPr>
          <a:ln/>
        </p:spPr>
      </p:sp>
      <p:sp>
        <p:nvSpPr>
          <p:cNvPr id="189443" name="Notes Placeholder 2">
            <a:extLst>
              <a:ext uri="{FF2B5EF4-FFF2-40B4-BE49-F238E27FC236}">
                <a16:creationId xmlns:a16="http://schemas.microsoft.com/office/drawing/2014/main" id="{C591EF87-9476-440B-8478-C6F60A701F4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89444" name="Slide Number Placeholder 3">
            <a:extLst>
              <a:ext uri="{FF2B5EF4-FFF2-40B4-BE49-F238E27FC236}">
                <a16:creationId xmlns:a16="http://schemas.microsoft.com/office/drawing/2014/main" id="{7B6F4912-73C2-47BB-9023-1F0EADCA3C2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1AF69C5F-EE97-49DB-83E5-7E35F8848F71}" type="slidenum">
              <a:rPr lang="en-US" altLang="en-US" smtClean="0">
                <a:latin typeface="Arial" panose="020B0604020202020204" pitchFamily="34" charset="0"/>
                <a:ea typeface="MS PGothic" panose="020B0600070205080204" pitchFamily="34" charset="-128"/>
              </a:rPr>
              <a:pPr/>
              <a:t>91</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34B22DA-CDD3-4B44-A38A-4DF7A70C1BE7}"/>
              </a:ext>
            </a:extLst>
          </p:cNvPr>
          <p:cNvSpPr>
            <a:spLocks noGrp="1" noRot="1" noChangeAspect="1" noTextEdit="1"/>
          </p:cNvSpPr>
          <p:nvPr>
            <p:ph type="sldImg"/>
          </p:nvPr>
        </p:nvSpPr>
        <p:spPr>
          <a:ln/>
        </p:spPr>
      </p:sp>
      <p:sp>
        <p:nvSpPr>
          <p:cNvPr id="23555" name="Notes Placeholder 2">
            <a:extLst>
              <a:ext uri="{FF2B5EF4-FFF2-40B4-BE49-F238E27FC236}">
                <a16:creationId xmlns:a16="http://schemas.microsoft.com/office/drawing/2014/main" id="{354905EA-10D5-4D1E-A08D-230FE484B2A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92C00D60-A5CB-4B61-B04E-3A1620970D2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4500E76C-D1F3-4DCF-AE2F-A57A3C741BCD}" type="slidenum">
              <a:rPr lang="en-US" altLang="en-US" smtClean="0">
                <a:latin typeface="Arial" panose="020B0604020202020204" pitchFamily="34" charset="0"/>
                <a:ea typeface="MS PGothic" panose="020B0600070205080204" pitchFamily="34" charset="-128"/>
              </a:rPr>
              <a:pPr/>
              <a:t>6</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E42D645-ED1B-4397-AB69-83394C5CC1F0}"/>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E84CA7EB-F721-42AD-8DF9-C0324189810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A43283D8-1B41-4453-AB67-A2DE5AEEFD6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41361809-D223-479B-8EFF-AFFCD3B96F98}" type="slidenum">
              <a:rPr lang="en-US" altLang="en-US" smtClean="0">
                <a:latin typeface="Arial" panose="020B0604020202020204" pitchFamily="34" charset="0"/>
                <a:ea typeface="MS PGothic" panose="020B0600070205080204" pitchFamily="34" charset="-128"/>
              </a:rPr>
              <a:pPr/>
              <a:t>7</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38F2004A-7C8C-431A-8FBD-793461386D7D}"/>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FB7A6B0E-1438-4AAB-99BF-250523E8B06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7652" name="Slide Number Placeholder 3">
            <a:extLst>
              <a:ext uri="{FF2B5EF4-FFF2-40B4-BE49-F238E27FC236}">
                <a16:creationId xmlns:a16="http://schemas.microsoft.com/office/drawing/2014/main" id="{35A7F411-6499-4F1D-8CF4-965E5083C11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C0809FD5-3B0C-4E0B-B28A-C4214937663F}" type="slidenum">
              <a:rPr lang="en-US" altLang="en-US" smtClean="0">
                <a:latin typeface="Arial" panose="020B0604020202020204" pitchFamily="34" charset="0"/>
                <a:ea typeface="MS PGothic" panose="020B0600070205080204" pitchFamily="34" charset="-128"/>
              </a:rPr>
              <a:pPr/>
              <a:t>8</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CFFF138-BA73-4763-BDB4-B6F10C72F99F}"/>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2C7B7383-0D01-4B9D-83F5-D4C051BA76A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F58FE3A8-BC3F-454C-AE1F-19EA06DA71D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57066" indent="-291179">
              <a:defRPr>
                <a:solidFill>
                  <a:schemeClr val="tx1"/>
                </a:solidFill>
                <a:latin typeface="Times New Roman" panose="02020603050405020304" pitchFamily="18" charset="0"/>
                <a:ea typeface="SimSun" panose="02010600030101010101" pitchFamily="2" charset="-122"/>
              </a:defRPr>
            </a:lvl2pPr>
            <a:lvl3pPr marL="1164717" indent="-232943">
              <a:defRPr>
                <a:solidFill>
                  <a:schemeClr val="tx1"/>
                </a:solidFill>
                <a:latin typeface="Times New Roman" panose="02020603050405020304" pitchFamily="18" charset="0"/>
                <a:ea typeface="SimSun" panose="02010600030101010101" pitchFamily="2" charset="-122"/>
              </a:defRPr>
            </a:lvl3pPr>
            <a:lvl4pPr marL="1630604" indent="-232943">
              <a:defRPr>
                <a:solidFill>
                  <a:schemeClr val="tx1"/>
                </a:solidFill>
                <a:latin typeface="Times New Roman" panose="02020603050405020304" pitchFamily="18" charset="0"/>
                <a:ea typeface="SimSun" panose="02010600030101010101" pitchFamily="2" charset="-122"/>
              </a:defRPr>
            </a:lvl4pPr>
            <a:lvl5pPr marL="2096491" indent="-232943">
              <a:defRPr>
                <a:solidFill>
                  <a:schemeClr val="tx1"/>
                </a:solidFill>
                <a:latin typeface="Times New Roman" panose="02020603050405020304" pitchFamily="18" charset="0"/>
                <a:ea typeface="SimSun" panose="02010600030101010101" pitchFamily="2" charset="-122"/>
              </a:defRPr>
            </a:lvl5pPr>
            <a:lvl6pPr marL="2562377"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3028264"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94151"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960038" indent="-232943"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fld id="{AC0713E4-6F50-42DC-90D8-6543B65A5602}" type="slidenum">
              <a:rPr lang="en-US" altLang="en-US" smtClean="0">
                <a:latin typeface="Arial" panose="020B0604020202020204" pitchFamily="34" charset="0"/>
                <a:ea typeface="MS PGothic" panose="020B0600070205080204" pitchFamily="34" charset="-128"/>
              </a:rPr>
              <a:pPr/>
              <a:t>9</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600199"/>
            <a:ext cx="6858000" cy="1909763"/>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87656B52-94C0-4085-B7E5-B26564820661}"/>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DB33DE34-84E4-494C-A96D-5934DDE0069F}"/>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27C67B69-716F-4A38-B9D0-CC4249805FC1}"/>
              </a:ext>
            </a:extLst>
          </p:cNvPr>
          <p:cNvSpPr>
            <a:spLocks noGrp="1"/>
          </p:cNvSpPr>
          <p:nvPr>
            <p:ph type="sldNum" sz="quarter" idx="12"/>
          </p:nvPr>
        </p:nvSpPr>
        <p:spPr/>
        <p:txBody>
          <a:bodyPr/>
          <a:lstStyle>
            <a:lvl1pPr>
              <a:defRPr/>
            </a:lvl1pPr>
          </a:lstStyle>
          <a:p>
            <a:pPr>
              <a:defRPr/>
            </a:pPr>
            <a:fld id="{88C283CD-E963-40E9-888E-A4F730CB589A}" type="slidenum">
              <a:rPr lang="en-US" altLang="zh-CN"/>
              <a:pPr>
                <a:defRPr/>
              </a:pPr>
              <a:t>‹#›</a:t>
            </a:fld>
            <a:endParaRPr lang="en-US" altLang="zh-CN"/>
          </a:p>
        </p:txBody>
      </p:sp>
    </p:spTree>
    <p:extLst>
      <p:ext uri="{BB962C8B-B14F-4D97-AF65-F5344CB8AC3E}">
        <p14:creationId xmlns:p14="http://schemas.microsoft.com/office/powerpoint/2010/main" val="3583685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8423EE8-E4BF-4859-84A9-E569CFE5C62C}"/>
              </a:ext>
            </a:extLst>
          </p:cNvPr>
          <p:cNvSpPr/>
          <p:nvPr userDrawn="1"/>
        </p:nvSpPr>
        <p:spPr>
          <a:xfrm>
            <a:off x="0" y="365125"/>
            <a:ext cx="9144000" cy="777875"/>
          </a:xfrm>
          <a:prstGeom prst="rect">
            <a:avLst/>
          </a:prstGeom>
          <a:gradFill flip="none" rotWithShape="1">
            <a:gsLst>
              <a:gs pos="0">
                <a:schemeClr val="accent6">
                  <a:lumMod val="5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2922CD1-4E54-4D09-BF09-8D5258C60EB5}"/>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F6B0DD7A-AA55-43EC-8F5E-997088237276}"/>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DD5C08F2-22BA-40E3-AE4A-A2479D18FA61}"/>
              </a:ext>
            </a:extLst>
          </p:cNvPr>
          <p:cNvSpPr>
            <a:spLocks noGrp="1"/>
          </p:cNvSpPr>
          <p:nvPr>
            <p:ph type="sldNum" sz="quarter" idx="12"/>
          </p:nvPr>
        </p:nvSpPr>
        <p:spPr/>
        <p:txBody>
          <a:bodyPr/>
          <a:lstStyle>
            <a:lvl1pPr>
              <a:defRPr/>
            </a:lvl1pPr>
          </a:lstStyle>
          <a:p>
            <a:pPr>
              <a:defRPr/>
            </a:pPr>
            <a:fld id="{C1D8F2D5-64C5-4221-BAC1-61260749DE45}" type="slidenum">
              <a:rPr lang="en-US" altLang="zh-CN"/>
              <a:pPr>
                <a:defRPr/>
              </a:pPr>
              <a:t>‹#›</a:t>
            </a:fld>
            <a:endParaRPr lang="en-US" altLang="zh-CN"/>
          </a:p>
        </p:txBody>
      </p:sp>
    </p:spTree>
    <p:extLst>
      <p:ext uri="{BB962C8B-B14F-4D97-AF65-F5344CB8AC3E}">
        <p14:creationId xmlns:p14="http://schemas.microsoft.com/office/powerpoint/2010/main" val="1704059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5A488D-785A-481D-9BD5-4F8B895AB574}"/>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60881F11-E7C1-463F-96A6-169A312847B9}"/>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4DAE8E4A-3D3A-4448-989B-3206A1B349C1}"/>
              </a:ext>
            </a:extLst>
          </p:cNvPr>
          <p:cNvSpPr>
            <a:spLocks noGrp="1"/>
          </p:cNvSpPr>
          <p:nvPr>
            <p:ph type="sldNum" sz="quarter" idx="12"/>
          </p:nvPr>
        </p:nvSpPr>
        <p:spPr/>
        <p:txBody>
          <a:bodyPr/>
          <a:lstStyle>
            <a:lvl1pPr>
              <a:defRPr/>
            </a:lvl1pPr>
          </a:lstStyle>
          <a:p>
            <a:pPr>
              <a:defRPr/>
            </a:pPr>
            <a:fld id="{68A76351-B29B-4274-99F9-CA2D9CF5C98C}" type="slidenum">
              <a:rPr lang="en-US" altLang="zh-CN"/>
              <a:pPr>
                <a:defRPr/>
              </a:pPr>
              <a:t>‹#›</a:t>
            </a:fld>
            <a:endParaRPr lang="en-US" altLang="zh-CN"/>
          </a:p>
        </p:txBody>
      </p:sp>
    </p:spTree>
    <p:extLst>
      <p:ext uri="{BB962C8B-B14F-4D97-AF65-F5344CB8AC3E}">
        <p14:creationId xmlns:p14="http://schemas.microsoft.com/office/powerpoint/2010/main" val="2212290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AF0DDFE-D638-4FF5-B5BF-8B47EA573110}"/>
              </a:ext>
            </a:extLst>
          </p:cNvPr>
          <p:cNvSpPr/>
          <p:nvPr userDrawn="1"/>
        </p:nvSpPr>
        <p:spPr>
          <a:xfrm>
            <a:off x="0" y="365125"/>
            <a:ext cx="9144000" cy="777875"/>
          </a:xfrm>
          <a:prstGeom prst="rect">
            <a:avLst/>
          </a:prstGeom>
          <a:gradFill flip="none" rotWithShape="1">
            <a:gsLst>
              <a:gs pos="0">
                <a:schemeClr val="accent6">
                  <a:lumMod val="5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Text Placeholder 2"/>
          <p:cNvSpPr>
            <a:spLocks noGrp="1"/>
          </p:cNvSpPr>
          <p:nvPr>
            <p:ph type="body" sz="half" idx="1"/>
          </p:nvPr>
        </p:nvSpPr>
        <p:spPr>
          <a:xfrm>
            <a:off x="533400" y="1447800"/>
            <a:ext cx="39243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447800"/>
            <a:ext cx="39243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628650" y="365125"/>
            <a:ext cx="7886700" cy="777875"/>
          </a:xfrm>
        </p:spPr>
        <p:txBody>
          <a:bodyPr/>
          <a:lstStyle/>
          <a:p>
            <a:r>
              <a:rPr lang="en-US"/>
              <a:t>Click to edit Master title style</a:t>
            </a:r>
          </a:p>
        </p:txBody>
      </p:sp>
      <p:sp>
        <p:nvSpPr>
          <p:cNvPr id="7" name="Date Placeholder 3">
            <a:extLst>
              <a:ext uri="{FF2B5EF4-FFF2-40B4-BE49-F238E27FC236}">
                <a16:creationId xmlns:a16="http://schemas.microsoft.com/office/drawing/2014/main" id="{715DBD84-8ED6-4CB0-B812-8246430D64DF}"/>
              </a:ext>
            </a:extLst>
          </p:cNvPr>
          <p:cNvSpPr>
            <a:spLocks noGrp="1"/>
          </p:cNvSpPr>
          <p:nvPr>
            <p:ph type="dt" sz="half" idx="10"/>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8CD4E318-74FE-4373-A4A3-98DF7D18CDF5}"/>
              </a:ext>
            </a:extLst>
          </p:cNvPr>
          <p:cNvSpPr>
            <a:spLocks noGrp="1"/>
          </p:cNvSpPr>
          <p:nvPr>
            <p:ph type="ftr" sz="quarter" idx="11"/>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B7073F1B-6AF6-48CA-A7F8-F4D1F7980092}"/>
              </a:ext>
            </a:extLst>
          </p:cNvPr>
          <p:cNvSpPr>
            <a:spLocks noGrp="1"/>
          </p:cNvSpPr>
          <p:nvPr>
            <p:ph type="sldNum" sz="quarter" idx="12"/>
          </p:nvPr>
        </p:nvSpPr>
        <p:spPr/>
        <p:txBody>
          <a:bodyPr/>
          <a:lstStyle>
            <a:lvl1pPr>
              <a:defRPr/>
            </a:lvl1pPr>
          </a:lstStyle>
          <a:p>
            <a:pPr>
              <a:defRPr/>
            </a:pPr>
            <a:fld id="{FA0E84A8-9CE2-4147-B044-365A17EF0D27}" type="slidenum">
              <a:rPr lang="en-US" altLang="zh-CN"/>
              <a:pPr>
                <a:defRPr/>
              </a:pPr>
              <a:t>‹#›</a:t>
            </a:fld>
            <a:endParaRPr lang="en-US" altLang="zh-CN"/>
          </a:p>
        </p:txBody>
      </p:sp>
    </p:spTree>
    <p:extLst>
      <p:ext uri="{BB962C8B-B14F-4D97-AF65-F5344CB8AC3E}">
        <p14:creationId xmlns:p14="http://schemas.microsoft.com/office/powerpoint/2010/main" val="3214752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over Text">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BC24294-EECA-403E-8C53-6998622171ED}"/>
              </a:ext>
            </a:extLst>
          </p:cNvPr>
          <p:cNvSpPr/>
          <p:nvPr userDrawn="1"/>
        </p:nvSpPr>
        <p:spPr>
          <a:xfrm>
            <a:off x="0" y="365125"/>
            <a:ext cx="9144000" cy="777875"/>
          </a:xfrm>
          <a:prstGeom prst="rect">
            <a:avLst/>
          </a:prstGeom>
          <a:gradFill flip="none" rotWithShape="1">
            <a:gsLst>
              <a:gs pos="0">
                <a:schemeClr val="accent6">
                  <a:lumMod val="5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Content Placeholder 2"/>
          <p:cNvSpPr>
            <a:spLocks noGrp="1"/>
          </p:cNvSpPr>
          <p:nvPr>
            <p:ph sz="half" idx="1"/>
          </p:nvPr>
        </p:nvSpPr>
        <p:spPr>
          <a:xfrm>
            <a:off x="571500" y="1447800"/>
            <a:ext cx="8001000" cy="179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1500" y="3390900"/>
            <a:ext cx="8001000" cy="179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628650" y="365125"/>
            <a:ext cx="7886700" cy="777875"/>
          </a:xfrm>
        </p:spPr>
        <p:txBody>
          <a:bodyPr/>
          <a:lstStyle/>
          <a:p>
            <a:r>
              <a:rPr lang="en-US"/>
              <a:t>Click to edit Master title style</a:t>
            </a:r>
          </a:p>
        </p:txBody>
      </p:sp>
      <p:sp>
        <p:nvSpPr>
          <p:cNvPr id="7" name="Date Placeholder 3">
            <a:extLst>
              <a:ext uri="{FF2B5EF4-FFF2-40B4-BE49-F238E27FC236}">
                <a16:creationId xmlns:a16="http://schemas.microsoft.com/office/drawing/2014/main" id="{0C26DF3E-FEC1-4953-A6BD-6D800FF178F0}"/>
              </a:ext>
            </a:extLst>
          </p:cNvPr>
          <p:cNvSpPr>
            <a:spLocks noGrp="1"/>
          </p:cNvSpPr>
          <p:nvPr>
            <p:ph type="dt" sz="half" idx="10"/>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60DF49F4-46AA-4786-BA1D-92246C677C31}"/>
              </a:ext>
            </a:extLst>
          </p:cNvPr>
          <p:cNvSpPr>
            <a:spLocks noGrp="1"/>
          </p:cNvSpPr>
          <p:nvPr>
            <p:ph type="ftr" sz="quarter" idx="11"/>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3740109C-D11A-4A34-9662-5360BE8B2F27}"/>
              </a:ext>
            </a:extLst>
          </p:cNvPr>
          <p:cNvSpPr>
            <a:spLocks noGrp="1"/>
          </p:cNvSpPr>
          <p:nvPr>
            <p:ph type="sldNum" sz="quarter" idx="12"/>
          </p:nvPr>
        </p:nvSpPr>
        <p:spPr/>
        <p:txBody>
          <a:bodyPr/>
          <a:lstStyle>
            <a:lvl1pPr>
              <a:defRPr/>
            </a:lvl1pPr>
          </a:lstStyle>
          <a:p>
            <a:pPr>
              <a:defRPr/>
            </a:pPr>
            <a:fld id="{E01D7C19-8064-4CA4-BB14-71D4EFBD5D74}" type="slidenum">
              <a:rPr lang="en-US" altLang="zh-CN"/>
              <a:pPr>
                <a:defRPr/>
              </a:pPr>
              <a:t>‹#›</a:t>
            </a:fld>
            <a:endParaRPr lang="en-US" altLang="zh-CN"/>
          </a:p>
        </p:txBody>
      </p:sp>
    </p:spTree>
    <p:extLst>
      <p:ext uri="{BB962C8B-B14F-4D97-AF65-F5344CB8AC3E}">
        <p14:creationId xmlns:p14="http://schemas.microsoft.com/office/powerpoint/2010/main" val="404333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B57B24D-44AD-4E39-B164-3E97C4992A6C}"/>
              </a:ext>
            </a:extLst>
          </p:cNvPr>
          <p:cNvSpPr/>
          <p:nvPr userDrawn="1"/>
        </p:nvSpPr>
        <p:spPr>
          <a:xfrm>
            <a:off x="0" y="365125"/>
            <a:ext cx="9144000" cy="777875"/>
          </a:xfrm>
          <a:prstGeom prst="rect">
            <a:avLst/>
          </a:prstGeom>
          <a:gradFill flip="none" rotWithShape="1">
            <a:gsLst>
              <a:gs pos="0">
                <a:schemeClr val="accent6">
                  <a:lumMod val="5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BAB36753-97E9-4288-B9AE-8FDE55460F12}"/>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8EE45799-351F-471D-AE9D-84B9C84A77EC}"/>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DF7F79B1-E18E-497F-AEF3-B65366A5CE77}"/>
              </a:ext>
            </a:extLst>
          </p:cNvPr>
          <p:cNvSpPr>
            <a:spLocks noGrp="1"/>
          </p:cNvSpPr>
          <p:nvPr>
            <p:ph type="sldNum" sz="quarter" idx="12"/>
          </p:nvPr>
        </p:nvSpPr>
        <p:spPr/>
        <p:txBody>
          <a:bodyPr/>
          <a:lstStyle>
            <a:lvl1pPr>
              <a:defRPr/>
            </a:lvl1pPr>
          </a:lstStyle>
          <a:p>
            <a:pPr>
              <a:defRPr/>
            </a:pPr>
            <a:fld id="{A5A7C52C-B8D8-46AC-9434-6888604DA894}" type="slidenum">
              <a:rPr lang="en-US" altLang="zh-CN"/>
              <a:pPr>
                <a:defRPr/>
              </a:pPr>
              <a:t>‹#›</a:t>
            </a:fld>
            <a:endParaRPr lang="en-US" altLang="zh-CN"/>
          </a:p>
        </p:txBody>
      </p:sp>
    </p:spTree>
    <p:extLst>
      <p:ext uri="{BB962C8B-B14F-4D97-AF65-F5344CB8AC3E}">
        <p14:creationId xmlns:p14="http://schemas.microsoft.com/office/powerpoint/2010/main" val="386022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2BF5D2-15BD-4EB0-B209-7A5B647C4124}"/>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8C64587D-91E0-40BD-B2B6-F57B43AFC151}"/>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B4937BD0-177C-4022-9F09-6D6501F11A0A}"/>
              </a:ext>
            </a:extLst>
          </p:cNvPr>
          <p:cNvSpPr>
            <a:spLocks noGrp="1"/>
          </p:cNvSpPr>
          <p:nvPr>
            <p:ph type="sldNum" sz="quarter" idx="12"/>
          </p:nvPr>
        </p:nvSpPr>
        <p:spPr/>
        <p:txBody>
          <a:bodyPr/>
          <a:lstStyle>
            <a:lvl1pPr>
              <a:defRPr/>
            </a:lvl1pPr>
          </a:lstStyle>
          <a:p>
            <a:pPr>
              <a:defRPr/>
            </a:pPr>
            <a:fld id="{C748C0D4-076B-41DE-86F9-B2559841AB37}" type="slidenum">
              <a:rPr lang="en-US" altLang="zh-CN"/>
              <a:pPr>
                <a:defRPr/>
              </a:pPr>
              <a:t>‹#›</a:t>
            </a:fld>
            <a:endParaRPr lang="en-US" altLang="zh-CN"/>
          </a:p>
        </p:txBody>
      </p:sp>
    </p:spTree>
    <p:extLst>
      <p:ext uri="{BB962C8B-B14F-4D97-AF65-F5344CB8AC3E}">
        <p14:creationId xmlns:p14="http://schemas.microsoft.com/office/powerpoint/2010/main" val="3877568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72AECFA0-CF0B-465F-8866-6B6BC9A9E6B7}"/>
              </a:ext>
            </a:extLst>
          </p:cNvPr>
          <p:cNvSpPr/>
          <p:nvPr userDrawn="1"/>
        </p:nvSpPr>
        <p:spPr>
          <a:xfrm>
            <a:off x="0" y="365125"/>
            <a:ext cx="9144000" cy="777875"/>
          </a:xfrm>
          <a:prstGeom prst="rect">
            <a:avLst/>
          </a:prstGeom>
          <a:gradFill flip="none" rotWithShape="1">
            <a:gsLst>
              <a:gs pos="0">
                <a:schemeClr val="accent6">
                  <a:lumMod val="5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1600"/>
            <a:ext cx="3886200" cy="4805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71600"/>
            <a:ext cx="3886200" cy="480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866A2D29-3219-4C16-827F-98EB7248A879}"/>
              </a:ext>
            </a:extLst>
          </p:cNvPr>
          <p:cNvSpPr>
            <a:spLocks noGrp="1"/>
          </p:cNvSpPr>
          <p:nvPr>
            <p:ph type="dt" sz="half" idx="10"/>
          </p:nvPr>
        </p:nvSpPr>
        <p:spPr/>
        <p:txBody>
          <a:bodyPr/>
          <a:lstStyle>
            <a:lvl1pPr>
              <a:defRPr/>
            </a:lvl1pPr>
          </a:lstStyle>
          <a:p>
            <a:pPr>
              <a:defRPr/>
            </a:pPr>
            <a:endParaRPr lang="en-US" altLang="zh-CN"/>
          </a:p>
        </p:txBody>
      </p:sp>
      <p:sp>
        <p:nvSpPr>
          <p:cNvPr id="7" name="Footer Placeholder 4">
            <a:extLst>
              <a:ext uri="{FF2B5EF4-FFF2-40B4-BE49-F238E27FC236}">
                <a16:creationId xmlns:a16="http://schemas.microsoft.com/office/drawing/2014/main" id="{C1B1ED4F-8B17-44D6-8612-7C6F27086DAC}"/>
              </a:ext>
            </a:extLst>
          </p:cNvPr>
          <p:cNvSpPr>
            <a:spLocks noGrp="1"/>
          </p:cNvSpPr>
          <p:nvPr>
            <p:ph type="ftr" sz="quarter" idx="11"/>
          </p:nvPr>
        </p:nvSpPr>
        <p:spPr/>
        <p:txBody>
          <a:bodyPr/>
          <a:lstStyle>
            <a:lvl1pPr>
              <a:defRPr/>
            </a:lvl1pPr>
          </a:lstStyle>
          <a:p>
            <a:pPr>
              <a:defRPr/>
            </a:pPr>
            <a:endParaRPr lang="en-US" altLang="zh-CN"/>
          </a:p>
        </p:txBody>
      </p:sp>
      <p:sp>
        <p:nvSpPr>
          <p:cNvPr id="8" name="Slide Number Placeholder 5">
            <a:extLst>
              <a:ext uri="{FF2B5EF4-FFF2-40B4-BE49-F238E27FC236}">
                <a16:creationId xmlns:a16="http://schemas.microsoft.com/office/drawing/2014/main" id="{640FFBBC-5429-406A-B934-B38DCB686CD8}"/>
              </a:ext>
            </a:extLst>
          </p:cNvPr>
          <p:cNvSpPr>
            <a:spLocks noGrp="1"/>
          </p:cNvSpPr>
          <p:nvPr>
            <p:ph type="sldNum" sz="quarter" idx="12"/>
          </p:nvPr>
        </p:nvSpPr>
        <p:spPr/>
        <p:txBody>
          <a:bodyPr/>
          <a:lstStyle>
            <a:lvl1pPr>
              <a:defRPr/>
            </a:lvl1pPr>
          </a:lstStyle>
          <a:p>
            <a:pPr>
              <a:defRPr/>
            </a:pPr>
            <a:fld id="{C2316981-2639-4549-B58A-2FB16007EC78}" type="slidenum">
              <a:rPr lang="en-US" altLang="zh-CN"/>
              <a:pPr>
                <a:defRPr/>
              </a:pPr>
              <a:t>‹#›</a:t>
            </a:fld>
            <a:endParaRPr lang="en-US" altLang="zh-CN"/>
          </a:p>
        </p:txBody>
      </p:sp>
    </p:spTree>
    <p:extLst>
      <p:ext uri="{BB962C8B-B14F-4D97-AF65-F5344CB8AC3E}">
        <p14:creationId xmlns:p14="http://schemas.microsoft.com/office/powerpoint/2010/main" val="2775780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E48DFAE-E7CB-4330-AFF1-1DAD3A3224C5}"/>
              </a:ext>
            </a:extLst>
          </p:cNvPr>
          <p:cNvSpPr/>
          <p:nvPr userDrawn="1"/>
        </p:nvSpPr>
        <p:spPr>
          <a:xfrm>
            <a:off x="0" y="365125"/>
            <a:ext cx="9144000" cy="777875"/>
          </a:xfrm>
          <a:prstGeom prst="rect">
            <a:avLst/>
          </a:prstGeom>
          <a:gradFill flip="none" rotWithShape="1">
            <a:gsLst>
              <a:gs pos="0">
                <a:schemeClr val="accent6">
                  <a:lumMod val="5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Title 1"/>
          <p:cNvSpPr>
            <a:spLocks noGrp="1"/>
          </p:cNvSpPr>
          <p:nvPr>
            <p:ph type="title"/>
          </p:nvPr>
        </p:nvSpPr>
        <p:spPr>
          <a:xfrm>
            <a:off x="629841" y="365126"/>
            <a:ext cx="7886700" cy="769193"/>
          </a:xfrm>
        </p:spPr>
        <p:txBody>
          <a:bodyPr/>
          <a:lstStyle/>
          <a:p>
            <a:r>
              <a:rPr lang="en-US"/>
              <a:t>Click to edit Master title style</a:t>
            </a:r>
          </a:p>
        </p:txBody>
      </p:sp>
      <p:sp>
        <p:nvSpPr>
          <p:cNvPr id="3" name="Text Placeholder 2"/>
          <p:cNvSpPr>
            <a:spLocks noGrp="1"/>
          </p:cNvSpPr>
          <p:nvPr>
            <p:ph type="body" idx="1"/>
          </p:nvPr>
        </p:nvSpPr>
        <p:spPr>
          <a:xfrm>
            <a:off x="629842" y="1371600"/>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286000"/>
            <a:ext cx="3868340" cy="39036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371600"/>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286000"/>
            <a:ext cx="3887391" cy="3903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43A4A8BC-686C-4AF1-BA29-5AE40B0EDBB3}"/>
              </a:ext>
            </a:extLst>
          </p:cNvPr>
          <p:cNvSpPr>
            <a:spLocks noGrp="1"/>
          </p:cNvSpPr>
          <p:nvPr>
            <p:ph type="dt" sz="half" idx="10"/>
          </p:nvPr>
        </p:nvSpPr>
        <p:spPr/>
        <p:txBody>
          <a:bodyPr/>
          <a:lstStyle>
            <a:lvl1pPr>
              <a:defRPr/>
            </a:lvl1pPr>
          </a:lstStyle>
          <a:p>
            <a:pPr>
              <a:defRPr/>
            </a:pPr>
            <a:endParaRPr lang="en-US" altLang="zh-CN"/>
          </a:p>
        </p:txBody>
      </p:sp>
      <p:sp>
        <p:nvSpPr>
          <p:cNvPr id="9" name="Footer Placeholder 4">
            <a:extLst>
              <a:ext uri="{FF2B5EF4-FFF2-40B4-BE49-F238E27FC236}">
                <a16:creationId xmlns:a16="http://schemas.microsoft.com/office/drawing/2014/main" id="{727BC5C1-CCEE-40A6-9610-A762B97E87D2}"/>
              </a:ext>
            </a:extLst>
          </p:cNvPr>
          <p:cNvSpPr>
            <a:spLocks noGrp="1"/>
          </p:cNvSpPr>
          <p:nvPr>
            <p:ph type="ftr" sz="quarter" idx="11"/>
          </p:nvPr>
        </p:nvSpPr>
        <p:spPr/>
        <p:txBody>
          <a:bodyPr/>
          <a:lstStyle>
            <a:lvl1pPr>
              <a:defRPr/>
            </a:lvl1pPr>
          </a:lstStyle>
          <a:p>
            <a:pPr>
              <a:defRPr/>
            </a:pPr>
            <a:endParaRPr lang="en-US" altLang="zh-CN"/>
          </a:p>
        </p:txBody>
      </p:sp>
      <p:sp>
        <p:nvSpPr>
          <p:cNvPr id="10" name="Slide Number Placeholder 5">
            <a:extLst>
              <a:ext uri="{FF2B5EF4-FFF2-40B4-BE49-F238E27FC236}">
                <a16:creationId xmlns:a16="http://schemas.microsoft.com/office/drawing/2014/main" id="{8DB25A56-577D-4E8B-BB70-5C656AEB6060}"/>
              </a:ext>
            </a:extLst>
          </p:cNvPr>
          <p:cNvSpPr>
            <a:spLocks noGrp="1"/>
          </p:cNvSpPr>
          <p:nvPr>
            <p:ph type="sldNum" sz="quarter" idx="12"/>
          </p:nvPr>
        </p:nvSpPr>
        <p:spPr/>
        <p:txBody>
          <a:bodyPr/>
          <a:lstStyle>
            <a:lvl1pPr>
              <a:defRPr/>
            </a:lvl1pPr>
          </a:lstStyle>
          <a:p>
            <a:pPr>
              <a:defRPr/>
            </a:pPr>
            <a:fld id="{FE7E685C-3B2B-4CE3-B0FE-7F6013C39D9F}" type="slidenum">
              <a:rPr lang="en-US" altLang="zh-CN"/>
              <a:pPr>
                <a:defRPr/>
              </a:pPr>
              <a:t>‹#›</a:t>
            </a:fld>
            <a:endParaRPr lang="en-US" altLang="zh-CN"/>
          </a:p>
        </p:txBody>
      </p:sp>
    </p:spTree>
    <p:extLst>
      <p:ext uri="{BB962C8B-B14F-4D97-AF65-F5344CB8AC3E}">
        <p14:creationId xmlns:p14="http://schemas.microsoft.com/office/powerpoint/2010/main" val="4273199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E68B1E3-94B2-469E-8A82-4B39ACFF4796}"/>
              </a:ext>
            </a:extLst>
          </p:cNvPr>
          <p:cNvSpPr/>
          <p:nvPr userDrawn="1"/>
        </p:nvSpPr>
        <p:spPr>
          <a:xfrm>
            <a:off x="0" y="365125"/>
            <a:ext cx="9144000" cy="777875"/>
          </a:xfrm>
          <a:prstGeom prst="rect">
            <a:avLst/>
          </a:prstGeom>
          <a:gradFill flip="none" rotWithShape="1">
            <a:gsLst>
              <a:gs pos="0">
                <a:schemeClr val="accent6">
                  <a:lumMod val="5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EF8AC9D2-7F6A-4009-A9C2-1993909F8565}"/>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D2B66259-4D31-4E0C-8E83-EFB90315BE95}"/>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CFE5AAAA-797B-4A0D-B5FD-04FD6F814BC9}"/>
              </a:ext>
            </a:extLst>
          </p:cNvPr>
          <p:cNvSpPr>
            <a:spLocks noGrp="1"/>
          </p:cNvSpPr>
          <p:nvPr>
            <p:ph type="sldNum" sz="quarter" idx="12"/>
          </p:nvPr>
        </p:nvSpPr>
        <p:spPr/>
        <p:txBody>
          <a:bodyPr/>
          <a:lstStyle>
            <a:lvl1pPr>
              <a:defRPr/>
            </a:lvl1pPr>
          </a:lstStyle>
          <a:p>
            <a:pPr>
              <a:defRPr/>
            </a:pPr>
            <a:fld id="{582CFCD7-32E7-4C96-A4E6-265A2679D6CC}" type="slidenum">
              <a:rPr lang="en-US" altLang="zh-CN"/>
              <a:pPr>
                <a:defRPr/>
              </a:pPr>
              <a:t>‹#›</a:t>
            </a:fld>
            <a:endParaRPr lang="en-US" altLang="zh-CN"/>
          </a:p>
        </p:txBody>
      </p:sp>
    </p:spTree>
    <p:extLst>
      <p:ext uri="{BB962C8B-B14F-4D97-AF65-F5344CB8AC3E}">
        <p14:creationId xmlns:p14="http://schemas.microsoft.com/office/powerpoint/2010/main" val="3350906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0C4542F-DC48-443B-8B02-99C8EB29776E}"/>
              </a:ext>
            </a:extLst>
          </p:cNvPr>
          <p:cNvSpPr>
            <a:spLocks noGrp="1"/>
          </p:cNvSpPr>
          <p:nvPr>
            <p:ph type="dt" sz="half" idx="10"/>
          </p:nvPr>
        </p:nvSpPr>
        <p:spPr/>
        <p:txBody>
          <a:bodyPr/>
          <a:lstStyle>
            <a:lvl1pPr>
              <a:defRPr/>
            </a:lvl1pPr>
          </a:lstStyle>
          <a:p>
            <a:pPr>
              <a:defRPr/>
            </a:pPr>
            <a:endParaRPr lang="en-US" altLang="zh-CN"/>
          </a:p>
        </p:txBody>
      </p:sp>
      <p:sp>
        <p:nvSpPr>
          <p:cNvPr id="3" name="Footer Placeholder 4">
            <a:extLst>
              <a:ext uri="{FF2B5EF4-FFF2-40B4-BE49-F238E27FC236}">
                <a16:creationId xmlns:a16="http://schemas.microsoft.com/office/drawing/2014/main" id="{12E1FC69-2EB3-448D-A01F-375C3AC7D0EF}"/>
              </a:ext>
            </a:extLst>
          </p:cNvPr>
          <p:cNvSpPr>
            <a:spLocks noGrp="1"/>
          </p:cNvSpPr>
          <p:nvPr>
            <p:ph type="ftr" sz="quarter" idx="11"/>
          </p:nvPr>
        </p:nvSpPr>
        <p:spPr/>
        <p:txBody>
          <a:bodyPr/>
          <a:lstStyle>
            <a:lvl1pPr>
              <a:defRPr/>
            </a:lvl1pPr>
          </a:lstStyle>
          <a:p>
            <a:pPr>
              <a:defRPr/>
            </a:pPr>
            <a:endParaRPr lang="en-US" altLang="zh-CN"/>
          </a:p>
        </p:txBody>
      </p:sp>
      <p:sp>
        <p:nvSpPr>
          <p:cNvPr id="4" name="Slide Number Placeholder 5">
            <a:extLst>
              <a:ext uri="{FF2B5EF4-FFF2-40B4-BE49-F238E27FC236}">
                <a16:creationId xmlns:a16="http://schemas.microsoft.com/office/drawing/2014/main" id="{4E5F3305-4343-448C-A064-2D0BA9383DF6}"/>
              </a:ext>
            </a:extLst>
          </p:cNvPr>
          <p:cNvSpPr>
            <a:spLocks noGrp="1"/>
          </p:cNvSpPr>
          <p:nvPr>
            <p:ph type="sldNum" sz="quarter" idx="12"/>
          </p:nvPr>
        </p:nvSpPr>
        <p:spPr/>
        <p:txBody>
          <a:bodyPr/>
          <a:lstStyle>
            <a:lvl1pPr>
              <a:defRPr/>
            </a:lvl1pPr>
          </a:lstStyle>
          <a:p>
            <a:pPr>
              <a:defRPr/>
            </a:pPr>
            <a:fld id="{0D6828EC-6C83-496A-B2CD-7C2F6FE78CB9}" type="slidenum">
              <a:rPr lang="en-US" altLang="zh-CN"/>
              <a:pPr>
                <a:defRPr/>
              </a:pPr>
              <a:t>‹#›</a:t>
            </a:fld>
            <a:endParaRPr lang="en-US" altLang="zh-CN"/>
          </a:p>
        </p:txBody>
      </p:sp>
    </p:spTree>
    <p:extLst>
      <p:ext uri="{BB962C8B-B14F-4D97-AF65-F5344CB8AC3E}">
        <p14:creationId xmlns:p14="http://schemas.microsoft.com/office/powerpoint/2010/main" val="81496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026178C2-C07E-42E9-B504-7AE380A979BB}"/>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C29930CE-7A30-40A0-803D-8B551D96763A}"/>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FFF7A82F-53DB-4477-AD78-5C0FC2CCAC89}"/>
              </a:ext>
            </a:extLst>
          </p:cNvPr>
          <p:cNvSpPr>
            <a:spLocks noGrp="1"/>
          </p:cNvSpPr>
          <p:nvPr>
            <p:ph type="sldNum" sz="quarter" idx="12"/>
          </p:nvPr>
        </p:nvSpPr>
        <p:spPr/>
        <p:txBody>
          <a:bodyPr/>
          <a:lstStyle>
            <a:lvl1pPr>
              <a:defRPr/>
            </a:lvl1pPr>
          </a:lstStyle>
          <a:p>
            <a:pPr>
              <a:defRPr/>
            </a:pPr>
            <a:fld id="{CFB29F86-D67D-4552-AC15-7C88D0AB6D2C}" type="slidenum">
              <a:rPr lang="en-US" altLang="zh-CN"/>
              <a:pPr>
                <a:defRPr/>
              </a:pPr>
              <a:t>‹#›</a:t>
            </a:fld>
            <a:endParaRPr lang="en-US" altLang="zh-CN"/>
          </a:p>
        </p:txBody>
      </p:sp>
    </p:spTree>
    <p:extLst>
      <p:ext uri="{BB962C8B-B14F-4D97-AF65-F5344CB8AC3E}">
        <p14:creationId xmlns:p14="http://schemas.microsoft.com/office/powerpoint/2010/main" val="2625435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F9DDCC4B-B308-4F09-BE3C-8E17FB6C29F9}"/>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C5BEBF11-E1D1-45FD-9EEF-155258914B66}"/>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5264E990-5658-46F1-820D-E8A31FE5EA07}"/>
              </a:ext>
            </a:extLst>
          </p:cNvPr>
          <p:cNvSpPr>
            <a:spLocks noGrp="1"/>
          </p:cNvSpPr>
          <p:nvPr>
            <p:ph type="sldNum" sz="quarter" idx="12"/>
          </p:nvPr>
        </p:nvSpPr>
        <p:spPr/>
        <p:txBody>
          <a:bodyPr/>
          <a:lstStyle>
            <a:lvl1pPr>
              <a:defRPr/>
            </a:lvl1pPr>
          </a:lstStyle>
          <a:p>
            <a:pPr>
              <a:defRPr/>
            </a:pPr>
            <a:fld id="{8540E703-371B-4216-8887-C4F62FF6D375}" type="slidenum">
              <a:rPr lang="en-US" altLang="zh-CN"/>
              <a:pPr>
                <a:defRPr/>
              </a:pPr>
              <a:t>‹#›</a:t>
            </a:fld>
            <a:endParaRPr lang="en-US" altLang="zh-CN"/>
          </a:p>
        </p:txBody>
      </p:sp>
    </p:spTree>
    <p:extLst>
      <p:ext uri="{BB962C8B-B14F-4D97-AF65-F5344CB8AC3E}">
        <p14:creationId xmlns:p14="http://schemas.microsoft.com/office/powerpoint/2010/main" val="3804618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8D1C5F8-BB25-49FC-8386-1E6FDF9D0A84}"/>
              </a:ext>
            </a:extLst>
          </p:cNvPr>
          <p:cNvSpPr>
            <a:spLocks noGrp="1"/>
          </p:cNvSpPr>
          <p:nvPr>
            <p:ph type="title"/>
          </p:nvPr>
        </p:nvSpPr>
        <p:spPr bwMode="auto">
          <a:xfrm>
            <a:off x="628650" y="365125"/>
            <a:ext cx="78867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D23E951-0623-4217-AC4F-F2876782EB20}"/>
              </a:ext>
            </a:extLst>
          </p:cNvPr>
          <p:cNvSpPr>
            <a:spLocks noGrp="1"/>
          </p:cNvSpPr>
          <p:nvPr>
            <p:ph type="body" idx="1"/>
          </p:nvPr>
        </p:nvSpPr>
        <p:spPr bwMode="auto">
          <a:xfrm>
            <a:off x="628650" y="1219200"/>
            <a:ext cx="7886700" cy="495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E5094FC-2F44-48F4-98C9-018D4462E796}"/>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defRPr>
            </a:lvl1pPr>
          </a:lstStyle>
          <a:p>
            <a:pPr>
              <a:defRPr/>
            </a:pPr>
            <a:endParaRPr lang="en-US" altLang="zh-CN"/>
          </a:p>
        </p:txBody>
      </p:sp>
      <p:sp>
        <p:nvSpPr>
          <p:cNvPr id="5" name="Footer Placeholder 4">
            <a:extLst>
              <a:ext uri="{FF2B5EF4-FFF2-40B4-BE49-F238E27FC236}">
                <a16:creationId xmlns:a16="http://schemas.microsoft.com/office/drawing/2014/main" id="{0C2A8526-DFFB-4E4B-AD04-ECBE74ED1BEE}"/>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defRPr>
            </a:lvl1pPr>
          </a:lstStyle>
          <a:p>
            <a:pPr>
              <a:defRPr/>
            </a:pPr>
            <a:endParaRPr lang="en-US" altLang="zh-CN"/>
          </a:p>
        </p:txBody>
      </p:sp>
      <p:sp>
        <p:nvSpPr>
          <p:cNvPr id="6" name="Slide Number Placeholder 5">
            <a:extLst>
              <a:ext uri="{FF2B5EF4-FFF2-40B4-BE49-F238E27FC236}">
                <a16:creationId xmlns:a16="http://schemas.microsoft.com/office/drawing/2014/main" id="{5BE523E1-E767-4D3D-A504-6D8EF3F7D427}"/>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E5207059-5B40-4F2F-AF2D-A09F48A6CAFA}"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8241" r:id="rId1"/>
    <p:sldLayoutId id="2147488247" r:id="rId2"/>
    <p:sldLayoutId id="2147488242" r:id="rId3"/>
    <p:sldLayoutId id="2147488248" r:id="rId4"/>
    <p:sldLayoutId id="2147488249" r:id="rId5"/>
    <p:sldLayoutId id="2147488250" r:id="rId6"/>
    <p:sldLayoutId id="2147488243" r:id="rId7"/>
    <p:sldLayoutId id="2147488244" r:id="rId8"/>
    <p:sldLayoutId id="2147488245" r:id="rId9"/>
    <p:sldLayoutId id="2147488251" r:id="rId10"/>
    <p:sldLayoutId id="2147488246" r:id="rId11"/>
    <p:sldLayoutId id="2147488252" r:id="rId12"/>
    <p:sldLayoutId id="2147488253" r:id="rId13"/>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SimSun" panose="02010600030101010101" pitchFamily="2" charset="-122"/>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9pPr>
    </p:titleStyle>
    <p:bodyStyle>
      <a:lvl1pPr marL="171450" indent="-171450" algn="l" defTabSz="685800" rtl="0" eaLnBrk="0" fontAlgn="base" hangingPunct="0">
        <a:spcBef>
          <a:spcPts val="75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1pPr>
      <a:lvl2pPr marL="514350" indent="-171450" algn="l" defTabSz="685800" rtl="0" eaLnBrk="0" fontAlgn="base" hangingPunct="0">
        <a:spcBef>
          <a:spcPts val="375"/>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2pPr>
      <a:lvl3pPr marL="857250" indent="-171450" algn="l" defTabSz="685800" rtl="0" eaLnBrk="0" fontAlgn="base" hangingPunct="0">
        <a:spcBef>
          <a:spcPts val="375"/>
        </a:spcBef>
        <a:spcAft>
          <a:spcPct val="0"/>
        </a:spcAft>
        <a:buFont typeface="Arial" panose="020B0604020202020204" pitchFamily="34" charset="0"/>
        <a:buChar char="•"/>
        <a:defRPr sz="1500" kern="1200">
          <a:solidFill>
            <a:schemeClr val="tx1"/>
          </a:solidFill>
          <a:latin typeface="+mn-lt"/>
          <a:ea typeface="SimSun" panose="02010600030101010101" pitchFamily="2" charset="-122"/>
          <a:cs typeface="+mn-cs"/>
        </a:defRPr>
      </a:lvl3pPr>
      <a:lvl4pPr marL="1200150" indent="-171450" algn="l" defTabSz="685800" rtl="0" eaLnBrk="0" fontAlgn="base" hangingPunct="0">
        <a:spcBef>
          <a:spcPts val="375"/>
        </a:spcBef>
        <a:spcAft>
          <a:spcPct val="0"/>
        </a:spcAft>
        <a:buFont typeface="Arial" panose="020B0604020202020204" pitchFamily="34" charset="0"/>
        <a:buChar char="•"/>
        <a:defRPr sz="1300" kern="1200">
          <a:solidFill>
            <a:schemeClr val="tx1"/>
          </a:solidFill>
          <a:latin typeface="+mn-lt"/>
          <a:ea typeface="SimSun" panose="02010600030101010101" pitchFamily="2" charset="-122"/>
          <a:cs typeface="+mn-cs"/>
        </a:defRPr>
      </a:lvl4pPr>
      <a:lvl5pPr marL="1543050" indent="-171450" algn="l" defTabSz="685800" rtl="0" eaLnBrk="0" fontAlgn="base" hangingPunct="0">
        <a:spcBef>
          <a:spcPts val="375"/>
        </a:spcBef>
        <a:spcAft>
          <a:spcPct val="0"/>
        </a:spcAft>
        <a:buFont typeface="Arial" panose="020B0604020202020204" pitchFamily="34" charset="0"/>
        <a:buChar char="•"/>
        <a:defRPr sz="1300" kern="1200">
          <a:solidFill>
            <a:schemeClr val="tx1"/>
          </a:solidFill>
          <a:latin typeface="+mn-lt"/>
          <a:ea typeface="SimSun" panose="02010600030101010101"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en.wikipedia.org/wiki/Conduction_band" TargetMode="External"/><Relationship Id="rId4" Type="http://schemas.openxmlformats.org/officeDocument/2006/relationships/hyperlink" Target="http://en.wikipedia.org/wiki/Valence_band"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en.wikipedia.org/wiki/Valence_band" TargetMode="External"/><Relationship Id="rId3" Type="http://schemas.openxmlformats.org/officeDocument/2006/relationships/image" Target="../media/image11.png"/><Relationship Id="rId7" Type="http://schemas.openxmlformats.org/officeDocument/2006/relationships/hyperlink" Target="http://en.wikipedia.org/wiki/Energy"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en.wikipedia.org/wiki/Electron" TargetMode="External"/><Relationship Id="rId11" Type="http://schemas.openxmlformats.org/officeDocument/2006/relationships/hyperlink" Target="http://en.wikipedia.org/wiki/Electric_current" TargetMode="External"/><Relationship Id="rId5" Type="http://schemas.openxmlformats.org/officeDocument/2006/relationships/hyperlink" Target="http://en.wikipedia.org/wiki/Electrical_insulation" TargetMode="External"/><Relationship Id="rId10" Type="http://schemas.openxmlformats.org/officeDocument/2006/relationships/hyperlink" Target="http://en.wikipedia.org/wiki/Electric_field" TargetMode="External"/><Relationship Id="rId4" Type="http://schemas.openxmlformats.org/officeDocument/2006/relationships/hyperlink" Target="http://en.wikipedia.org/wiki/Semiconductor" TargetMode="External"/><Relationship Id="rId9" Type="http://schemas.openxmlformats.org/officeDocument/2006/relationships/hyperlink" Target="http://en.wikipedia.org/wiki/Accelerat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Alloy" TargetMode="External"/><Relationship Id="rId7" Type="http://schemas.openxmlformats.org/officeDocument/2006/relationships/hyperlink" Target="http://en.wikipedia.org/wiki/Solar_cell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en.wikipedia.org/wiki/Laser_diode" TargetMode="External"/><Relationship Id="rId5" Type="http://schemas.openxmlformats.org/officeDocument/2006/relationships/hyperlink" Target="http://en.wikipedia.org/wiki/Heterojunction_bipolar_transistor" TargetMode="External"/><Relationship Id="rId4" Type="http://schemas.openxmlformats.org/officeDocument/2006/relationships/hyperlink" Target="http://en.wikipedia.org/wiki/Molecular_beam_epitaxy"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8" Type="http://schemas.openxmlformats.org/officeDocument/2006/relationships/hyperlink" Target="http://en.wikipedia.org/wiki/Silicon_carbide" TargetMode="External"/><Relationship Id="rId13" Type="http://schemas.openxmlformats.org/officeDocument/2006/relationships/hyperlink" Target="http://en.wikipedia.org/wiki/Gallium_antimonide" TargetMode="External"/><Relationship Id="rId18" Type="http://schemas.openxmlformats.org/officeDocument/2006/relationships/hyperlink" Target="http://en.wikipedia.org/wiki/Cadmium_telluride" TargetMode="External"/><Relationship Id="rId3" Type="http://schemas.openxmlformats.org/officeDocument/2006/relationships/hyperlink" Target="http://en.wikipedia.org/wiki/Electron_volt" TargetMode="External"/><Relationship Id="rId7" Type="http://schemas.openxmlformats.org/officeDocument/2006/relationships/hyperlink" Target="http://en.wikipedia.org/wiki/Germanium" TargetMode="External"/><Relationship Id="rId12" Type="http://schemas.openxmlformats.org/officeDocument/2006/relationships/hyperlink" Target="http://en.wikipedia.org/w/index.php?title=Gallium(II)_sulphide&amp;action=edit" TargetMode="External"/><Relationship Id="rId17" Type="http://schemas.openxmlformats.org/officeDocument/2006/relationships/hyperlink" Target="http://en.wikipedia.org/wiki/Cadmium_selenide" TargetMode="External"/><Relationship Id="rId2" Type="http://schemas.openxmlformats.org/officeDocument/2006/relationships/notesSlide" Target="../notesSlides/notesSlide16.xml"/><Relationship Id="rId16" Type="http://schemas.openxmlformats.org/officeDocument/2006/relationships/hyperlink" Target="http://en.wikipedia.org/wiki/Cadmium_sulfide" TargetMode="External"/><Relationship Id="rId1" Type="http://schemas.openxmlformats.org/officeDocument/2006/relationships/slideLayout" Target="../slideLayouts/slideLayout7.xml"/><Relationship Id="rId6" Type="http://schemas.openxmlformats.org/officeDocument/2006/relationships/hyperlink" Target="http://en.wikipedia.org/wiki/Band_gap" TargetMode="External"/><Relationship Id="rId11" Type="http://schemas.openxmlformats.org/officeDocument/2006/relationships/hyperlink" Target="http://en.wikipedia.org/wiki/Gallium(III)_nitride" TargetMode="External"/><Relationship Id="rId5" Type="http://schemas.openxmlformats.org/officeDocument/2006/relationships/hyperlink" Target="http://en.wikipedia.org/wiki/Silicon" TargetMode="External"/><Relationship Id="rId15" Type="http://schemas.openxmlformats.org/officeDocument/2006/relationships/hyperlink" Target="http://en.wikipedia.org/wiki/Indium(III)_arsenide" TargetMode="External"/><Relationship Id="rId10" Type="http://schemas.openxmlformats.org/officeDocument/2006/relationships/hyperlink" Target="http://en.wikipedia.org/wiki/Aluminum_arsenide" TargetMode="External"/><Relationship Id="rId4" Type="http://schemas.openxmlformats.org/officeDocument/2006/relationships/hyperlink" Target="http://en.wikipedia.org/wiki/Kelvin" TargetMode="External"/><Relationship Id="rId9" Type="http://schemas.openxmlformats.org/officeDocument/2006/relationships/hyperlink" Target="http://en.wikipedia.org/wiki/Aluminum_phosphide" TargetMode="External"/><Relationship Id="rId14" Type="http://schemas.openxmlformats.org/officeDocument/2006/relationships/hyperlink" Target="http://en.wikipedia.org/wiki/Indium(III)_phosphid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47.xml"/><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31.wmf"/><Relationship Id="rId4" Type="http://schemas.openxmlformats.org/officeDocument/2006/relationships/oleObject" Target="../embeddings/oleObject4.bin"/></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en.wikipedia.org/wiki/Voltage" TargetMode="External"/><Relationship Id="rId2" Type="http://schemas.openxmlformats.org/officeDocument/2006/relationships/hyperlink" Target="http://en.wikipedia.org/wiki/Series_and_parallel_circuits" TargetMode="Externa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6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6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6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49.xml"/><Relationship Id="rId7" Type="http://schemas.openxmlformats.org/officeDocument/2006/relationships/image" Target="../media/image59.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58.wmf"/><Relationship Id="rId4" Type="http://schemas.openxmlformats.org/officeDocument/2006/relationships/oleObject" Target="../embeddings/oleObject6.bin"/><Relationship Id="rId9" Type="http://schemas.openxmlformats.org/officeDocument/2006/relationships/image" Target="../media/image60.wmf"/></Relationships>
</file>

<file path=ppt/slides/_rels/slide7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51.xml"/><Relationship Id="rId7" Type="http://schemas.openxmlformats.org/officeDocument/2006/relationships/image" Target="../media/image70.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image" Target="../media/image72.wmf"/><Relationship Id="rId5" Type="http://schemas.openxmlformats.org/officeDocument/2006/relationships/image" Target="../media/image69.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71.wmf"/></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oleObject" Target="../embeddings/oleObject13.bin"/><Relationship Id="rId7" Type="http://schemas.openxmlformats.org/officeDocument/2006/relationships/image" Target="../media/image80.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78.emf"/><Relationship Id="rId5" Type="http://schemas.openxmlformats.org/officeDocument/2006/relationships/oleObject" Target="../embeddings/oleObject14.bin"/><Relationship Id="rId10" Type="http://schemas.openxmlformats.org/officeDocument/2006/relationships/image" Target="../media/image85.png"/><Relationship Id="rId4" Type="http://schemas.openxmlformats.org/officeDocument/2006/relationships/image" Target="../media/image77.emf"/><Relationship Id="rId9" Type="http://schemas.openxmlformats.org/officeDocument/2006/relationships/image" Target="../media/image79.emf"/></Relationships>
</file>

<file path=ppt/slides/_rels/slide81.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3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s>
</file>

<file path=ppt/slides/_rels/slide9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en.wikipedia.org/wiki/Conduction_band"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cience.howstuffworks.com/solar-cell.htm" TargetMode="External"/><Relationship Id="rId5" Type="http://schemas.openxmlformats.org/officeDocument/2006/relationships/hyperlink" Target="http://www.q-cells.com/cmadmin_2_499_0.html" TargetMode="External"/><Relationship Id="rId4" Type="http://schemas.openxmlformats.org/officeDocument/2006/relationships/hyperlink" Target="http://en.wikipedia.org/wiki/Solar_cel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a:extLst>
              <a:ext uri="{FF2B5EF4-FFF2-40B4-BE49-F238E27FC236}">
                <a16:creationId xmlns:a16="http://schemas.microsoft.com/office/drawing/2014/main" id="{44148CC9-B276-4AC4-8B20-B425ABFC4FDC}"/>
              </a:ext>
            </a:extLst>
          </p:cNvPr>
          <p:cNvSpPr>
            <a:spLocks noChangeArrowheads="1"/>
          </p:cNvSpPr>
          <p:nvPr/>
        </p:nvSpPr>
        <p:spPr bwMode="auto">
          <a:xfrm>
            <a:off x="609600" y="12192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algn="ctr" eaLnBrk="1" hangingPunct="1"/>
            <a:r>
              <a:rPr lang="en-US" altLang="en-US" sz="4400">
                <a:solidFill>
                  <a:schemeClr val="tx2"/>
                </a:solidFill>
                <a:latin typeface="Arial" panose="020B0604020202020204" pitchFamily="34" charset="0"/>
                <a:ea typeface="MS PGothic" panose="020B0600070205080204" pitchFamily="34" charset="-128"/>
              </a:rPr>
              <a:t>Chapter 5</a:t>
            </a:r>
          </a:p>
        </p:txBody>
      </p:sp>
      <p:sp>
        <p:nvSpPr>
          <p:cNvPr id="10243" name="Rectangle 7">
            <a:extLst>
              <a:ext uri="{FF2B5EF4-FFF2-40B4-BE49-F238E27FC236}">
                <a16:creationId xmlns:a16="http://schemas.microsoft.com/office/drawing/2014/main" id="{23825428-630D-4F94-9E21-00F0648A8A66}"/>
              </a:ext>
            </a:extLst>
          </p:cNvPr>
          <p:cNvSpPr>
            <a:spLocks noChangeArrowheads="1"/>
          </p:cNvSpPr>
          <p:nvPr/>
        </p:nvSpPr>
        <p:spPr bwMode="auto">
          <a:xfrm>
            <a:off x="1371600"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algn="ctr" eaLnBrk="1" hangingPunct="1">
              <a:spcBef>
                <a:spcPct val="20000"/>
              </a:spcBef>
            </a:pPr>
            <a:endParaRPr lang="en-US" altLang="en-US" sz="3200">
              <a:latin typeface="Arial" panose="020B0604020202020204" pitchFamily="34" charset="0"/>
              <a:ea typeface="MS PGothic" panose="020B0600070205080204" pitchFamily="34" charset="-128"/>
            </a:endParaRPr>
          </a:p>
        </p:txBody>
      </p:sp>
      <p:pic>
        <p:nvPicPr>
          <p:cNvPr id="10244" name="Picture 1">
            <a:extLst>
              <a:ext uri="{FF2B5EF4-FFF2-40B4-BE49-F238E27FC236}">
                <a16:creationId xmlns:a16="http://schemas.microsoft.com/office/drawing/2014/main" id="{15E63722-220D-4231-9FF8-0986C88087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665413"/>
            <a:ext cx="7772400"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720px-Isolator-metal_svg">
            <a:extLst>
              <a:ext uri="{FF2B5EF4-FFF2-40B4-BE49-F238E27FC236}">
                <a16:creationId xmlns:a16="http://schemas.microsoft.com/office/drawing/2014/main" id="{1E891D72-6D43-434F-8DF8-5AA8654C3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62000"/>
            <a:ext cx="6858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5">
            <a:extLst>
              <a:ext uri="{FF2B5EF4-FFF2-40B4-BE49-F238E27FC236}">
                <a16:creationId xmlns:a16="http://schemas.microsoft.com/office/drawing/2014/main" id="{34D2F8E5-102B-4757-89A3-DF0C15528838}"/>
              </a:ext>
            </a:extLst>
          </p:cNvPr>
          <p:cNvSpPr txBox="1">
            <a:spLocks noChangeArrowheads="1"/>
          </p:cNvSpPr>
          <p:nvPr/>
        </p:nvSpPr>
        <p:spPr bwMode="auto">
          <a:xfrm>
            <a:off x="990600" y="5029200"/>
            <a:ext cx="6629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sz="2000">
                <a:latin typeface="Arial" panose="020B0604020202020204" pitchFamily="34" charset="0"/>
                <a:ea typeface="MS PGothic" panose="020B0600070205080204" pitchFamily="34" charset="-128"/>
              </a:rPr>
              <a:t>"band gap" refers to the energy difference between the top of the </a:t>
            </a:r>
            <a:r>
              <a:rPr lang="en-US" altLang="en-US" sz="2000">
                <a:latin typeface="Arial" panose="020B0604020202020204" pitchFamily="34" charset="0"/>
                <a:ea typeface="MS PGothic" panose="020B0600070205080204" pitchFamily="34" charset="-128"/>
                <a:hlinkClick r:id="rId4" tooltip="Valence band"/>
              </a:rPr>
              <a:t>valence band</a:t>
            </a:r>
            <a:r>
              <a:rPr lang="en-US" altLang="en-US" sz="2000">
                <a:latin typeface="Arial" panose="020B0604020202020204" pitchFamily="34" charset="0"/>
                <a:ea typeface="MS PGothic" panose="020B0600070205080204" pitchFamily="34" charset="-128"/>
              </a:rPr>
              <a:t> and the bottom of the </a:t>
            </a:r>
            <a:r>
              <a:rPr lang="en-US" altLang="en-US" sz="2000">
                <a:latin typeface="Arial" panose="020B0604020202020204" pitchFamily="34" charset="0"/>
                <a:ea typeface="MS PGothic" panose="020B0600070205080204" pitchFamily="34" charset="-128"/>
                <a:hlinkClick r:id="rId5" tooltip="Conduction band"/>
              </a:rPr>
              <a:t>conduction band</a:t>
            </a:r>
            <a:r>
              <a:rPr lang="en-US" altLang="en-US" sz="2000">
                <a:latin typeface="Arial" panose="020B0604020202020204" pitchFamily="34" charset="0"/>
                <a:ea typeface="MS PGothic" panose="020B0600070205080204" pitchFamily="34" charset="-128"/>
              </a:rPr>
              <a:t>, where electrons are able to jump from one band to another.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Semiconductor_band_structure_%28lots_of_bands%29">
            <a:extLst>
              <a:ext uri="{FF2B5EF4-FFF2-40B4-BE49-F238E27FC236}">
                <a16:creationId xmlns:a16="http://schemas.microsoft.com/office/drawing/2014/main" id="{8151E3F7-5523-4A23-90E4-706D6529B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00"/>
            <a:ext cx="540067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5">
            <a:extLst>
              <a:ext uri="{FF2B5EF4-FFF2-40B4-BE49-F238E27FC236}">
                <a16:creationId xmlns:a16="http://schemas.microsoft.com/office/drawing/2014/main" id="{394FC75E-6E39-48E2-83B7-02D3D906D04B}"/>
              </a:ext>
            </a:extLst>
          </p:cNvPr>
          <p:cNvSpPr>
            <a:spLocks noGrp="1"/>
          </p:cNvSpPr>
          <p:nvPr>
            <p:ph type="title"/>
          </p:nvPr>
        </p:nvSpPr>
        <p:spPr/>
        <p:txBody>
          <a:bodyPr/>
          <a:lstStyle/>
          <a:p>
            <a:pPr eaLnBrk="1" hangingPunct="1"/>
            <a:r>
              <a:rPr lang="en-US" altLang="en-US" sz="3200"/>
              <a:t>Semiconductor band structure</a:t>
            </a:r>
          </a:p>
        </p:txBody>
      </p:sp>
      <p:sp>
        <p:nvSpPr>
          <p:cNvPr id="32772" name="Text Box 6">
            <a:extLst>
              <a:ext uri="{FF2B5EF4-FFF2-40B4-BE49-F238E27FC236}">
                <a16:creationId xmlns:a16="http://schemas.microsoft.com/office/drawing/2014/main" id="{48CE5D0D-A9EF-4FDE-B13F-025F5E8DDB67}"/>
              </a:ext>
            </a:extLst>
          </p:cNvPr>
          <p:cNvSpPr txBox="1">
            <a:spLocks noChangeArrowheads="1"/>
          </p:cNvSpPr>
          <p:nvPr/>
        </p:nvSpPr>
        <p:spPr bwMode="auto">
          <a:xfrm>
            <a:off x="838200" y="5181600"/>
            <a:ext cx="7620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a:latin typeface="Arial" panose="020B0604020202020204" pitchFamily="34" charset="0"/>
                <a:ea typeface="MS PGothic" panose="020B0600070205080204" pitchFamily="34" charset="-128"/>
              </a:rPr>
              <a:t>In </a:t>
            </a:r>
            <a:r>
              <a:rPr lang="en-US" altLang="en-US">
                <a:latin typeface="Arial" panose="020B0604020202020204" pitchFamily="34" charset="0"/>
                <a:ea typeface="MS PGothic" panose="020B0600070205080204" pitchFamily="34" charset="-128"/>
                <a:hlinkClick r:id="rId4" tooltip="Semiconductor"/>
              </a:rPr>
              <a:t>semiconductors</a:t>
            </a:r>
            <a:r>
              <a:rPr lang="en-US" altLang="en-US">
                <a:latin typeface="Arial" panose="020B0604020202020204" pitchFamily="34" charset="0"/>
                <a:ea typeface="MS PGothic" panose="020B0600070205080204" pitchFamily="34" charset="-128"/>
              </a:rPr>
              <a:t> and </a:t>
            </a:r>
            <a:r>
              <a:rPr lang="en-US" altLang="en-US">
                <a:latin typeface="Arial" panose="020B0604020202020204" pitchFamily="34" charset="0"/>
                <a:ea typeface="MS PGothic" panose="020B0600070205080204" pitchFamily="34" charset="-128"/>
                <a:hlinkClick r:id="rId5" tooltip="Electrical insulation"/>
              </a:rPr>
              <a:t>insulators</a:t>
            </a:r>
            <a:r>
              <a:rPr lang="en-US" altLang="en-US">
                <a:latin typeface="Arial" panose="020B0604020202020204" pitchFamily="34" charset="0"/>
                <a:ea typeface="MS PGothic" panose="020B0600070205080204" pitchFamily="34" charset="-128"/>
              </a:rPr>
              <a:t>, the </a:t>
            </a:r>
            <a:r>
              <a:rPr lang="en-US" altLang="en-US" b="1">
                <a:latin typeface="Arial" panose="020B0604020202020204" pitchFamily="34" charset="0"/>
                <a:ea typeface="MS PGothic" panose="020B0600070205080204" pitchFamily="34" charset="-128"/>
              </a:rPr>
              <a:t>conduction band</a:t>
            </a:r>
            <a:r>
              <a:rPr lang="en-US" altLang="en-US">
                <a:latin typeface="Arial" panose="020B0604020202020204" pitchFamily="34" charset="0"/>
                <a:ea typeface="MS PGothic" panose="020B0600070205080204" pitchFamily="34" charset="-128"/>
              </a:rPr>
              <a:t> is the range of </a:t>
            </a:r>
            <a:r>
              <a:rPr lang="en-US" altLang="en-US">
                <a:latin typeface="Arial" panose="020B0604020202020204" pitchFamily="34" charset="0"/>
                <a:ea typeface="MS PGothic" panose="020B0600070205080204" pitchFamily="34" charset="-128"/>
                <a:hlinkClick r:id="rId6" tooltip="Electron"/>
              </a:rPr>
              <a:t>electron</a:t>
            </a:r>
            <a:r>
              <a:rPr lang="en-US" altLang="en-US">
                <a:latin typeface="Arial" panose="020B0604020202020204" pitchFamily="34" charset="0"/>
                <a:ea typeface="MS PGothic" panose="020B0600070205080204" pitchFamily="34" charset="-128"/>
              </a:rPr>
              <a:t> </a:t>
            </a:r>
            <a:r>
              <a:rPr lang="en-US" altLang="en-US">
                <a:latin typeface="Arial" panose="020B0604020202020204" pitchFamily="34" charset="0"/>
                <a:ea typeface="MS PGothic" panose="020B0600070205080204" pitchFamily="34" charset="-128"/>
                <a:hlinkClick r:id="rId7" tooltip="Energy"/>
              </a:rPr>
              <a:t>energy</a:t>
            </a:r>
            <a:r>
              <a:rPr lang="en-US" altLang="en-US">
                <a:latin typeface="Arial" panose="020B0604020202020204" pitchFamily="34" charset="0"/>
                <a:ea typeface="MS PGothic" panose="020B0600070205080204" pitchFamily="34" charset="-128"/>
              </a:rPr>
              <a:t>, higher than that of the </a:t>
            </a:r>
            <a:r>
              <a:rPr lang="en-US" altLang="en-US">
                <a:latin typeface="Arial" panose="020B0604020202020204" pitchFamily="34" charset="0"/>
                <a:ea typeface="MS PGothic" panose="020B0600070205080204" pitchFamily="34" charset="-128"/>
                <a:hlinkClick r:id="rId8" tooltip="Valence band"/>
              </a:rPr>
              <a:t>valence band</a:t>
            </a:r>
            <a:r>
              <a:rPr lang="en-US" altLang="en-US">
                <a:latin typeface="Arial" panose="020B0604020202020204" pitchFamily="34" charset="0"/>
                <a:ea typeface="MS PGothic" panose="020B0600070205080204" pitchFamily="34" charset="-128"/>
              </a:rPr>
              <a:t>, sufficient to make the electrons free to </a:t>
            </a:r>
            <a:r>
              <a:rPr lang="en-US" altLang="en-US">
                <a:latin typeface="Arial" panose="020B0604020202020204" pitchFamily="34" charset="0"/>
                <a:ea typeface="MS PGothic" panose="020B0600070205080204" pitchFamily="34" charset="-128"/>
                <a:hlinkClick r:id="rId9" tooltip="Accelerate"/>
              </a:rPr>
              <a:t>accelerate</a:t>
            </a:r>
            <a:r>
              <a:rPr lang="en-US" altLang="en-US">
                <a:latin typeface="Arial" panose="020B0604020202020204" pitchFamily="34" charset="0"/>
                <a:ea typeface="MS PGothic" panose="020B0600070205080204" pitchFamily="34" charset="-128"/>
              </a:rPr>
              <a:t> under the influence of an applied </a:t>
            </a:r>
            <a:r>
              <a:rPr lang="en-US" altLang="en-US">
                <a:latin typeface="Arial" panose="020B0604020202020204" pitchFamily="34" charset="0"/>
                <a:ea typeface="MS PGothic" panose="020B0600070205080204" pitchFamily="34" charset="-128"/>
                <a:hlinkClick r:id="rId10" tooltip="Electric field"/>
              </a:rPr>
              <a:t>electric field</a:t>
            </a:r>
            <a:r>
              <a:rPr lang="en-US" altLang="en-US">
                <a:latin typeface="Arial" panose="020B0604020202020204" pitchFamily="34" charset="0"/>
                <a:ea typeface="MS PGothic" panose="020B0600070205080204" pitchFamily="34" charset="-128"/>
              </a:rPr>
              <a:t> and thus constitute an </a:t>
            </a:r>
            <a:r>
              <a:rPr lang="en-US" altLang="en-US">
                <a:latin typeface="Arial" panose="020B0604020202020204" pitchFamily="34" charset="0"/>
                <a:ea typeface="MS PGothic" panose="020B0600070205080204" pitchFamily="34" charset="-128"/>
                <a:hlinkClick r:id="rId11" tooltip="Electric current"/>
              </a:rPr>
              <a:t>electric current</a:t>
            </a:r>
            <a:r>
              <a:rPr lang="en-US" altLang="en-US">
                <a:latin typeface="Arial" panose="020B0604020202020204" pitchFamily="34" charset="0"/>
                <a:ea typeface="MS PGothic" panose="020B0600070205080204" pitchFamily="34" charset="-128"/>
              </a:rPr>
              <a:t>. Semiconductors may cross this conduction band when they are excited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85A7FC2A-D50C-46C0-A9A6-159ACCAA7C29}"/>
              </a:ext>
            </a:extLst>
          </p:cNvPr>
          <p:cNvSpPr>
            <a:spLocks noGrp="1"/>
          </p:cNvSpPr>
          <p:nvPr>
            <p:ph type="title"/>
          </p:nvPr>
        </p:nvSpPr>
        <p:spPr/>
        <p:txBody>
          <a:bodyPr/>
          <a:lstStyle/>
          <a:p>
            <a:pPr eaLnBrk="1" hangingPunct="1"/>
            <a:endParaRPr lang="en-US" altLang="en-US"/>
          </a:p>
        </p:txBody>
      </p:sp>
      <p:sp>
        <p:nvSpPr>
          <p:cNvPr id="34819" name="Rectangle 3">
            <a:extLst>
              <a:ext uri="{FF2B5EF4-FFF2-40B4-BE49-F238E27FC236}">
                <a16:creationId xmlns:a16="http://schemas.microsoft.com/office/drawing/2014/main" id="{45C4B4AD-65C4-41D8-AC89-9BC1E7566637}"/>
              </a:ext>
            </a:extLst>
          </p:cNvPr>
          <p:cNvSpPr>
            <a:spLocks noGrp="1"/>
          </p:cNvSpPr>
          <p:nvPr>
            <p:ph type="body" idx="1"/>
          </p:nvPr>
        </p:nvSpPr>
        <p:spPr/>
        <p:txBody>
          <a:bodyPr/>
          <a:lstStyle/>
          <a:p>
            <a:pPr eaLnBrk="1" hangingPunct="1"/>
            <a:r>
              <a:rPr lang="en-US" altLang="en-US"/>
              <a:t>The electrons occupy the valence band and can be excited into the conduction band by thermal energy (thermal electric technology) or by absorption of photons (Photovoltaic technology) with energy quantum higher than the energy gap. The bandwidth of the energy gap is characteristic for each semiconductor.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171ADB2-721F-4FFA-9484-AC67D7EF54A5}"/>
              </a:ext>
            </a:extLst>
          </p:cNvPr>
          <p:cNvSpPr>
            <a:spLocks noGrp="1"/>
          </p:cNvSpPr>
          <p:nvPr>
            <p:ph type="title"/>
          </p:nvPr>
        </p:nvSpPr>
        <p:spPr/>
        <p:txBody>
          <a:bodyPr/>
          <a:lstStyle/>
          <a:p>
            <a:pPr eaLnBrk="1" hangingPunct="1"/>
            <a:r>
              <a:rPr lang="en-US" altLang="en-US"/>
              <a:t>Band gap engineering</a:t>
            </a:r>
          </a:p>
        </p:txBody>
      </p:sp>
      <p:sp>
        <p:nvSpPr>
          <p:cNvPr id="36867" name="Rectangle 3">
            <a:extLst>
              <a:ext uri="{FF2B5EF4-FFF2-40B4-BE49-F238E27FC236}">
                <a16:creationId xmlns:a16="http://schemas.microsoft.com/office/drawing/2014/main" id="{D34FE4DF-1CA2-4816-AE69-63C593070257}"/>
              </a:ext>
            </a:extLst>
          </p:cNvPr>
          <p:cNvSpPr>
            <a:spLocks noGrp="1"/>
          </p:cNvSpPr>
          <p:nvPr>
            <p:ph type="body" idx="1"/>
          </p:nvPr>
        </p:nvSpPr>
        <p:spPr/>
        <p:txBody>
          <a:bodyPr/>
          <a:lstStyle/>
          <a:p>
            <a:pPr eaLnBrk="1" hangingPunct="1"/>
            <a:r>
              <a:rPr lang="en-US" altLang="en-US" sz="2800"/>
              <a:t>Band gap engineering is the process of controlling or altering the band gap of a material by controlling the composition of certain semiconductor </a:t>
            </a:r>
            <a:r>
              <a:rPr lang="en-US" altLang="en-US" sz="2800">
                <a:hlinkClick r:id="rId3" tooltip="Alloy"/>
              </a:rPr>
              <a:t>alloys</a:t>
            </a:r>
            <a:r>
              <a:rPr lang="en-US" altLang="en-US" sz="2800"/>
              <a:t>, such as GaAlAs, InGaAs, and InAlAs. It is also possible to construct layered materials with alternating compositions by techniques like </a:t>
            </a:r>
            <a:r>
              <a:rPr lang="en-US" altLang="en-US" sz="2800">
                <a:hlinkClick r:id="rId4" tooltip="Molecular beam epitaxy"/>
              </a:rPr>
              <a:t>molecular beam epitaxy</a:t>
            </a:r>
            <a:r>
              <a:rPr lang="en-US" altLang="en-US" sz="2800"/>
              <a:t>. These methods are exploited in the design of </a:t>
            </a:r>
            <a:r>
              <a:rPr lang="en-US" altLang="en-US" sz="2800">
                <a:hlinkClick r:id="rId5" tooltip="Heterojunction bipolar transistor"/>
              </a:rPr>
              <a:t>heterojunction bipolar transistors</a:t>
            </a:r>
            <a:r>
              <a:rPr lang="en-US" altLang="en-US" sz="2800"/>
              <a:t> (HBTs), </a:t>
            </a:r>
            <a:r>
              <a:rPr lang="en-US" altLang="en-US" sz="2800">
                <a:hlinkClick r:id="rId6" tooltip="Laser diode"/>
              </a:rPr>
              <a:t>laser diodes</a:t>
            </a:r>
            <a:r>
              <a:rPr lang="en-US" altLang="en-US" sz="2800"/>
              <a:t> and </a:t>
            </a:r>
            <a:r>
              <a:rPr lang="en-US" altLang="en-US" sz="2800">
                <a:hlinkClick r:id="rId7" tooltip="Solar cells"/>
              </a:rPr>
              <a:t>solar cells</a:t>
            </a:r>
            <a:r>
              <a:rPr lang="en-US" altLang="en-US" sz="280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4B52C5E-0955-4920-AC3E-97232C5CB5BD}"/>
              </a:ext>
            </a:extLst>
          </p:cNvPr>
          <p:cNvSpPr>
            <a:spLocks noGrp="1"/>
          </p:cNvSpPr>
          <p:nvPr>
            <p:ph type="title"/>
          </p:nvPr>
        </p:nvSpPr>
        <p:spPr/>
        <p:txBody>
          <a:bodyPr/>
          <a:lstStyle/>
          <a:p>
            <a:pPr algn="ctr" eaLnBrk="1" hangingPunct="1"/>
            <a:r>
              <a:rPr lang="en-US" altLang="en-US" sz="3600">
                <a:solidFill>
                  <a:schemeClr val="tx2"/>
                </a:solidFill>
              </a:rPr>
              <a:t>Band–gap energy</a:t>
            </a:r>
          </a:p>
        </p:txBody>
      </p:sp>
      <p:sp>
        <p:nvSpPr>
          <p:cNvPr id="38915" name="Rectangle 3">
            <a:extLst>
              <a:ext uri="{FF2B5EF4-FFF2-40B4-BE49-F238E27FC236}">
                <a16:creationId xmlns:a16="http://schemas.microsoft.com/office/drawing/2014/main" id="{03E36704-D773-481C-8F3A-F933D8EA7820}"/>
              </a:ext>
            </a:extLst>
          </p:cNvPr>
          <p:cNvSpPr>
            <a:spLocks noGrp="1"/>
          </p:cNvSpPr>
          <p:nvPr>
            <p:ph type="body" idx="1"/>
          </p:nvPr>
        </p:nvSpPr>
        <p:spPr/>
        <p:txBody>
          <a:bodyPr/>
          <a:lstStyle/>
          <a:p>
            <a:pPr eaLnBrk="1" hangingPunct="1"/>
            <a:r>
              <a:rPr lang="en-US" altLang="en-US" sz="2800"/>
              <a:t>That energy which an electron must acquire in order to free itself from the electrostatic binding force that ties it to its own nucleus so it is free to move into the conduction band and be acted on by the PV cell</a:t>
            </a:r>
            <a:r>
              <a:rPr lang="ja-JP" altLang="en-US" sz="2800"/>
              <a:t>’</a:t>
            </a:r>
            <a:r>
              <a:rPr lang="en-US" altLang="ja-JP" sz="2800"/>
              <a:t>s induced E-field structure.</a:t>
            </a:r>
          </a:p>
          <a:p>
            <a:pPr eaLnBrk="1" hangingPunct="1"/>
            <a:r>
              <a:rPr lang="en-US" altLang="en-US" sz="2800"/>
              <a:t>When an electron passes from one band to other, it leaves in its place a hole that can be considered a positive charge </a:t>
            </a:r>
            <a:r>
              <a:rPr lang="en-US" altLang="en-US" sz="2800">
                <a:sym typeface="Wingdings" panose="05000000000000000000" pitchFamily="2" charset="2"/>
              </a:rPr>
              <a:t> electron-hole pair.</a:t>
            </a:r>
            <a:endParaRPr lang="en-US" altLang="en-US"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F12C911-803F-45FD-800B-2FBAAFD1727D}"/>
              </a:ext>
            </a:extLst>
          </p:cNvPr>
          <p:cNvSpPr>
            <a:spLocks noGrp="1"/>
          </p:cNvSpPr>
          <p:nvPr>
            <p:ph type="title"/>
          </p:nvPr>
        </p:nvSpPr>
        <p:spPr/>
        <p:txBody>
          <a:bodyPr/>
          <a:lstStyle/>
          <a:p>
            <a:pPr eaLnBrk="1" hangingPunct="1"/>
            <a:r>
              <a:rPr lang="en-US" altLang="en-US"/>
              <a:t>Band gap energy unit</a:t>
            </a:r>
          </a:p>
        </p:txBody>
      </p:sp>
      <p:sp>
        <p:nvSpPr>
          <p:cNvPr id="40963" name="Rectangle 3">
            <a:extLst>
              <a:ext uri="{FF2B5EF4-FFF2-40B4-BE49-F238E27FC236}">
                <a16:creationId xmlns:a16="http://schemas.microsoft.com/office/drawing/2014/main" id="{43D3CE44-6299-43D0-A934-6B9C0379CD03}"/>
              </a:ext>
            </a:extLst>
          </p:cNvPr>
          <p:cNvSpPr>
            <a:spLocks noGrp="1"/>
          </p:cNvSpPr>
          <p:nvPr>
            <p:ph type="body" sz="half" idx="1"/>
          </p:nvPr>
        </p:nvSpPr>
        <p:spPr>
          <a:xfrm>
            <a:off x="457200" y="1600200"/>
            <a:ext cx="8229600" cy="1828800"/>
          </a:xfrm>
        </p:spPr>
        <p:txBody>
          <a:bodyPr/>
          <a:lstStyle/>
          <a:p>
            <a:pPr eaLnBrk="1" hangingPunct="1"/>
            <a:r>
              <a:rPr lang="en-US" altLang="en-US" sz="2800" dirty="0"/>
              <a:t>eV: the units for band-gap energy are </a:t>
            </a:r>
            <a:r>
              <a:rPr lang="en-US" altLang="en-US" sz="2800" dirty="0" err="1"/>
              <a:t>usua</a:t>
            </a:r>
            <a:r>
              <a:rPr lang="en-US" altLang="en-US" sz="2800" dirty="0"/>
              <a:t>. Electron-volts (eV), which is the energy that an electron acquires when its voltage is increased by 1 V (1 eV=1.6</a:t>
            </a:r>
          </a:p>
        </p:txBody>
      </p:sp>
      <p:graphicFrame>
        <p:nvGraphicFramePr>
          <p:cNvPr id="40964" name="Object 4">
            <a:extLst>
              <a:ext uri="{FF2B5EF4-FFF2-40B4-BE49-F238E27FC236}">
                <a16:creationId xmlns:a16="http://schemas.microsoft.com/office/drawing/2014/main" id="{946256F4-AE91-44EA-9EDB-39D2D1052F5F}"/>
              </a:ext>
            </a:extLst>
          </p:cNvPr>
          <p:cNvGraphicFramePr>
            <a:graphicFrameLocks noGrp="1" noChangeAspect="1"/>
          </p:cNvGraphicFramePr>
          <p:nvPr>
            <p:ph sz="half" idx="2"/>
          </p:nvPr>
        </p:nvGraphicFramePr>
        <p:xfrm>
          <a:off x="3657600" y="2900363"/>
          <a:ext cx="1295400" cy="528637"/>
        </p:xfrm>
        <a:graphic>
          <a:graphicData uri="http://schemas.openxmlformats.org/presentationml/2006/ole">
            <mc:AlternateContent xmlns:mc="http://schemas.openxmlformats.org/markup-compatibility/2006">
              <mc:Choice xmlns:v="urn:schemas-microsoft-com:vml" Requires="v">
                <p:oleObj spid="_x0000_s41007" name="Equation" r:id="rId4" imgW="622030" imgH="253890" progId="Equation.3">
                  <p:embed/>
                </p:oleObj>
              </mc:Choice>
              <mc:Fallback>
                <p:oleObj name="Equation" r:id="rId4" imgW="622030" imgH="25389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900363"/>
                        <a:ext cx="1295400"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54">
            <a:extLst>
              <a:ext uri="{FF2B5EF4-FFF2-40B4-BE49-F238E27FC236}">
                <a16:creationId xmlns:a16="http://schemas.microsoft.com/office/drawing/2014/main" id="{796D4BA7-1F5E-429B-BD39-C8A8AE2E202D}"/>
              </a:ext>
            </a:extLst>
          </p:cNvPr>
          <p:cNvSpPr>
            <a:spLocks noChangeArrowheads="1"/>
          </p:cNvSpPr>
          <p:nvPr/>
        </p:nvSpPr>
        <p:spPr bwMode="auto">
          <a:xfrm>
            <a:off x="1543050" y="-1069975"/>
            <a:ext cx="184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endParaRPr lang="en-US" altLang="en-US" sz="1300" b="1">
              <a:latin typeface="Arial" panose="020B0604020202020204" pitchFamily="34" charset="0"/>
              <a:ea typeface="MS PGothic" panose="020B0600070205080204" pitchFamily="34" charset="-128"/>
            </a:endParaRPr>
          </a:p>
          <a:p>
            <a:endParaRPr lang="en-US" altLang="en-US">
              <a:latin typeface="Arial" panose="020B0604020202020204" pitchFamily="34" charset="0"/>
              <a:ea typeface="MS PGothic" panose="020B0600070205080204" pitchFamily="34" charset="-128"/>
            </a:endParaRPr>
          </a:p>
        </p:txBody>
      </p:sp>
      <p:graphicFrame>
        <p:nvGraphicFramePr>
          <p:cNvPr id="13614" name="Group 302">
            <a:extLst>
              <a:ext uri="{FF2B5EF4-FFF2-40B4-BE49-F238E27FC236}">
                <a16:creationId xmlns:a16="http://schemas.microsoft.com/office/drawing/2014/main" id="{B8FA69E6-CB7A-43B1-9EA6-4D3066EFA6C1}"/>
              </a:ext>
            </a:extLst>
          </p:cNvPr>
          <p:cNvGraphicFramePr>
            <a:graphicFrameLocks noGrp="1"/>
          </p:cNvGraphicFramePr>
          <p:nvPr/>
        </p:nvGraphicFramePr>
        <p:xfrm>
          <a:off x="990600" y="533400"/>
          <a:ext cx="6667500" cy="5691188"/>
        </p:xfrm>
        <a:graphic>
          <a:graphicData uri="http://schemas.openxmlformats.org/drawingml/2006/table">
            <a:tbl>
              <a:tblPr/>
              <a:tblGrid>
                <a:gridCol w="2676525">
                  <a:extLst>
                    <a:ext uri="{9D8B030D-6E8A-4147-A177-3AD203B41FA5}">
                      <a16:colId xmlns:a16="http://schemas.microsoft.com/office/drawing/2014/main" val="20000"/>
                    </a:ext>
                  </a:extLst>
                </a:gridCol>
                <a:gridCol w="1111250">
                  <a:extLst>
                    <a:ext uri="{9D8B030D-6E8A-4147-A177-3AD203B41FA5}">
                      <a16:colId xmlns:a16="http://schemas.microsoft.com/office/drawing/2014/main" val="20001"/>
                    </a:ext>
                  </a:extLst>
                </a:gridCol>
                <a:gridCol w="2879725">
                  <a:extLst>
                    <a:ext uri="{9D8B030D-6E8A-4147-A177-3AD203B41FA5}">
                      <a16:colId xmlns:a16="http://schemas.microsoft.com/office/drawing/2014/main" val="20002"/>
                    </a:ext>
                  </a:extLst>
                </a:gridCol>
              </a:tblGrid>
              <a:tr h="406400">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pitchFamily="34" charset="0"/>
                          <a:ea typeface="MS PGothic" pitchFamily="34" charset="-128"/>
                        </a:rPr>
                        <a:t>Material</a:t>
                      </a:r>
                      <a:endParaRPr kumimoji="0" lang="en-US" altLang="en-US" sz="1600" b="0" i="0" u="none" strike="noStrike" cap="none" normalizeH="0" baseline="0">
                        <a:ln>
                          <a:noFill/>
                        </a:ln>
                        <a:solidFill>
                          <a:schemeClr val="tx1"/>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pitchFamily="34" charset="0"/>
                          <a:ea typeface="MS PGothic" pitchFamily="34" charset="-128"/>
                        </a:rPr>
                        <a:t>Symbol</a:t>
                      </a:r>
                      <a:endParaRPr kumimoji="0" lang="en-US" altLang="en-US" sz="1600" b="0" i="0" u="none" strike="noStrike" cap="none" normalizeH="0" baseline="0">
                        <a:ln>
                          <a:noFill/>
                        </a:ln>
                        <a:solidFill>
                          <a:schemeClr val="tx1"/>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pitchFamily="34" charset="0"/>
                          <a:ea typeface="MS PGothic" pitchFamily="34" charset="-128"/>
                        </a:rPr>
                        <a:t>Band gap (</a:t>
                      </a:r>
                      <a:r>
                        <a:rPr kumimoji="0" lang="en-US" altLang="en-US" sz="1600" b="1" i="0" u="none" strike="noStrike" cap="none" normalizeH="0" baseline="0">
                          <a:ln>
                            <a:noFill/>
                          </a:ln>
                          <a:solidFill>
                            <a:srgbClr val="000000"/>
                          </a:solidFill>
                          <a:effectLst/>
                          <a:latin typeface="Arial" pitchFamily="34" charset="0"/>
                          <a:ea typeface="MS PGothic" pitchFamily="34" charset="-128"/>
                          <a:hlinkClick r:id="rId3" tooltip="Electron volt"/>
                        </a:rPr>
                        <a:t>eV</a:t>
                      </a:r>
                      <a:r>
                        <a:rPr kumimoji="0" lang="en-US" altLang="en-US" sz="1600" b="1" i="0" u="none" strike="noStrike" cap="none" normalizeH="0" baseline="0">
                          <a:ln>
                            <a:noFill/>
                          </a:ln>
                          <a:solidFill>
                            <a:srgbClr val="000000"/>
                          </a:solidFill>
                          <a:effectLst/>
                          <a:latin typeface="Arial" pitchFamily="34" charset="0"/>
                          <a:ea typeface="MS PGothic" pitchFamily="34" charset="-128"/>
                        </a:rPr>
                        <a:t>) @ 300</a:t>
                      </a:r>
                      <a:r>
                        <a:rPr kumimoji="0" lang="en-US" altLang="en-US" sz="1600" b="1" i="0" u="none" strike="noStrike" cap="none" normalizeH="0" baseline="0">
                          <a:ln>
                            <a:noFill/>
                          </a:ln>
                          <a:solidFill>
                            <a:srgbClr val="000000"/>
                          </a:solidFill>
                          <a:effectLst/>
                          <a:latin typeface="Arial" pitchFamily="34" charset="0"/>
                          <a:ea typeface="MS PGothic" pitchFamily="34" charset="-128"/>
                          <a:hlinkClick r:id="rId4" tooltip="Kelvin"/>
                        </a:rPr>
                        <a:t>K</a:t>
                      </a:r>
                      <a:endParaRPr kumimoji="0" lang="en-US" altLang="en-US" sz="1600" b="0" i="0" u="none" strike="noStrike" cap="none" normalizeH="0" baseline="0">
                        <a:ln>
                          <a:noFill/>
                        </a:ln>
                        <a:solidFill>
                          <a:schemeClr val="tx1"/>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06400">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0000"/>
                          </a:solidFill>
                          <a:effectLst/>
                          <a:latin typeface="Arial" pitchFamily="34" charset="0"/>
                          <a:ea typeface="MS PGothic" pitchFamily="34" charset="-128"/>
                          <a:hlinkClick r:id="rId5" tooltip="Silicon"/>
                        </a:rPr>
                        <a:t>Silicon</a:t>
                      </a:r>
                      <a:endParaRPr kumimoji="0" lang="en-US" altLang="en-US" sz="1600" b="1" i="0" u="none" strike="noStrike" cap="none" normalizeH="0" baseline="0">
                        <a:ln>
                          <a:noFill/>
                        </a:ln>
                        <a:solidFill>
                          <a:srgbClr val="FF0000"/>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0000"/>
                          </a:solidFill>
                          <a:effectLst/>
                          <a:latin typeface="Arial" pitchFamily="34" charset="0"/>
                          <a:ea typeface="MS PGothic" pitchFamily="34" charset="-128"/>
                        </a:rPr>
                        <a:t>Si</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0000"/>
                          </a:solidFill>
                          <a:effectLst/>
                          <a:latin typeface="Arial" pitchFamily="34" charset="0"/>
                          <a:ea typeface="MS PGothic" pitchFamily="34" charset="-128"/>
                        </a:rPr>
                        <a:t>1.11 </a:t>
                      </a:r>
                      <a:r>
                        <a:rPr kumimoji="0" lang="en-US" altLang="en-US" sz="1600" b="1" i="0" u="none" strike="noStrike" cap="none" normalizeH="0" baseline="30000">
                          <a:ln>
                            <a:noFill/>
                          </a:ln>
                          <a:solidFill>
                            <a:srgbClr val="FF0000"/>
                          </a:solidFill>
                          <a:effectLst/>
                          <a:latin typeface="Arial" pitchFamily="34" charset="0"/>
                          <a:ea typeface="MS PGothic" pitchFamily="34" charset="-128"/>
                          <a:hlinkClick r:id="rId6"/>
                        </a:rPr>
                        <a:t>[1]</a:t>
                      </a:r>
                      <a:endParaRPr kumimoji="0" lang="en-US" altLang="en-US" sz="1600" b="1" i="0" u="none" strike="noStrike" cap="none" normalizeH="0" baseline="0">
                        <a:ln>
                          <a:noFill/>
                        </a:ln>
                        <a:solidFill>
                          <a:srgbClr val="FF0000"/>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406400">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itchFamily="34" charset="0"/>
                          <a:ea typeface="MS PGothic" pitchFamily="34" charset="-128"/>
                          <a:hlinkClick r:id="rId7" tooltip="Germanium"/>
                        </a:rPr>
                        <a:t>Germanium</a:t>
                      </a:r>
                      <a:endParaRPr kumimoji="0" lang="en-US" altLang="en-US" sz="1600" b="0" i="0" u="none" strike="noStrike" cap="none" normalizeH="0" baseline="0">
                        <a:ln>
                          <a:noFill/>
                        </a:ln>
                        <a:solidFill>
                          <a:schemeClr val="tx1"/>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itchFamily="34" charset="0"/>
                          <a:ea typeface="MS PGothic" pitchFamily="34" charset="-128"/>
                        </a:rPr>
                        <a:t>Ge</a:t>
                      </a:r>
                      <a:endParaRPr kumimoji="0" lang="en-US" altLang="en-US" sz="1600" b="0" i="0" u="none" strike="noStrike" cap="none" normalizeH="0" baseline="0">
                        <a:ln>
                          <a:noFill/>
                        </a:ln>
                        <a:solidFill>
                          <a:schemeClr val="tx1"/>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itchFamily="34" charset="0"/>
                          <a:ea typeface="MS PGothic" pitchFamily="34" charset="-128"/>
                        </a:rPr>
                        <a:t>0.67 </a:t>
                      </a:r>
                      <a:r>
                        <a:rPr kumimoji="0" lang="en-US" altLang="en-US" sz="1600" b="0" i="0" u="none" strike="noStrike" cap="none" normalizeH="0" baseline="30000">
                          <a:ln>
                            <a:noFill/>
                          </a:ln>
                          <a:solidFill>
                            <a:srgbClr val="000000"/>
                          </a:solidFill>
                          <a:effectLst/>
                          <a:latin typeface="Arial" pitchFamily="34" charset="0"/>
                          <a:ea typeface="MS PGothic" pitchFamily="34" charset="-128"/>
                          <a:hlinkClick r:id="rId6"/>
                        </a:rPr>
                        <a:t>[1]</a:t>
                      </a:r>
                      <a:endParaRPr kumimoji="0" lang="en-US" altLang="en-US" sz="1600" b="0" i="0" u="none" strike="noStrike" cap="none" normalizeH="0" baseline="0">
                        <a:ln>
                          <a:noFill/>
                        </a:ln>
                        <a:solidFill>
                          <a:schemeClr val="tx1"/>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406400">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0000"/>
                          </a:solidFill>
                          <a:effectLst/>
                          <a:latin typeface="Arial" pitchFamily="34" charset="0"/>
                          <a:ea typeface="MS PGothic" pitchFamily="34" charset="-128"/>
                          <a:hlinkClick r:id="rId8" tooltip="Silicon carbide"/>
                        </a:rPr>
                        <a:t>Silicon carbide</a:t>
                      </a:r>
                      <a:endParaRPr kumimoji="0" lang="en-US" altLang="en-US" sz="1600" b="1" i="0" u="none" strike="noStrike" cap="none" normalizeH="0" baseline="0">
                        <a:ln>
                          <a:noFill/>
                        </a:ln>
                        <a:solidFill>
                          <a:srgbClr val="FF0000"/>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0000"/>
                          </a:solidFill>
                          <a:effectLst/>
                          <a:latin typeface="Arial" pitchFamily="34" charset="0"/>
                          <a:ea typeface="MS PGothic" pitchFamily="34" charset="-128"/>
                        </a:rPr>
                        <a:t>SiC</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0000"/>
                          </a:solidFill>
                          <a:effectLst/>
                          <a:latin typeface="Arial" pitchFamily="34" charset="0"/>
                          <a:ea typeface="MS PGothic" pitchFamily="34" charset="-128"/>
                        </a:rPr>
                        <a:t>2.86 </a:t>
                      </a:r>
                      <a:r>
                        <a:rPr kumimoji="0" lang="en-US" altLang="en-US" sz="1600" b="1" i="0" u="none" strike="noStrike" cap="none" normalizeH="0" baseline="30000">
                          <a:ln>
                            <a:noFill/>
                          </a:ln>
                          <a:solidFill>
                            <a:srgbClr val="FF0000"/>
                          </a:solidFill>
                          <a:effectLst/>
                          <a:latin typeface="Arial" pitchFamily="34" charset="0"/>
                          <a:ea typeface="MS PGothic" pitchFamily="34" charset="-128"/>
                          <a:hlinkClick r:id="rId6"/>
                        </a:rPr>
                        <a:t>[1]</a:t>
                      </a:r>
                      <a:endParaRPr kumimoji="0" lang="en-US" altLang="en-US" sz="1600" b="1" i="0" u="none" strike="noStrike" cap="none" normalizeH="0" baseline="0">
                        <a:ln>
                          <a:noFill/>
                        </a:ln>
                        <a:solidFill>
                          <a:srgbClr val="FF0000"/>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406400">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itchFamily="34" charset="0"/>
                          <a:ea typeface="MS PGothic" pitchFamily="34" charset="-128"/>
                          <a:hlinkClick r:id="rId9" tooltip="Aluminum phosphide"/>
                        </a:rPr>
                        <a:t>Aluminum phosphide</a:t>
                      </a:r>
                      <a:endParaRPr kumimoji="0" lang="en-US" altLang="en-US" sz="1600" b="0" i="0" u="none" strike="noStrike" cap="none" normalizeH="0" baseline="0">
                        <a:ln>
                          <a:noFill/>
                        </a:ln>
                        <a:solidFill>
                          <a:schemeClr val="tx1"/>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itchFamily="34" charset="0"/>
                          <a:ea typeface="MS PGothic" pitchFamily="34" charset="-128"/>
                        </a:rPr>
                        <a:t>AlP</a:t>
                      </a:r>
                      <a:endParaRPr kumimoji="0" lang="en-US" altLang="en-US" sz="1600" b="0" i="0" u="none" strike="noStrike" cap="none" normalizeH="0" baseline="0">
                        <a:ln>
                          <a:noFill/>
                        </a:ln>
                        <a:solidFill>
                          <a:schemeClr val="tx1"/>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itchFamily="34" charset="0"/>
                          <a:ea typeface="MS PGothic" pitchFamily="34" charset="-128"/>
                        </a:rPr>
                        <a:t>2.45 </a:t>
                      </a:r>
                      <a:r>
                        <a:rPr kumimoji="0" lang="en-US" altLang="en-US" sz="1600" b="0" i="0" u="none" strike="noStrike" cap="none" normalizeH="0" baseline="30000">
                          <a:ln>
                            <a:noFill/>
                          </a:ln>
                          <a:solidFill>
                            <a:srgbClr val="000000"/>
                          </a:solidFill>
                          <a:effectLst/>
                          <a:latin typeface="Arial" pitchFamily="34" charset="0"/>
                          <a:ea typeface="MS PGothic" pitchFamily="34" charset="-128"/>
                          <a:hlinkClick r:id="rId6"/>
                        </a:rPr>
                        <a:t>[1]</a:t>
                      </a:r>
                      <a:endParaRPr kumimoji="0" lang="en-US" altLang="en-US" sz="1600" b="0" i="0" u="none" strike="noStrike" cap="none" normalizeH="0" baseline="0">
                        <a:ln>
                          <a:noFill/>
                        </a:ln>
                        <a:solidFill>
                          <a:schemeClr val="tx1"/>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406400">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itchFamily="34" charset="0"/>
                          <a:ea typeface="MS PGothic" pitchFamily="34" charset="-128"/>
                          <a:hlinkClick r:id="rId10" tooltip="Aluminum arsenide"/>
                        </a:rPr>
                        <a:t>Aluminum arsenide</a:t>
                      </a:r>
                      <a:endParaRPr kumimoji="0" lang="en-US" altLang="en-US" sz="1600" b="0" i="0" u="none" strike="noStrike" cap="none" normalizeH="0" baseline="0">
                        <a:ln>
                          <a:noFill/>
                        </a:ln>
                        <a:solidFill>
                          <a:schemeClr val="tx1"/>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itchFamily="34" charset="0"/>
                          <a:ea typeface="MS PGothic" pitchFamily="34" charset="-128"/>
                        </a:rPr>
                        <a:t>AlAs</a:t>
                      </a:r>
                      <a:endParaRPr kumimoji="0" lang="en-US" altLang="en-US" sz="1600" b="0" i="0" u="none" strike="noStrike" cap="none" normalizeH="0" baseline="0">
                        <a:ln>
                          <a:noFill/>
                        </a:ln>
                        <a:solidFill>
                          <a:schemeClr val="tx1"/>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itchFamily="34" charset="0"/>
                          <a:ea typeface="MS PGothic" pitchFamily="34" charset="-128"/>
                        </a:rPr>
                        <a:t>2.16 </a:t>
                      </a:r>
                      <a:r>
                        <a:rPr kumimoji="0" lang="en-US" altLang="en-US" sz="1600" b="0" i="0" u="none" strike="noStrike" cap="none" normalizeH="0" baseline="30000">
                          <a:ln>
                            <a:noFill/>
                          </a:ln>
                          <a:solidFill>
                            <a:srgbClr val="000000"/>
                          </a:solidFill>
                          <a:effectLst/>
                          <a:latin typeface="Arial" pitchFamily="34" charset="0"/>
                          <a:ea typeface="MS PGothic" pitchFamily="34" charset="-128"/>
                          <a:hlinkClick r:id="rId6"/>
                        </a:rPr>
                        <a:t>[1]</a:t>
                      </a:r>
                      <a:endParaRPr kumimoji="0" lang="en-US" altLang="en-US" sz="1600" b="0" i="0" u="none" strike="noStrike" cap="none" normalizeH="0" baseline="0">
                        <a:ln>
                          <a:noFill/>
                        </a:ln>
                        <a:solidFill>
                          <a:schemeClr val="tx1"/>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406400">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0000"/>
                          </a:solidFill>
                          <a:effectLst/>
                          <a:latin typeface="Arial" pitchFamily="34" charset="0"/>
                          <a:ea typeface="MS PGothic" pitchFamily="34" charset="-128"/>
                          <a:hlinkClick r:id="rId11" tooltip="Gallium(III) nitride"/>
                        </a:rPr>
                        <a:t>Gallium(III) nitride</a:t>
                      </a:r>
                      <a:endParaRPr kumimoji="0" lang="en-US" altLang="en-US" sz="1600" b="1" i="0" u="none" strike="noStrike" cap="none" normalizeH="0" baseline="0">
                        <a:ln>
                          <a:noFill/>
                        </a:ln>
                        <a:solidFill>
                          <a:srgbClr val="FF0000"/>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0000"/>
                          </a:solidFill>
                          <a:effectLst/>
                          <a:latin typeface="Arial" pitchFamily="34" charset="0"/>
                          <a:ea typeface="MS PGothic" pitchFamily="34" charset="-128"/>
                        </a:rPr>
                        <a:t>GaN</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0000"/>
                          </a:solidFill>
                          <a:effectLst/>
                          <a:latin typeface="Arial" pitchFamily="34" charset="0"/>
                          <a:ea typeface="MS PGothic" pitchFamily="34" charset="-128"/>
                        </a:rPr>
                        <a:t>3.4 </a:t>
                      </a:r>
                      <a:r>
                        <a:rPr kumimoji="0" lang="en-US" altLang="en-US" sz="1600" b="1" i="0" u="none" strike="noStrike" cap="none" normalizeH="0" baseline="30000">
                          <a:ln>
                            <a:noFill/>
                          </a:ln>
                          <a:solidFill>
                            <a:srgbClr val="FF0000"/>
                          </a:solidFill>
                          <a:effectLst/>
                          <a:latin typeface="Arial" pitchFamily="34" charset="0"/>
                          <a:ea typeface="MS PGothic" pitchFamily="34" charset="-128"/>
                          <a:hlinkClick r:id="rId6"/>
                        </a:rPr>
                        <a:t>[1]</a:t>
                      </a:r>
                      <a:endParaRPr kumimoji="0" lang="en-US" altLang="en-US" sz="1600" b="1" i="0" u="none" strike="noStrike" cap="none" normalizeH="0" baseline="0">
                        <a:ln>
                          <a:noFill/>
                        </a:ln>
                        <a:solidFill>
                          <a:srgbClr val="FF0000"/>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406400">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CC2200"/>
                          </a:solidFill>
                          <a:effectLst/>
                          <a:latin typeface="Arial" pitchFamily="34" charset="0"/>
                          <a:ea typeface="MS PGothic" pitchFamily="34" charset="-128"/>
                          <a:hlinkClick r:id="rId12" tooltip="Gallium(II) sulphide"/>
                        </a:rPr>
                        <a:t>Gallium(II) sulphide</a:t>
                      </a:r>
                      <a:endParaRPr kumimoji="0" lang="en-US" altLang="en-US" sz="1600" b="0" i="0" u="none" strike="noStrike" cap="none" normalizeH="0" baseline="0">
                        <a:ln>
                          <a:noFill/>
                        </a:ln>
                        <a:solidFill>
                          <a:schemeClr val="tx1"/>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itchFamily="34" charset="0"/>
                          <a:ea typeface="MS PGothic" pitchFamily="34" charset="-128"/>
                        </a:rPr>
                        <a:t>GaS</a:t>
                      </a:r>
                      <a:endParaRPr kumimoji="0" lang="en-US" altLang="en-US" sz="1600" b="0" i="0" u="none" strike="noStrike" cap="none" normalizeH="0" baseline="0">
                        <a:ln>
                          <a:noFill/>
                        </a:ln>
                        <a:solidFill>
                          <a:schemeClr val="tx1"/>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itchFamily="34" charset="0"/>
                          <a:ea typeface="MS PGothic" pitchFamily="34" charset="-128"/>
                        </a:rPr>
                        <a:t>2.5 (@ 295 K)</a:t>
                      </a:r>
                      <a:endParaRPr kumimoji="0" lang="en-US" altLang="en-US" sz="1600" b="0" i="0" u="none" strike="noStrike" cap="none" normalizeH="0" baseline="0">
                        <a:ln>
                          <a:noFill/>
                        </a:ln>
                        <a:solidFill>
                          <a:schemeClr val="tx1"/>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407988">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itchFamily="34" charset="0"/>
                          <a:ea typeface="MS PGothic" pitchFamily="34" charset="-128"/>
                          <a:hlinkClick r:id="rId13" tooltip="Gallium antimonide"/>
                        </a:rPr>
                        <a:t>Gallium antimonide</a:t>
                      </a:r>
                      <a:endParaRPr kumimoji="0" lang="en-US" altLang="en-US" sz="1600" b="0" i="0" u="none" strike="noStrike" cap="none" normalizeH="0" baseline="0">
                        <a:ln>
                          <a:noFill/>
                        </a:ln>
                        <a:solidFill>
                          <a:schemeClr val="tx1"/>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itchFamily="34" charset="0"/>
                          <a:ea typeface="MS PGothic" pitchFamily="34" charset="-128"/>
                        </a:rPr>
                        <a:t>GaSb</a:t>
                      </a:r>
                      <a:endParaRPr kumimoji="0" lang="en-US" altLang="en-US" sz="1600" b="0" i="0" u="none" strike="noStrike" cap="none" normalizeH="0" baseline="0">
                        <a:ln>
                          <a:noFill/>
                        </a:ln>
                        <a:solidFill>
                          <a:schemeClr val="tx1"/>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itchFamily="34" charset="0"/>
                          <a:ea typeface="MS PGothic" pitchFamily="34" charset="-128"/>
                        </a:rPr>
                        <a:t>0.7 </a:t>
                      </a:r>
                      <a:r>
                        <a:rPr kumimoji="0" lang="en-US" altLang="en-US" sz="1600" b="0" i="0" u="none" strike="noStrike" cap="none" normalizeH="0" baseline="30000">
                          <a:ln>
                            <a:noFill/>
                          </a:ln>
                          <a:solidFill>
                            <a:srgbClr val="000000"/>
                          </a:solidFill>
                          <a:effectLst/>
                          <a:latin typeface="Arial" pitchFamily="34" charset="0"/>
                          <a:ea typeface="MS PGothic" pitchFamily="34" charset="-128"/>
                          <a:hlinkClick r:id="rId6"/>
                        </a:rPr>
                        <a:t>[1]</a:t>
                      </a:r>
                      <a:endParaRPr kumimoji="0" lang="en-US" altLang="en-US" sz="1600" b="0" i="0" u="none" strike="noStrike" cap="none" normalizeH="0" baseline="0">
                        <a:ln>
                          <a:noFill/>
                        </a:ln>
                        <a:solidFill>
                          <a:schemeClr val="tx1"/>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406400">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itchFamily="34" charset="0"/>
                          <a:ea typeface="MS PGothic" pitchFamily="34" charset="-128"/>
                          <a:hlinkClick r:id="rId14" tooltip="Indium(III) phosphide"/>
                        </a:rPr>
                        <a:t>Indium(III) phosphide</a:t>
                      </a:r>
                      <a:endParaRPr kumimoji="0" lang="en-US" altLang="en-US" sz="1600" b="0" i="0" u="none" strike="noStrike" cap="none" normalizeH="0" baseline="0">
                        <a:ln>
                          <a:noFill/>
                        </a:ln>
                        <a:solidFill>
                          <a:schemeClr val="tx1"/>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itchFamily="34" charset="0"/>
                          <a:ea typeface="MS PGothic" pitchFamily="34" charset="-128"/>
                        </a:rPr>
                        <a:t>InP</a:t>
                      </a:r>
                      <a:endParaRPr kumimoji="0" lang="en-US" altLang="en-US" sz="1600" b="0" i="0" u="none" strike="noStrike" cap="none" normalizeH="0" baseline="0">
                        <a:ln>
                          <a:noFill/>
                        </a:ln>
                        <a:solidFill>
                          <a:schemeClr val="tx1"/>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itchFamily="34" charset="0"/>
                          <a:ea typeface="MS PGothic" pitchFamily="34" charset="-128"/>
                        </a:rPr>
                        <a:t>1.35 </a:t>
                      </a:r>
                      <a:r>
                        <a:rPr kumimoji="0" lang="en-US" altLang="en-US" sz="1600" b="0" i="0" u="none" strike="noStrike" cap="none" normalizeH="0" baseline="30000">
                          <a:ln>
                            <a:noFill/>
                          </a:ln>
                          <a:solidFill>
                            <a:srgbClr val="000000"/>
                          </a:solidFill>
                          <a:effectLst/>
                          <a:latin typeface="Arial" pitchFamily="34" charset="0"/>
                          <a:ea typeface="MS PGothic" pitchFamily="34" charset="-128"/>
                          <a:hlinkClick r:id="rId6"/>
                        </a:rPr>
                        <a:t>[1]</a:t>
                      </a:r>
                      <a:endParaRPr kumimoji="0" lang="en-US" altLang="en-US" sz="1600" b="0" i="0" u="none" strike="noStrike" cap="none" normalizeH="0" baseline="0">
                        <a:ln>
                          <a:noFill/>
                        </a:ln>
                        <a:solidFill>
                          <a:schemeClr val="tx1"/>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406400">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itchFamily="34" charset="0"/>
                          <a:ea typeface="MS PGothic" pitchFamily="34" charset="-128"/>
                          <a:hlinkClick r:id="rId15" tooltip="Indium(III) arsenide"/>
                        </a:rPr>
                        <a:t>Indium(III) arsenide</a:t>
                      </a:r>
                      <a:endParaRPr kumimoji="0" lang="en-US" altLang="en-US" sz="1600" b="0" i="0" u="none" strike="noStrike" cap="none" normalizeH="0" baseline="0">
                        <a:ln>
                          <a:noFill/>
                        </a:ln>
                        <a:solidFill>
                          <a:schemeClr val="tx1"/>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itchFamily="34" charset="0"/>
                          <a:ea typeface="MS PGothic" pitchFamily="34" charset="-128"/>
                        </a:rPr>
                        <a:t>InAs</a:t>
                      </a:r>
                      <a:endParaRPr kumimoji="0" lang="en-US" altLang="en-US" sz="1600" b="0" i="0" u="none" strike="noStrike" cap="none" normalizeH="0" baseline="0">
                        <a:ln>
                          <a:noFill/>
                        </a:ln>
                        <a:solidFill>
                          <a:schemeClr val="tx1"/>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itchFamily="34" charset="0"/>
                          <a:ea typeface="MS PGothic" pitchFamily="34" charset="-128"/>
                        </a:rPr>
                        <a:t>0.36 </a:t>
                      </a:r>
                      <a:r>
                        <a:rPr kumimoji="0" lang="en-US" altLang="en-US" sz="1600" b="0" i="0" u="none" strike="noStrike" cap="none" normalizeH="0" baseline="30000">
                          <a:ln>
                            <a:noFill/>
                          </a:ln>
                          <a:solidFill>
                            <a:srgbClr val="000000"/>
                          </a:solidFill>
                          <a:effectLst/>
                          <a:latin typeface="Arial" pitchFamily="34" charset="0"/>
                          <a:ea typeface="MS PGothic" pitchFamily="34" charset="-128"/>
                          <a:hlinkClick r:id="rId6"/>
                        </a:rPr>
                        <a:t>[1]</a:t>
                      </a:r>
                      <a:endParaRPr kumimoji="0" lang="en-US" altLang="en-US" sz="1600" b="0" i="0" u="none" strike="noStrike" cap="none" normalizeH="0" baseline="0">
                        <a:ln>
                          <a:noFill/>
                        </a:ln>
                        <a:solidFill>
                          <a:schemeClr val="tx1"/>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r h="406400">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itchFamily="34" charset="0"/>
                          <a:ea typeface="MS PGothic" pitchFamily="34" charset="-128"/>
                          <a:hlinkClick r:id="rId16" tooltip="Cadmium sulfide"/>
                        </a:rPr>
                        <a:t>Cadmium sulfide</a:t>
                      </a:r>
                      <a:endParaRPr kumimoji="0" lang="en-US" altLang="en-US" sz="1600" b="0" i="0" u="none" strike="noStrike" cap="none" normalizeH="0" baseline="0">
                        <a:ln>
                          <a:noFill/>
                        </a:ln>
                        <a:solidFill>
                          <a:schemeClr val="tx1"/>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itchFamily="34" charset="0"/>
                          <a:ea typeface="MS PGothic" pitchFamily="34" charset="-128"/>
                        </a:rPr>
                        <a:t>CdS</a:t>
                      </a:r>
                      <a:endParaRPr kumimoji="0" lang="en-US" altLang="en-US" sz="1600" b="0" i="0" u="none" strike="noStrike" cap="none" normalizeH="0" baseline="0">
                        <a:ln>
                          <a:noFill/>
                        </a:ln>
                        <a:solidFill>
                          <a:schemeClr val="tx1"/>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itchFamily="34" charset="0"/>
                          <a:ea typeface="MS PGothic" pitchFamily="34" charset="-128"/>
                        </a:rPr>
                        <a:t>2.42 </a:t>
                      </a:r>
                      <a:r>
                        <a:rPr kumimoji="0" lang="en-US" altLang="en-US" sz="1600" b="0" i="0" u="none" strike="noStrike" cap="none" normalizeH="0" baseline="30000">
                          <a:ln>
                            <a:noFill/>
                          </a:ln>
                          <a:solidFill>
                            <a:srgbClr val="000000"/>
                          </a:solidFill>
                          <a:effectLst/>
                          <a:latin typeface="Arial" pitchFamily="34" charset="0"/>
                          <a:ea typeface="MS PGothic" pitchFamily="34" charset="-128"/>
                          <a:hlinkClick r:id="rId6"/>
                        </a:rPr>
                        <a:t>[1]</a:t>
                      </a:r>
                      <a:endParaRPr kumimoji="0" lang="en-US" altLang="en-US" sz="1600" b="0" i="0" u="none" strike="noStrike" cap="none" normalizeH="0" baseline="0">
                        <a:ln>
                          <a:noFill/>
                        </a:ln>
                        <a:solidFill>
                          <a:schemeClr val="tx1"/>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r h="406400">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itchFamily="34" charset="0"/>
                          <a:ea typeface="MS PGothic" pitchFamily="34" charset="-128"/>
                          <a:hlinkClick r:id="rId17" tooltip="Cadmium selenide"/>
                        </a:rPr>
                        <a:t>Cadmium selenide</a:t>
                      </a:r>
                      <a:endParaRPr kumimoji="0" lang="en-US" altLang="en-US" sz="1600" b="0" i="0" u="none" strike="noStrike" cap="none" normalizeH="0" baseline="0">
                        <a:ln>
                          <a:noFill/>
                        </a:ln>
                        <a:solidFill>
                          <a:schemeClr val="tx1"/>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itchFamily="34" charset="0"/>
                          <a:ea typeface="MS PGothic" pitchFamily="34" charset="-128"/>
                        </a:rPr>
                        <a:t>CdSe</a:t>
                      </a:r>
                      <a:endParaRPr kumimoji="0" lang="en-US" altLang="en-US" sz="1600" b="0" i="0" u="none" strike="noStrike" cap="none" normalizeH="0" baseline="0">
                        <a:ln>
                          <a:noFill/>
                        </a:ln>
                        <a:solidFill>
                          <a:schemeClr val="tx1"/>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itchFamily="34" charset="0"/>
                          <a:ea typeface="MS PGothic" pitchFamily="34" charset="-128"/>
                        </a:rPr>
                        <a:t>1.73 </a:t>
                      </a:r>
                      <a:r>
                        <a:rPr kumimoji="0" lang="en-US" altLang="en-US" sz="1600" b="0" i="0" u="none" strike="noStrike" cap="none" normalizeH="0" baseline="30000">
                          <a:ln>
                            <a:noFill/>
                          </a:ln>
                          <a:solidFill>
                            <a:srgbClr val="000000"/>
                          </a:solidFill>
                          <a:effectLst/>
                          <a:latin typeface="Arial" pitchFamily="34" charset="0"/>
                          <a:ea typeface="MS PGothic" pitchFamily="34" charset="-128"/>
                          <a:hlinkClick r:id="rId6"/>
                        </a:rPr>
                        <a:t>[1]</a:t>
                      </a:r>
                      <a:endParaRPr kumimoji="0" lang="en-US" altLang="en-US" sz="1600" b="0" i="0" u="none" strike="noStrike" cap="none" normalizeH="0" baseline="0">
                        <a:ln>
                          <a:noFill/>
                        </a:ln>
                        <a:solidFill>
                          <a:schemeClr val="tx1"/>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2"/>
                  </a:ext>
                </a:extLst>
              </a:tr>
              <a:tr h="406400">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itchFamily="34" charset="0"/>
                          <a:ea typeface="MS PGothic" pitchFamily="34" charset="-128"/>
                          <a:hlinkClick r:id="rId18" tooltip="Cadmium telluride"/>
                        </a:rPr>
                        <a:t>Cadmium telluride</a:t>
                      </a:r>
                      <a:endParaRPr kumimoji="0" lang="en-US" altLang="en-US" sz="1600" b="0" i="0" u="none" strike="noStrike" cap="none" normalizeH="0" baseline="0">
                        <a:ln>
                          <a:noFill/>
                        </a:ln>
                        <a:solidFill>
                          <a:schemeClr val="tx1"/>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itchFamily="34" charset="0"/>
                          <a:ea typeface="MS PGothic" pitchFamily="34" charset="-128"/>
                        </a:rPr>
                        <a:t>CdTe</a:t>
                      </a:r>
                      <a:endParaRPr kumimoji="0" lang="en-US" altLang="en-US" sz="1600" b="0" i="0" u="none" strike="noStrike" cap="none" normalizeH="0" baseline="0">
                        <a:ln>
                          <a:noFill/>
                        </a:ln>
                        <a:solidFill>
                          <a:schemeClr val="tx1"/>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000">
                          <a:solidFill>
                            <a:schemeClr val="tx1"/>
                          </a:solidFill>
                          <a:latin typeface="Arial" pitchFamily="34" charset="0"/>
                          <a:ea typeface="MS PGothic" pitchFamily="34" charset="-128"/>
                        </a:defRPr>
                      </a:lvl3pPr>
                      <a:lvl4pPr marL="1600200" indent="-228600">
                        <a:spcBef>
                          <a:spcPct val="20000"/>
                        </a:spcBef>
                        <a:defRPr>
                          <a:solidFill>
                            <a:schemeClr val="tx1"/>
                          </a:solidFill>
                          <a:latin typeface="Arial" pitchFamily="34" charset="0"/>
                          <a:ea typeface="MS PGothic" pitchFamily="34" charset="-128"/>
                        </a:defRPr>
                      </a:lvl4pPr>
                      <a:lvl5pPr marL="2057400" indent="-228600">
                        <a:spcBef>
                          <a:spcPct val="20000"/>
                        </a:spcBef>
                        <a:defRPr>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itchFamily="34" charset="0"/>
                          <a:ea typeface="MS PGothic" pitchFamily="34" charset="-128"/>
                        </a:rPr>
                        <a:t>1.58 </a:t>
                      </a:r>
                      <a:r>
                        <a:rPr kumimoji="0" lang="en-US" altLang="en-US" sz="1600" b="0" i="0" u="none" strike="noStrike" cap="none" normalizeH="0" baseline="30000">
                          <a:ln>
                            <a:noFill/>
                          </a:ln>
                          <a:solidFill>
                            <a:srgbClr val="000000"/>
                          </a:solidFill>
                          <a:effectLst/>
                          <a:latin typeface="Arial" pitchFamily="34" charset="0"/>
                          <a:ea typeface="MS PGothic" pitchFamily="34" charset="-128"/>
                          <a:hlinkClick r:id="rId6"/>
                        </a:rPr>
                        <a:t>[1]</a:t>
                      </a:r>
                      <a:endParaRPr kumimoji="0" lang="en-US" altLang="en-US" sz="1600" b="0" i="0" u="none" strike="noStrike" cap="none" normalizeH="0" baseline="0">
                        <a:ln>
                          <a:noFill/>
                        </a:ln>
                        <a:solidFill>
                          <a:schemeClr val="tx1"/>
                        </a:solidFill>
                        <a:effectLst/>
                        <a:latin typeface="Arial" pitchFamily="34" charset="0"/>
                        <a:ea typeface="MS PGothic" pitchFamily="34"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a:extLst>
              <a:ext uri="{FF2B5EF4-FFF2-40B4-BE49-F238E27FC236}">
                <a16:creationId xmlns:a16="http://schemas.microsoft.com/office/drawing/2014/main" id="{B08868DE-15EB-4A6D-AF8E-8B2FA94101E3}"/>
              </a:ext>
            </a:extLst>
          </p:cNvPr>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algn="ctr" eaLnBrk="1" hangingPunct="1"/>
            <a:r>
              <a:rPr lang="en-US" altLang="en-US" sz="4000">
                <a:solidFill>
                  <a:schemeClr val="tx2"/>
                </a:solidFill>
                <a:latin typeface="Arial" panose="020B0604020202020204" pitchFamily="34" charset="0"/>
                <a:ea typeface="MS PGothic" panose="020B0600070205080204" pitchFamily="34" charset="-128"/>
              </a:rPr>
              <a:t>Band Gap (eV) and </a:t>
            </a:r>
            <a:r>
              <a:rPr lang="en-US" altLang="en-US" sz="4000" b="1">
                <a:solidFill>
                  <a:schemeClr val="accent2"/>
                </a:solidFill>
                <a:latin typeface="Arial" panose="020B0604020202020204" pitchFamily="34" charset="0"/>
                <a:ea typeface="MS PGothic" panose="020B0600070205080204" pitchFamily="34" charset="-128"/>
              </a:rPr>
              <a:t>cutoff Wavelength</a:t>
            </a:r>
          </a:p>
        </p:txBody>
      </p:sp>
      <p:sp>
        <p:nvSpPr>
          <p:cNvPr id="45059" name="Rectangle 5">
            <a:extLst>
              <a:ext uri="{FF2B5EF4-FFF2-40B4-BE49-F238E27FC236}">
                <a16:creationId xmlns:a16="http://schemas.microsoft.com/office/drawing/2014/main" id="{827EE4F1-5481-453C-93DE-22C0BA3A2154}"/>
              </a:ext>
            </a:extLst>
          </p:cNvPr>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spcBef>
                <a:spcPct val="20000"/>
              </a:spcBef>
              <a:buFontTx/>
              <a:buChar char="•"/>
            </a:pPr>
            <a:r>
              <a:rPr lang="en-US" altLang="en-US" sz="3200" u="sng">
                <a:latin typeface="Arial" panose="020B0604020202020204" pitchFamily="34" charset="0"/>
                <a:ea typeface="MS PGothic" panose="020B0600070205080204" pitchFamily="34" charset="-128"/>
              </a:rPr>
              <a:t>PV Materials</a:t>
            </a:r>
            <a:r>
              <a:rPr lang="en-US" altLang="en-US" sz="3200">
                <a:latin typeface="Arial" panose="020B0604020202020204" pitchFamily="34" charset="0"/>
                <a:ea typeface="MS PGothic" panose="020B0600070205080204" pitchFamily="34" charset="-128"/>
              </a:rPr>
              <a:t>	   </a:t>
            </a:r>
            <a:r>
              <a:rPr lang="en-US" altLang="en-US" sz="3200" u="sng">
                <a:latin typeface="Arial" panose="020B0604020202020204" pitchFamily="34" charset="0"/>
                <a:ea typeface="MS PGothic" panose="020B0600070205080204" pitchFamily="34" charset="-128"/>
              </a:rPr>
              <a:t>Band Gap </a:t>
            </a:r>
            <a:r>
              <a:rPr lang="en-US" altLang="en-US" sz="3200">
                <a:latin typeface="Arial" panose="020B0604020202020204" pitchFamily="34" charset="0"/>
                <a:ea typeface="MS PGothic" panose="020B0600070205080204" pitchFamily="34" charset="-128"/>
              </a:rPr>
              <a:t>  </a:t>
            </a:r>
            <a:r>
              <a:rPr lang="en-US" altLang="en-US" sz="3200" u="sng">
                <a:latin typeface="Arial" panose="020B0604020202020204" pitchFamily="34" charset="0"/>
                <a:ea typeface="MS PGothic" panose="020B0600070205080204" pitchFamily="34" charset="-128"/>
              </a:rPr>
              <a:t>Wavelength</a:t>
            </a:r>
          </a:p>
          <a:p>
            <a:pPr eaLnBrk="1" hangingPunct="1">
              <a:spcBef>
                <a:spcPct val="20000"/>
              </a:spcBef>
              <a:buFontTx/>
              <a:buChar char="•"/>
            </a:pPr>
            <a:r>
              <a:rPr lang="en-US" altLang="en-US" sz="3200">
                <a:latin typeface="Arial" panose="020B0604020202020204" pitchFamily="34" charset="0"/>
                <a:ea typeface="MS PGothic" panose="020B0600070205080204" pitchFamily="34" charset="-128"/>
              </a:rPr>
              <a:t>Silicon			1.12 eV	 1.11 </a:t>
            </a:r>
            <a:r>
              <a:rPr lang="en-US" altLang="en-US" sz="3200">
                <a:latin typeface="Arial" panose="020B0604020202020204" pitchFamily="34" charset="0"/>
                <a:ea typeface="MS PGothic" panose="020B0600070205080204" pitchFamily="34" charset="-128"/>
                <a:sym typeface="Symbol" panose="05050102010706020507" pitchFamily="18" charset="2"/>
              </a:rPr>
              <a:t></a:t>
            </a:r>
            <a:r>
              <a:rPr lang="en-US" altLang="en-US" sz="3200">
                <a:latin typeface="Arial" panose="020B0604020202020204" pitchFamily="34" charset="0"/>
                <a:ea typeface="MS PGothic" panose="020B0600070205080204" pitchFamily="34" charset="-128"/>
                <a:sym typeface="WP MathA" pitchFamily="2" charset="2"/>
              </a:rPr>
              <a:t>m</a:t>
            </a:r>
          </a:p>
          <a:p>
            <a:pPr eaLnBrk="1" hangingPunct="1">
              <a:spcBef>
                <a:spcPct val="20000"/>
              </a:spcBef>
              <a:buFontTx/>
              <a:buChar char="•"/>
            </a:pPr>
            <a:r>
              <a:rPr lang="en-US" altLang="en-US" sz="3200">
                <a:latin typeface="Arial" panose="020B0604020202020204" pitchFamily="34" charset="0"/>
                <a:ea typeface="MS PGothic" panose="020B0600070205080204" pitchFamily="34" charset="-128"/>
              </a:rPr>
              <a:t>Ga-As			1.42 eV	 0.87 </a:t>
            </a:r>
            <a:r>
              <a:rPr lang="en-US" altLang="en-US" sz="3200">
                <a:latin typeface="Arial" panose="020B0604020202020204" pitchFamily="34" charset="0"/>
                <a:ea typeface="MS PGothic" panose="020B0600070205080204" pitchFamily="34" charset="-128"/>
                <a:sym typeface="UniversalMath1 BT" pitchFamily="18" charset="2"/>
              </a:rPr>
              <a:t></a:t>
            </a:r>
            <a:r>
              <a:rPr lang="en-US" altLang="en-US" sz="3200">
                <a:latin typeface="Arial" panose="020B0604020202020204" pitchFamily="34" charset="0"/>
                <a:ea typeface="MS PGothic" panose="020B0600070205080204" pitchFamily="34" charset="-128"/>
                <a:sym typeface="WP MathA" pitchFamily="2" charset="2"/>
              </a:rPr>
              <a:t>m</a:t>
            </a:r>
            <a:endParaRPr lang="en-US" altLang="en-US" sz="3200">
              <a:latin typeface="Arial" panose="020B0604020202020204" pitchFamily="34" charset="0"/>
              <a:ea typeface="MS PGothic" panose="020B0600070205080204" pitchFamily="34" charset="-128"/>
            </a:endParaRPr>
          </a:p>
          <a:p>
            <a:pPr eaLnBrk="1" hangingPunct="1">
              <a:spcBef>
                <a:spcPct val="20000"/>
              </a:spcBef>
              <a:buFontTx/>
              <a:buChar char="•"/>
            </a:pPr>
            <a:r>
              <a:rPr lang="en-US" altLang="en-US" sz="3200">
                <a:latin typeface="Arial" panose="020B0604020202020204" pitchFamily="34" charset="0"/>
                <a:ea typeface="MS PGothic" panose="020B0600070205080204" pitchFamily="34" charset="-128"/>
              </a:rPr>
              <a:t>Cd-Te			1.5 eV	 0.83 </a:t>
            </a:r>
            <a:r>
              <a:rPr lang="en-US" altLang="en-US" sz="3200">
                <a:latin typeface="Arial" panose="020B0604020202020204" pitchFamily="34" charset="0"/>
                <a:ea typeface="MS PGothic" panose="020B0600070205080204" pitchFamily="34" charset="-128"/>
                <a:sym typeface="UniversalMath1 BT" pitchFamily="18" charset="2"/>
              </a:rPr>
              <a:t></a:t>
            </a:r>
            <a:r>
              <a:rPr lang="en-US" altLang="en-US" sz="3200">
                <a:latin typeface="Arial" panose="020B0604020202020204" pitchFamily="34" charset="0"/>
                <a:ea typeface="MS PGothic" panose="020B0600070205080204" pitchFamily="34" charset="-128"/>
                <a:sym typeface="WP MathA" pitchFamily="2" charset="2"/>
              </a:rPr>
              <a:t>m</a:t>
            </a:r>
            <a:endParaRPr lang="en-US" altLang="en-US" sz="3200">
              <a:latin typeface="Arial" panose="020B0604020202020204" pitchFamily="34" charset="0"/>
              <a:ea typeface="MS PGothic" panose="020B0600070205080204" pitchFamily="34" charset="-128"/>
            </a:endParaRPr>
          </a:p>
          <a:p>
            <a:pPr eaLnBrk="1" hangingPunct="1">
              <a:spcBef>
                <a:spcPct val="20000"/>
              </a:spcBef>
              <a:buFontTx/>
              <a:buChar char="•"/>
            </a:pPr>
            <a:r>
              <a:rPr lang="en-US" altLang="en-US" sz="3200">
                <a:latin typeface="Arial" panose="020B0604020202020204" pitchFamily="34" charset="0"/>
                <a:ea typeface="MS PGothic" panose="020B0600070205080204" pitchFamily="34" charset="-128"/>
              </a:rPr>
              <a:t>In-P			1.35 eV	 0.92 </a:t>
            </a:r>
            <a:r>
              <a:rPr lang="en-US" altLang="en-US" sz="3200">
                <a:latin typeface="Arial" panose="020B0604020202020204" pitchFamily="34" charset="0"/>
                <a:ea typeface="MS PGothic" panose="020B0600070205080204" pitchFamily="34" charset="-128"/>
                <a:sym typeface="UniversalMath1 BT" pitchFamily="18" charset="2"/>
              </a:rPr>
              <a:t></a:t>
            </a:r>
            <a:r>
              <a:rPr lang="en-US" altLang="en-US" sz="3200">
                <a:latin typeface="Arial" panose="020B0604020202020204" pitchFamily="34" charset="0"/>
                <a:ea typeface="MS PGothic" panose="020B0600070205080204" pitchFamily="34" charset="-128"/>
                <a:sym typeface="WP MathA" pitchFamily="2" charset="2"/>
              </a:rPr>
              <a:t>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3762F98-4199-43F7-8833-32DB0CE22439}"/>
              </a:ext>
            </a:extLst>
          </p:cNvPr>
          <p:cNvSpPr txBox="1">
            <a:spLocks/>
          </p:cNvSpPr>
          <p:nvPr/>
        </p:nvSpPr>
        <p:spPr bwMode="auto">
          <a:xfrm>
            <a:off x="0" y="76200"/>
            <a:ext cx="8001000" cy="1066800"/>
          </a:xfrm>
          <a:prstGeom prst="rect">
            <a:avLst/>
          </a:prstGeom>
          <a:noFill/>
          <a:ln w="9525">
            <a:noFill/>
            <a:miter lim="800000"/>
            <a:headEnd/>
            <a:tailEnd/>
          </a:ln>
        </p:spPr>
        <p:txBody>
          <a:bodyPr anchor="ctr"/>
          <a:lstStyle/>
          <a:p>
            <a:pPr algn="ctr" eaLnBrk="1" hangingPunct="1">
              <a:defRPr/>
            </a:pPr>
            <a:r>
              <a:rPr lang="en-US" sz="4400" kern="0" dirty="0">
                <a:solidFill>
                  <a:schemeClr val="tx2"/>
                </a:solidFill>
                <a:latin typeface="+mj-lt"/>
                <a:ea typeface="+mj-ea"/>
                <a:cs typeface="+mj-cs"/>
              </a:rPr>
              <a:t>Silicon Solar Cell Max Efficiency</a:t>
            </a:r>
          </a:p>
        </p:txBody>
      </p:sp>
      <p:sp>
        <p:nvSpPr>
          <p:cNvPr id="47107" name="Content Placeholder 2">
            <a:extLst>
              <a:ext uri="{FF2B5EF4-FFF2-40B4-BE49-F238E27FC236}">
                <a16:creationId xmlns:a16="http://schemas.microsoft.com/office/drawing/2014/main" id="{4C20C727-8095-49F6-B1FA-DF3B7F8837F1}"/>
              </a:ext>
            </a:extLst>
          </p:cNvPr>
          <p:cNvSpPr txBox="1">
            <a:spLocks/>
          </p:cNvSpPr>
          <p:nvPr/>
        </p:nvSpPr>
        <p:spPr bwMode="auto">
          <a:xfrm>
            <a:off x="0" y="1371600"/>
            <a:ext cx="8839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spcBef>
                <a:spcPct val="20000"/>
              </a:spcBef>
              <a:buFontTx/>
              <a:buChar char="•"/>
            </a:pPr>
            <a:r>
              <a:rPr lang="en-US" altLang="en-US" sz="3200">
                <a:latin typeface="Arial" panose="020B0604020202020204" pitchFamily="34" charset="0"/>
                <a:ea typeface="MS PGothic" panose="020B0600070205080204" pitchFamily="34" charset="-128"/>
              </a:rPr>
              <a:t>Upper bound on the efficiency of a silicon solar cell:</a:t>
            </a:r>
          </a:p>
          <a:p>
            <a:pPr eaLnBrk="1" hangingPunct="1">
              <a:spcBef>
                <a:spcPct val="20000"/>
              </a:spcBef>
              <a:buFontTx/>
              <a:buChar char="•"/>
            </a:pPr>
            <a:r>
              <a:rPr lang="en-US" altLang="en-US" sz="3200">
                <a:latin typeface="Arial" panose="020B0604020202020204" pitchFamily="34" charset="0"/>
                <a:ea typeface="MS PGothic" panose="020B0600070205080204" pitchFamily="34" charset="-128"/>
              </a:rPr>
              <a:t>Band gap: 1.12 eV,    Wavelength: 1.11 </a:t>
            </a:r>
            <a:r>
              <a:rPr lang="el-GR" altLang="en-US" sz="3200">
                <a:latin typeface="Arial" panose="020B0604020202020204" pitchFamily="34" charset="0"/>
                <a:ea typeface="MS PGothic" panose="020B0600070205080204" pitchFamily="34" charset="-128"/>
              </a:rPr>
              <a:t>μ</a:t>
            </a:r>
            <a:r>
              <a:rPr lang="en-US" altLang="en-US" sz="3200">
                <a:latin typeface="Arial" panose="020B0604020202020204" pitchFamily="34" charset="0"/>
                <a:ea typeface="MS PGothic" panose="020B0600070205080204" pitchFamily="34" charset="-128"/>
              </a:rPr>
              <a:t>m</a:t>
            </a:r>
          </a:p>
          <a:p>
            <a:pPr eaLnBrk="1" hangingPunct="1">
              <a:spcBef>
                <a:spcPct val="20000"/>
              </a:spcBef>
              <a:buFontTx/>
              <a:buChar char="•"/>
            </a:pPr>
            <a:endParaRPr lang="en-US" altLang="en-US" sz="3200">
              <a:latin typeface="Arial" panose="020B0604020202020204" pitchFamily="34" charset="0"/>
              <a:ea typeface="MS PGothic" panose="020B0600070205080204" pitchFamily="34" charset="-128"/>
            </a:endParaRPr>
          </a:p>
          <a:p>
            <a:pPr eaLnBrk="1" hangingPunct="1">
              <a:spcBef>
                <a:spcPct val="20000"/>
              </a:spcBef>
              <a:buFontTx/>
              <a:buChar char="•"/>
            </a:pPr>
            <a:r>
              <a:rPr lang="en-US" altLang="en-US" sz="3200">
                <a:latin typeface="Arial" panose="020B0604020202020204" pitchFamily="34" charset="0"/>
                <a:ea typeface="MS PGothic" panose="020B0600070205080204" pitchFamily="34" charset="-128"/>
              </a:rPr>
              <a:t>This means that photons with wavelengths longer than 1.11</a:t>
            </a:r>
            <a:r>
              <a:rPr lang="el-GR" altLang="en-US" sz="3200">
                <a:latin typeface="Arial" panose="020B0604020202020204" pitchFamily="34" charset="0"/>
                <a:ea typeface="MS PGothic" panose="020B0600070205080204" pitchFamily="34" charset="-128"/>
              </a:rPr>
              <a:t> μ</a:t>
            </a:r>
            <a:r>
              <a:rPr lang="en-US" altLang="en-US" sz="3200">
                <a:latin typeface="Arial" panose="020B0604020202020204" pitchFamily="34" charset="0"/>
                <a:ea typeface="MS PGothic" panose="020B0600070205080204" pitchFamily="34" charset="-128"/>
              </a:rPr>
              <a:t>m cannot send an electron to the conduction band.</a:t>
            </a:r>
          </a:p>
          <a:p>
            <a:pPr eaLnBrk="1" hangingPunct="1">
              <a:spcBef>
                <a:spcPct val="20000"/>
              </a:spcBef>
              <a:buFontTx/>
              <a:buChar char="•"/>
            </a:pPr>
            <a:r>
              <a:rPr lang="en-US" altLang="en-US" sz="3200">
                <a:latin typeface="Arial" panose="020B0604020202020204" pitchFamily="34" charset="0"/>
                <a:ea typeface="MS PGothic" panose="020B0600070205080204" pitchFamily="34" charset="-128"/>
              </a:rPr>
              <a:t>Photons with a shorter wavelength but more energy than 1.12 eV dissipate the extra energy as heat.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1261FE7-BBC2-42A5-AA46-925139140596}"/>
              </a:ext>
            </a:extLst>
          </p:cNvPr>
          <p:cNvSpPr>
            <a:spLocks noGrp="1"/>
          </p:cNvSpPr>
          <p:nvPr>
            <p:ph type="title"/>
          </p:nvPr>
        </p:nvSpPr>
        <p:spPr/>
        <p:txBody>
          <a:bodyPr/>
          <a:lstStyle/>
          <a:p>
            <a:pPr eaLnBrk="1" hangingPunct="1"/>
            <a:r>
              <a:rPr lang="en-US" altLang="en-US" sz="3600"/>
              <a:t>Photon Energy</a:t>
            </a:r>
          </a:p>
        </p:txBody>
      </p:sp>
      <p:pic>
        <p:nvPicPr>
          <p:cNvPr id="49155" name="Picture 1">
            <a:extLst>
              <a:ext uri="{FF2B5EF4-FFF2-40B4-BE49-F238E27FC236}">
                <a16:creationId xmlns:a16="http://schemas.microsoft.com/office/drawing/2014/main" id="{71E8D9BC-4C01-4CF5-B047-24E25A6C1B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7669213"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0B98801-F824-49E3-823A-2495709F53CB}"/>
              </a:ext>
            </a:extLst>
          </p:cNvPr>
          <p:cNvSpPr>
            <a:spLocks noGrp="1"/>
          </p:cNvSpPr>
          <p:nvPr>
            <p:ph type="title"/>
          </p:nvPr>
        </p:nvSpPr>
        <p:spPr/>
        <p:txBody>
          <a:bodyPr/>
          <a:lstStyle/>
          <a:p>
            <a:pPr eaLnBrk="1" hangingPunct="1"/>
            <a:r>
              <a:rPr lang="en-US" altLang="en-US"/>
              <a:t>PV Cells</a:t>
            </a:r>
          </a:p>
        </p:txBody>
      </p:sp>
      <p:sp>
        <p:nvSpPr>
          <p:cNvPr id="14339" name="Rectangle 3">
            <a:extLst>
              <a:ext uri="{FF2B5EF4-FFF2-40B4-BE49-F238E27FC236}">
                <a16:creationId xmlns:a16="http://schemas.microsoft.com/office/drawing/2014/main" id="{D0D781A7-6803-4E63-9477-37DE9840EC08}"/>
              </a:ext>
            </a:extLst>
          </p:cNvPr>
          <p:cNvSpPr>
            <a:spLocks noGrp="1"/>
          </p:cNvSpPr>
          <p:nvPr>
            <p:ph type="body" idx="1"/>
          </p:nvPr>
        </p:nvSpPr>
        <p:spPr/>
        <p:txBody>
          <a:bodyPr/>
          <a:lstStyle/>
          <a:p>
            <a:pPr eaLnBrk="1" hangingPunct="1">
              <a:lnSpc>
                <a:spcPct val="90000"/>
              </a:lnSpc>
            </a:pPr>
            <a:r>
              <a:rPr lang="en-US" altLang="en-US"/>
              <a:t>Single PV cell: around 0.6 V; efficiency vary from 3 to 31%, depending on technology, light spectrum, temperature, design, and material.</a:t>
            </a:r>
          </a:p>
          <a:p>
            <a:pPr eaLnBrk="1" hangingPunct="1">
              <a:lnSpc>
                <a:spcPct val="90000"/>
              </a:lnSpc>
            </a:pPr>
            <a:r>
              <a:rPr lang="en-US" altLang="en-US" sz="2800"/>
              <a:t>Semiconductor characteristics define the electrical energy conversion efficiency of solar cells. Typical efficiency is at 10 ~15%. At noon on a clear day, a PV cell can generate average of 100 watts/m^2.</a:t>
            </a:r>
            <a:endParaRPr lang="en-US" altLang="en-US"/>
          </a:p>
          <a:p>
            <a:pPr eaLnBrk="1" hangingPunct="1">
              <a:lnSpc>
                <a:spcPct val="90000"/>
              </a:lnSpc>
            </a:pPr>
            <a:r>
              <a:rPr lang="en-US" altLang="en-US"/>
              <a:t>Common materials: Monocrystalline silicon, Polycrystalline silicon. Amorphous silicon, Gallium arsenide, Copper indium-selenide,Cadmium telluride (CdTe).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1F080-844B-4E47-B5EB-6D18799D923D}"/>
              </a:ext>
            </a:extLst>
          </p:cNvPr>
          <p:cNvSpPr txBox="1">
            <a:spLocks/>
          </p:cNvSpPr>
          <p:nvPr/>
        </p:nvSpPr>
        <p:spPr bwMode="auto">
          <a:xfrm>
            <a:off x="0" y="76200"/>
            <a:ext cx="8001000" cy="1066800"/>
          </a:xfrm>
          <a:prstGeom prst="rect">
            <a:avLst/>
          </a:prstGeom>
          <a:noFill/>
          <a:ln w="9525">
            <a:noFill/>
            <a:miter lim="800000"/>
            <a:headEnd/>
            <a:tailEnd/>
          </a:ln>
        </p:spPr>
        <p:txBody>
          <a:bodyPr anchor="ctr"/>
          <a:lstStyle/>
          <a:p>
            <a:pPr algn="ctr" eaLnBrk="1" hangingPunct="1">
              <a:defRPr/>
            </a:pPr>
            <a:r>
              <a:rPr lang="en-US" sz="4400" kern="0" dirty="0">
                <a:solidFill>
                  <a:schemeClr val="tx2"/>
                </a:solidFill>
                <a:latin typeface="+mj-lt"/>
                <a:ea typeface="+mj-ea"/>
                <a:cs typeface="+mj-cs"/>
              </a:rPr>
              <a:t>Silicon Solar Cell Max Efficiency</a:t>
            </a:r>
          </a:p>
        </p:txBody>
      </p:sp>
      <p:sp>
        <p:nvSpPr>
          <p:cNvPr id="51203" name="Content Placeholder 2">
            <a:extLst>
              <a:ext uri="{FF2B5EF4-FFF2-40B4-BE49-F238E27FC236}">
                <a16:creationId xmlns:a16="http://schemas.microsoft.com/office/drawing/2014/main" id="{5E4F7FD6-0FA1-4D70-A4FF-A56A01F7B05C}"/>
              </a:ext>
            </a:extLst>
          </p:cNvPr>
          <p:cNvSpPr txBox="1">
            <a:spLocks/>
          </p:cNvSpPr>
          <p:nvPr/>
        </p:nvSpPr>
        <p:spPr bwMode="auto">
          <a:xfrm>
            <a:off x="0" y="1447800"/>
            <a:ext cx="3505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spcBef>
                <a:spcPct val="20000"/>
              </a:spcBef>
              <a:buFontTx/>
              <a:buChar char="•"/>
            </a:pPr>
            <a:r>
              <a:rPr lang="en-US" altLang="en-US" sz="3200" dirty="0">
                <a:latin typeface="Arial" panose="020B0604020202020204" pitchFamily="34" charset="0"/>
                <a:ea typeface="MS PGothic" panose="020B0600070205080204" pitchFamily="34" charset="-128"/>
              </a:rPr>
              <a:t>For an Air Mass Ratio of 1.5 (42deg altitude angle of Sun), 49.6% is the maximum possible fraction of the sun</a:t>
            </a:r>
            <a:r>
              <a:rPr lang="ja-JP" altLang="en-US" sz="3200" dirty="0">
                <a:latin typeface="Arial" panose="020B0604020202020204" pitchFamily="34" charset="0"/>
                <a:ea typeface="MS PGothic" panose="020B0600070205080204" pitchFamily="34" charset="-128"/>
              </a:rPr>
              <a:t>’</a:t>
            </a:r>
            <a:r>
              <a:rPr lang="en-US" altLang="ja-JP" sz="3200" dirty="0">
                <a:latin typeface="Arial" panose="020B0604020202020204" pitchFamily="34" charset="0"/>
                <a:ea typeface="MS PGothic" panose="020B0600070205080204" pitchFamily="34" charset="-128"/>
              </a:rPr>
              <a:t>s energy that can be collected with a silicon solar cell</a:t>
            </a:r>
          </a:p>
          <a:p>
            <a:pPr eaLnBrk="1" hangingPunct="1">
              <a:spcBef>
                <a:spcPct val="20000"/>
              </a:spcBef>
              <a:buFontTx/>
              <a:buChar char="•"/>
            </a:pPr>
            <a:endParaRPr lang="en-US" altLang="en-US" sz="3200" dirty="0">
              <a:latin typeface="Arial" panose="020B0604020202020204" pitchFamily="34" charset="0"/>
              <a:ea typeface="MS PGothic" panose="020B0600070205080204" pitchFamily="34" charset="-128"/>
            </a:endParaRPr>
          </a:p>
        </p:txBody>
      </p:sp>
      <p:pic>
        <p:nvPicPr>
          <p:cNvPr id="51204" name="Picture 73" descr="36">
            <a:extLst>
              <a:ext uri="{FF2B5EF4-FFF2-40B4-BE49-F238E27FC236}">
                <a16:creationId xmlns:a16="http://schemas.microsoft.com/office/drawing/2014/main" id="{58A48D1E-B98C-4A7C-ABD0-0372D05B3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0" y="1447800"/>
            <a:ext cx="5384800"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Box 4">
            <a:extLst>
              <a:ext uri="{FF2B5EF4-FFF2-40B4-BE49-F238E27FC236}">
                <a16:creationId xmlns:a16="http://schemas.microsoft.com/office/drawing/2014/main" id="{036B7A97-B927-44E1-BBA7-75303830F230}"/>
              </a:ext>
            </a:extLst>
          </p:cNvPr>
          <p:cNvSpPr txBox="1">
            <a:spLocks noChangeArrowheads="1"/>
          </p:cNvSpPr>
          <p:nvPr/>
        </p:nvSpPr>
        <p:spPr bwMode="auto">
          <a:xfrm>
            <a:off x="4572000" y="6324600"/>
            <a:ext cx="4187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sz="2400">
                <a:latin typeface="Arial" panose="020B0604020202020204" pitchFamily="34" charset="0"/>
                <a:ea typeface="MS PGothic" panose="020B0600070205080204" pitchFamily="34" charset="-128"/>
              </a:rPr>
              <a:t>(need better pic text fig. 8.10)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27">
            <a:extLst>
              <a:ext uri="{FF2B5EF4-FFF2-40B4-BE49-F238E27FC236}">
                <a16:creationId xmlns:a16="http://schemas.microsoft.com/office/drawing/2014/main" id="{0E9B1B2B-03C9-4040-AC78-764FEA891820}"/>
              </a:ext>
            </a:extLst>
          </p:cNvPr>
          <p:cNvGrpSpPr>
            <a:grpSpLocks/>
          </p:cNvGrpSpPr>
          <p:nvPr/>
        </p:nvGrpSpPr>
        <p:grpSpPr bwMode="auto">
          <a:xfrm>
            <a:off x="838200" y="944563"/>
            <a:ext cx="6553200" cy="4160837"/>
            <a:chOff x="384" y="336"/>
            <a:chExt cx="4128" cy="2621"/>
          </a:xfrm>
        </p:grpSpPr>
        <p:pic>
          <p:nvPicPr>
            <p:cNvPr id="53253" name="Picture 4">
              <a:extLst>
                <a:ext uri="{FF2B5EF4-FFF2-40B4-BE49-F238E27FC236}">
                  <a16:creationId xmlns:a16="http://schemas.microsoft.com/office/drawing/2014/main" id="{C1433647-3741-4CC4-A256-731BF6A1B9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336"/>
              <a:ext cx="3840" cy="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5">
              <a:extLst>
                <a:ext uri="{FF2B5EF4-FFF2-40B4-BE49-F238E27FC236}">
                  <a16:creationId xmlns:a16="http://schemas.microsoft.com/office/drawing/2014/main" id="{4FEF3448-3CCA-4D5A-AEC6-43A22C4CDD1C}"/>
                </a:ext>
              </a:extLst>
            </p:cNvPr>
            <p:cNvSpPr>
              <a:spLocks noChangeArrowheads="1"/>
            </p:cNvSpPr>
            <p:nvPr/>
          </p:nvSpPr>
          <p:spPr bwMode="auto">
            <a:xfrm>
              <a:off x="1170" y="2238"/>
              <a:ext cx="1612" cy="23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endParaRPr lang="en-US" altLang="en-US" sz="2400">
                <a:latin typeface="Arial" panose="020B0604020202020204" pitchFamily="34" charset="0"/>
                <a:ea typeface="MS PGothic" panose="020B0600070205080204" pitchFamily="34" charset="-128"/>
              </a:endParaRPr>
            </a:p>
          </p:txBody>
        </p:sp>
        <p:sp>
          <p:nvSpPr>
            <p:cNvPr id="53255" name="Text Box 6">
              <a:extLst>
                <a:ext uri="{FF2B5EF4-FFF2-40B4-BE49-F238E27FC236}">
                  <a16:creationId xmlns:a16="http://schemas.microsoft.com/office/drawing/2014/main" id="{2DF66B6B-E18C-4899-B9F4-8DE17787B564}"/>
                </a:ext>
              </a:extLst>
            </p:cNvPr>
            <p:cNvSpPr txBox="1">
              <a:spLocks noChangeArrowheads="1"/>
            </p:cNvSpPr>
            <p:nvPr/>
          </p:nvSpPr>
          <p:spPr bwMode="auto">
            <a:xfrm>
              <a:off x="2830" y="2784"/>
              <a:ext cx="3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zh-CN" sz="1200">
                  <a:latin typeface="Arial" panose="020B0604020202020204" pitchFamily="34" charset="0"/>
                </a:rPr>
                <a:t>1.11</a:t>
              </a:r>
            </a:p>
          </p:txBody>
        </p:sp>
        <p:sp>
          <p:nvSpPr>
            <p:cNvPr id="53256" name="Line 7">
              <a:extLst>
                <a:ext uri="{FF2B5EF4-FFF2-40B4-BE49-F238E27FC236}">
                  <a16:creationId xmlns:a16="http://schemas.microsoft.com/office/drawing/2014/main" id="{D1957041-7650-4873-A620-C6659097D71C}"/>
                </a:ext>
              </a:extLst>
            </p:cNvPr>
            <p:cNvSpPr>
              <a:spLocks noChangeShapeType="1"/>
            </p:cNvSpPr>
            <p:nvPr/>
          </p:nvSpPr>
          <p:spPr bwMode="auto">
            <a:xfrm flipH="1" flipV="1">
              <a:off x="2830" y="2544"/>
              <a:ext cx="75"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3257" name="Text Box 8">
              <a:extLst>
                <a:ext uri="{FF2B5EF4-FFF2-40B4-BE49-F238E27FC236}">
                  <a16:creationId xmlns:a16="http://schemas.microsoft.com/office/drawing/2014/main" id="{ADE55745-B6CC-42F4-AA8B-A7F72A82252A}"/>
                </a:ext>
              </a:extLst>
            </p:cNvPr>
            <p:cNvSpPr txBox="1">
              <a:spLocks noChangeArrowheads="1"/>
            </p:cNvSpPr>
            <p:nvPr/>
          </p:nvSpPr>
          <p:spPr bwMode="auto">
            <a:xfrm>
              <a:off x="384" y="2016"/>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zh-CN" sz="1200">
                  <a:latin typeface="Arial" panose="020B0604020202020204" pitchFamily="34" charset="0"/>
                </a:rPr>
                <a:t>E</a:t>
              </a:r>
              <a:r>
                <a:rPr lang="en-US" altLang="zh-CN" sz="1200" baseline="-25000">
                  <a:latin typeface="Arial" panose="020B0604020202020204" pitchFamily="34" charset="0"/>
                </a:rPr>
                <a:t>g</a:t>
              </a:r>
              <a:r>
                <a:rPr lang="en-US" altLang="zh-CN" sz="1200">
                  <a:latin typeface="Arial" panose="020B0604020202020204" pitchFamily="34" charset="0"/>
                </a:rPr>
                <a:t>=1.12</a:t>
              </a:r>
            </a:p>
          </p:txBody>
        </p:sp>
        <p:sp>
          <p:nvSpPr>
            <p:cNvPr id="53258" name="Line 9">
              <a:extLst>
                <a:ext uri="{FF2B5EF4-FFF2-40B4-BE49-F238E27FC236}">
                  <a16:creationId xmlns:a16="http://schemas.microsoft.com/office/drawing/2014/main" id="{64A58A01-EE90-4FBB-9384-DD5B6AB094FF}"/>
                </a:ext>
              </a:extLst>
            </p:cNvPr>
            <p:cNvSpPr>
              <a:spLocks noChangeShapeType="1"/>
            </p:cNvSpPr>
            <p:nvPr/>
          </p:nvSpPr>
          <p:spPr bwMode="auto">
            <a:xfrm>
              <a:off x="816" y="2112"/>
              <a:ext cx="288"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3259" name="Text Box 10">
              <a:extLst>
                <a:ext uri="{FF2B5EF4-FFF2-40B4-BE49-F238E27FC236}">
                  <a16:creationId xmlns:a16="http://schemas.microsoft.com/office/drawing/2014/main" id="{3BB7B9F2-57E6-4A86-A131-2EBD32E37B38}"/>
                </a:ext>
              </a:extLst>
            </p:cNvPr>
            <p:cNvSpPr txBox="1">
              <a:spLocks noChangeArrowheads="1"/>
            </p:cNvSpPr>
            <p:nvPr/>
          </p:nvSpPr>
          <p:spPr bwMode="auto">
            <a:xfrm>
              <a:off x="1824" y="2640"/>
              <a:ext cx="9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zh-CN" sz="1200">
                  <a:latin typeface="Arial" panose="020B0604020202020204" pitchFamily="34" charset="0"/>
                </a:rPr>
                <a:t>Wavelength(</a:t>
              </a:r>
              <a:r>
                <a:rPr lang="el-GR" altLang="zh-CN" sz="1200">
                  <a:latin typeface="Arial" panose="020B0604020202020204" pitchFamily="34" charset="0"/>
                  <a:ea typeface="MS PGothic" panose="020B0600070205080204" pitchFamily="34" charset="-128"/>
                  <a:cs typeface="Arial" panose="020B0604020202020204" pitchFamily="34" charset="0"/>
                </a:rPr>
                <a:t>μ</a:t>
              </a:r>
              <a:r>
                <a:rPr lang="en-US" altLang="zh-CN" sz="1200">
                  <a:latin typeface="Arial" panose="020B0604020202020204" pitchFamily="34" charset="0"/>
                  <a:cs typeface="Arial" panose="020B0604020202020204" pitchFamily="34" charset="0"/>
                </a:rPr>
                <a:t>m)</a:t>
              </a:r>
              <a:endParaRPr lang="el-GR" altLang="zh-CN" sz="1200">
                <a:latin typeface="Arial" panose="020B0604020202020204" pitchFamily="34" charset="0"/>
                <a:ea typeface="MS PGothic" panose="020B0600070205080204" pitchFamily="34" charset="-128"/>
              </a:endParaRPr>
            </a:p>
          </p:txBody>
        </p:sp>
        <p:sp>
          <p:nvSpPr>
            <p:cNvPr id="53260" name="Text Box 11">
              <a:extLst>
                <a:ext uri="{FF2B5EF4-FFF2-40B4-BE49-F238E27FC236}">
                  <a16:creationId xmlns:a16="http://schemas.microsoft.com/office/drawing/2014/main" id="{142303CD-11FE-4CFA-A6E8-180381CD93D2}"/>
                </a:ext>
              </a:extLst>
            </p:cNvPr>
            <p:cNvSpPr txBox="1">
              <a:spLocks noChangeArrowheads="1"/>
            </p:cNvSpPr>
            <p:nvPr/>
          </p:nvSpPr>
          <p:spPr bwMode="auto">
            <a:xfrm>
              <a:off x="528" y="1152"/>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zh-CN" sz="1200">
                  <a:latin typeface="Arial" panose="020B0604020202020204" pitchFamily="34" charset="0"/>
                </a:rPr>
                <a:t>E (ev)</a:t>
              </a:r>
            </a:p>
          </p:txBody>
        </p:sp>
        <p:sp>
          <p:nvSpPr>
            <p:cNvPr id="53261" name="Line 12">
              <a:extLst>
                <a:ext uri="{FF2B5EF4-FFF2-40B4-BE49-F238E27FC236}">
                  <a16:creationId xmlns:a16="http://schemas.microsoft.com/office/drawing/2014/main" id="{1F981831-93D8-45EF-B804-A5E4F88AF892}"/>
                </a:ext>
              </a:extLst>
            </p:cNvPr>
            <p:cNvSpPr>
              <a:spLocks noChangeShapeType="1"/>
            </p:cNvSpPr>
            <p:nvPr/>
          </p:nvSpPr>
          <p:spPr bwMode="auto">
            <a:xfrm flipV="1">
              <a:off x="2784" y="528"/>
              <a:ext cx="0" cy="192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262" name="Line 13">
              <a:extLst>
                <a:ext uri="{FF2B5EF4-FFF2-40B4-BE49-F238E27FC236}">
                  <a16:creationId xmlns:a16="http://schemas.microsoft.com/office/drawing/2014/main" id="{13371ED8-29C0-4C58-BEE6-684A8A68AD97}"/>
                </a:ext>
              </a:extLst>
            </p:cNvPr>
            <p:cNvSpPr>
              <a:spLocks noChangeShapeType="1"/>
            </p:cNvSpPr>
            <p:nvPr/>
          </p:nvSpPr>
          <p:spPr bwMode="auto">
            <a:xfrm>
              <a:off x="1152" y="816"/>
              <a:ext cx="163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3263" name="Line 14">
              <a:extLst>
                <a:ext uri="{FF2B5EF4-FFF2-40B4-BE49-F238E27FC236}">
                  <a16:creationId xmlns:a16="http://schemas.microsoft.com/office/drawing/2014/main" id="{BC8AFA87-4EB6-4477-861B-4000628E0BB8}"/>
                </a:ext>
              </a:extLst>
            </p:cNvPr>
            <p:cNvSpPr>
              <a:spLocks noChangeShapeType="1"/>
            </p:cNvSpPr>
            <p:nvPr/>
          </p:nvSpPr>
          <p:spPr bwMode="auto">
            <a:xfrm>
              <a:off x="2772" y="816"/>
              <a:ext cx="139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3264" name="Text Box 15">
              <a:extLst>
                <a:ext uri="{FF2B5EF4-FFF2-40B4-BE49-F238E27FC236}">
                  <a16:creationId xmlns:a16="http://schemas.microsoft.com/office/drawing/2014/main" id="{E1BA104C-1E47-4814-9A75-1045B8B41F80}"/>
                </a:ext>
              </a:extLst>
            </p:cNvPr>
            <p:cNvSpPr txBox="1">
              <a:spLocks noChangeArrowheads="1"/>
            </p:cNvSpPr>
            <p:nvPr/>
          </p:nvSpPr>
          <p:spPr bwMode="auto">
            <a:xfrm>
              <a:off x="1536" y="672"/>
              <a:ext cx="1008"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zh-CN" sz="1200">
                  <a:latin typeface="Arial" panose="020B0604020202020204" pitchFamily="34" charset="0"/>
                </a:rPr>
                <a:t>Photons with more than enough energy</a:t>
              </a:r>
            </a:p>
          </p:txBody>
        </p:sp>
        <p:sp>
          <p:nvSpPr>
            <p:cNvPr id="53265" name="Text Box 16">
              <a:extLst>
                <a:ext uri="{FF2B5EF4-FFF2-40B4-BE49-F238E27FC236}">
                  <a16:creationId xmlns:a16="http://schemas.microsoft.com/office/drawing/2014/main" id="{F69030F6-AA4F-4CED-BE27-93CFF6FE4DF4}"/>
                </a:ext>
              </a:extLst>
            </p:cNvPr>
            <p:cNvSpPr txBox="1">
              <a:spLocks noChangeArrowheads="1"/>
            </p:cNvSpPr>
            <p:nvPr/>
          </p:nvSpPr>
          <p:spPr bwMode="auto">
            <a:xfrm>
              <a:off x="3072" y="672"/>
              <a:ext cx="864"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zh-CN" sz="1200">
                  <a:latin typeface="Arial" panose="020B0604020202020204" pitchFamily="34" charset="0"/>
                </a:rPr>
                <a:t>Photons with not enough energy</a:t>
              </a:r>
            </a:p>
          </p:txBody>
        </p:sp>
        <p:sp>
          <p:nvSpPr>
            <p:cNvPr id="53266" name="Text Box 17">
              <a:extLst>
                <a:ext uri="{FF2B5EF4-FFF2-40B4-BE49-F238E27FC236}">
                  <a16:creationId xmlns:a16="http://schemas.microsoft.com/office/drawing/2014/main" id="{1F667C79-9EDB-4103-9C84-CA2B7B1D63AD}"/>
                </a:ext>
              </a:extLst>
            </p:cNvPr>
            <p:cNvSpPr txBox="1">
              <a:spLocks noChangeArrowheads="1"/>
            </p:cNvSpPr>
            <p:nvPr/>
          </p:nvSpPr>
          <p:spPr bwMode="auto">
            <a:xfrm>
              <a:off x="2496" y="576"/>
              <a:ext cx="5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zh-CN" sz="1200" b="1">
                  <a:latin typeface="Arial" panose="020B0604020202020204" pitchFamily="34" charset="0"/>
                </a:rPr>
                <a:t>SILICON</a:t>
              </a:r>
            </a:p>
          </p:txBody>
        </p:sp>
        <p:sp>
          <p:nvSpPr>
            <p:cNvPr id="53267" name="Text Box 18">
              <a:extLst>
                <a:ext uri="{FF2B5EF4-FFF2-40B4-BE49-F238E27FC236}">
                  <a16:creationId xmlns:a16="http://schemas.microsoft.com/office/drawing/2014/main" id="{7900F0D3-BB8A-4898-A220-A0559F57EFEE}"/>
                </a:ext>
              </a:extLst>
            </p:cNvPr>
            <p:cNvSpPr txBox="1">
              <a:spLocks noChangeArrowheads="1"/>
            </p:cNvSpPr>
            <p:nvPr/>
          </p:nvSpPr>
          <p:spPr bwMode="auto">
            <a:xfrm>
              <a:off x="1536" y="1056"/>
              <a:ext cx="1008"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zh-CN" sz="1200">
                  <a:latin typeface="Arial" panose="020B0604020202020204" pitchFamily="34" charset="0"/>
                </a:rPr>
                <a:t>Photons energy hv</a:t>
              </a:r>
            </a:p>
          </p:txBody>
        </p:sp>
        <p:sp>
          <p:nvSpPr>
            <p:cNvPr id="53268" name="Text Box 19">
              <a:extLst>
                <a:ext uri="{FF2B5EF4-FFF2-40B4-BE49-F238E27FC236}">
                  <a16:creationId xmlns:a16="http://schemas.microsoft.com/office/drawing/2014/main" id="{F1C2A6CE-5D71-4F94-9808-3862EF883FD3}"/>
                </a:ext>
              </a:extLst>
            </p:cNvPr>
            <p:cNvSpPr txBox="1">
              <a:spLocks noChangeArrowheads="1"/>
            </p:cNvSpPr>
            <p:nvPr/>
          </p:nvSpPr>
          <p:spPr bwMode="auto">
            <a:xfrm>
              <a:off x="1632" y="1440"/>
              <a:ext cx="1008"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zh-CN" sz="1200">
                  <a:latin typeface="Arial" panose="020B0604020202020204" pitchFamily="34" charset="0"/>
                </a:rPr>
                <a:t>Lost energy hv&gt;E</a:t>
              </a:r>
              <a:r>
                <a:rPr lang="en-US" altLang="zh-CN" sz="1200" baseline="-25000">
                  <a:latin typeface="Arial" panose="020B0604020202020204" pitchFamily="34" charset="0"/>
                </a:rPr>
                <a:t>g</a:t>
              </a:r>
              <a:endParaRPr lang="en-US" altLang="zh-CN" sz="1200">
                <a:latin typeface="Arial" panose="020B0604020202020204" pitchFamily="34" charset="0"/>
              </a:endParaRPr>
            </a:p>
          </p:txBody>
        </p:sp>
        <p:sp>
          <p:nvSpPr>
            <p:cNvPr id="53269" name="Text Box 20">
              <a:extLst>
                <a:ext uri="{FF2B5EF4-FFF2-40B4-BE49-F238E27FC236}">
                  <a16:creationId xmlns:a16="http://schemas.microsoft.com/office/drawing/2014/main" id="{E93E5E37-D810-49ED-84AC-2F41341F28DC}"/>
                </a:ext>
              </a:extLst>
            </p:cNvPr>
            <p:cNvSpPr txBox="1">
              <a:spLocks noChangeArrowheads="1"/>
            </p:cNvSpPr>
            <p:nvPr/>
          </p:nvSpPr>
          <p:spPr bwMode="auto">
            <a:xfrm>
              <a:off x="1872" y="1776"/>
              <a:ext cx="768"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zh-CN" sz="1200">
                  <a:latin typeface="Arial" panose="020B0604020202020204" pitchFamily="34" charset="0"/>
                </a:rPr>
                <a:t>Usable energy</a:t>
              </a:r>
            </a:p>
          </p:txBody>
        </p:sp>
        <p:sp>
          <p:nvSpPr>
            <p:cNvPr id="53270" name="Line 21">
              <a:extLst>
                <a:ext uri="{FF2B5EF4-FFF2-40B4-BE49-F238E27FC236}">
                  <a16:creationId xmlns:a16="http://schemas.microsoft.com/office/drawing/2014/main" id="{A83B2D04-4352-4DF8-8446-723DD3A7F9C7}"/>
                </a:ext>
              </a:extLst>
            </p:cNvPr>
            <p:cNvSpPr>
              <a:spLocks noChangeShapeType="1"/>
            </p:cNvSpPr>
            <p:nvPr/>
          </p:nvSpPr>
          <p:spPr bwMode="auto">
            <a:xfrm flipH="1">
              <a:off x="1296" y="1200"/>
              <a:ext cx="288"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3271" name="Line 22">
              <a:extLst>
                <a:ext uri="{FF2B5EF4-FFF2-40B4-BE49-F238E27FC236}">
                  <a16:creationId xmlns:a16="http://schemas.microsoft.com/office/drawing/2014/main" id="{B8B6F3EC-EA6A-42C9-AB83-76DDC6A7B2E2}"/>
                </a:ext>
              </a:extLst>
            </p:cNvPr>
            <p:cNvSpPr>
              <a:spLocks noChangeShapeType="1"/>
            </p:cNvSpPr>
            <p:nvPr/>
          </p:nvSpPr>
          <p:spPr bwMode="auto">
            <a:xfrm flipH="1">
              <a:off x="1488" y="1584"/>
              <a:ext cx="288"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3272" name="Line 23">
              <a:extLst>
                <a:ext uri="{FF2B5EF4-FFF2-40B4-BE49-F238E27FC236}">
                  <a16:creationId xmlns:a16="http://schemas.microsoft.com/office/drawing/2014/main" id="{F6B92377-37D5-4975-B5B2-9CF30349C692}"/>
                </a:ext>
              </a:extLst>
            </p:cNvPr>
            <p:cNvSpPr>
              <a:spLocks noChangeShapeType="1"/>
            </p:cNvSpPr>
            <p:nvPr/>
          </p:nvSpPr>
          <p:spPr bwMode="auto">
            <a:xfrm flipH="1">
              <a:off x="1872" y="1920"/>
              <a:ext cx="288"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3273" name="Text Box 24">
              <a:extLst>
                <a:ext uri="{FF2B5EF4-FFF2-40B4-BE49-F238E27FC236}">
                  <a16:creationId xmlns:a16="http://schemas.microsoft.com/office/drawing/2014/main" id="{41C5BC32-ADFB-406F-9E98-A2A2F6FE010F}"/>
                </a:ext>
              </a:extLst>
            </p:cNvPr>
            <p:cNvSpPr txBox="1">
              <a:spLocks noChangeArrowheads="1"/>
            </p:cNvSpPr>
            <p:nvPr/>
          </p:nvSpPr>
          <p:spPr bwMode="auto">
            <a:xfrm>
              <a:off x="3024" y="1920"/>
              <a:ext cx="1008"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zh-CN" sz="1200">
                  <a:latin typeface="Arial" panose="020B0604020202020204" pitchFamily="34" charset="0"/>
                </a:rPr>
                <a:t>Lost energy hv&lt;E</a:t>
              </a:r>
              <a:r>
                <a:rPr lang="en-US" altLang="zh-CN" sz="1200" baseline="-25000">
                  <a:latin typeface="Arial" panose="020B0604020202020204" pitchFamily="34" charset="0"/>
                </a:rPr>
                <a:t>g</a:t>
              </a:r>
              <a:endParaRPr lang="en-US" altLang="zh-CN" sz="1200">
                <a:latin typeface="Arial" panose="020B0604020202020204" pitchFamily="34" charset="0"/>
              </a:endParaRPr>
            </a:p>
          </p:txBody>
        </p:sp>
        <p:sp>
          <p:nvSpPr>
            <p:cNvPr id="53274" name="Line 25">
              <a:extLst>
                <a:ext uri="{FF2B5EF4-FFF2-40B4-BE49-F238E27FC236}">
                  <a16:creationId xmlns:a16="http://schemas.microsoft.com/office/drawing/2014/main" id="{B96895B0-58D9-4CB1-AD85-3B9B1BB21829}"/>
                </a:ext>
              </a:extLst>
            </p:cNvPr>
            <p:cNvSpPr>
              <a:spLocks noChangeShapeType="1"/>
            </p:cNvSpPr>
            <p:nvPr/>
          </p:nvSpPr>
          <p:spPr bwMode="auto">
            <a:xfrm flipH="1">
              <a:off x="3072" y="2160"/>
              <a:ext cx="24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53251" name="Text Box 26">
            <a:extLst>
              <a:ext uri="{FF2B5EF4-FFF2-40B4-BE49-F238E27FC236}">
                <a16:creationId xmlns:a16="http://schemas.microsoft.com/office/drawing/2014/main" id="{E0F7A200-FA5B-4EDE-B22C-907A4039B164}"/>
              </a:ext>
            </a:extLst>
          </p:cNvPr>
          <p:cNvSpPr txBox="1">
            <a:spLocks noChangeArrowheads="1"/>
          </p:cNvSpPr>
          <p:nvPr/>
        </p:nvSpPr>
        <p:spPr bwMode="auto">
          <a:xfrm>
            <a:off x="2438400" y="5105400"/>
            <a:ext cx="3352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zh-CN" sz="1200" b="1">
                <a:latin typeface="Arial" panose="020B0604020202020204" pitchFamily="34" charset="0"/>
              </a:rPr>
              <a:t>E = hc / </a:t>
            </a:r>
            <a:r>
              <a:rPr lang="el-GR" altLang="zh-CN" sz="1200" b="1">
                <a:latin typeface="Arial" panose="020B0604020202020204" pitchFamily="34" charset="0"/>
                <a:ea typeface="MS PGothic" panose="020B0600070205080204" pitchFamily="34" charset="-128"/>
                <a:cs typeface="Arial" panose="020B0604020202020204" pitchFamily="34" charset="0"/>
              </a:rPr>
              <a:t>λ</a:t>
            </a:r>
            <a:endParaRPr lang="en-US" altLang="zh-CN" sz="1200" b="1">
              <a:latin typeface="Arial" panose="020B0604020202020204" pitchFamily="34" charset="0"/>
              <a:cs typeface="Arial" panose="020B0604020202020204" pitchFamily="34" charset="0"/>
            </a:endParaRPr>
          </a:p>
          <a:p>
            <a:pPr eaLnBrk="1" hangingPunct="1"/>
            <a:r>
              <a:rPr lang="en-US" altLang="zh-CN" sz="1200" b="1">
                <a:latin typeface="Arial" panose="020B0604020202020204" pitchFamily="34" charset="0"/>
                <a:cs typeface="Arial" panose="020B0604020202020204" pitchFamily="34" charset="0"/>
              </a:rPr>
              <a:t>c = 3X10</a:t>
            </a:r>
            <a:r>
              <a:rPr lang="en-US" altLang="zh-CN" sz="1200" b="1" baseline="30000">
                <a:latin typeface="Arial" panose="020B0604020202020204" pitchFamily="34" charset="0"/>
                <a:cs typeface="Arial" panose="020B0604020202020204" pitchFamily="34" charset="0"/>
              </a:rPr>
              <a:t>8</a:t>
            </a:r>
            <a:r>
              <a:rPr lang="en-US" altLang="zh-CN" sz="1200" b="1">
                <a:latin typeface="Arial" panose="020B0604020202020204" pitchFamily="34" charset="0"/>
                <a:cs typeface="Arial" panose="020B0604020202020204" pitchFamily="34" charset="0"/>
              </a:rPr>
              <a:t>m/s</a:t>
            </a:r>
          </a:p>
          <a:p>
            <a:pPr eaLnBrk="1" hangingPunct="1"/>
            <a:r>
              <a:rPr lang="en-US" altLang="zh-CN" sz="1200" b="1">
                <a:latin typeface="Arial" panose="020B0604020202020204" pitchFamily="34" charset="0"/>
                <a:cs typeface="Arial" panose="020B0604020202020204" pitchFamily="34" charset="0"/>
              </a:rPr>
              <a:t>h is Planck’s constant:6.626X10</a:t>
            </a:r>
            <a:r>
              <a:rPr lang="en-US" altLang="zh-CN" sz="1200" b="1" baseline="30000">
                <a:latin typeface="Arial" panose="020B0604020202020204" pitchFamily="34" charset="0"/>
                <a:cs typeface="Arial" panose="020B0604020202020204" pitchFamily="34" charset="0"/>
              </a:rPr>
              <a:t>-34</a:t>
            </a:r>
            <a:r>
              <a:rPr lang="en-US" altLang="zh-CN" sz="1200" b="1">
                <a:latin typeface="Arial" panose="020B0604020202020204" pitchFamily="34" charset="0"/>
                <a:cs typeface="Arial" panose="020B0604020202020204" pitchFamily="34" charset="0"/>
              </a:rPr>
              <a:t>J-S</a:t>
            </a:r>
          </a:p>
          <a:p>
            <a:pPr eaLnBrk="1" hangingPunct="1"/>
            <a:r>
              <a:rPr lang="en-US" altLang="zh-CN" sz="1200" b="1">
                <a:latin typeface="Arial" panose="020B0604020202020204" pitchFamily="34" charset="0"/>
                <a:cs typeface="Arial" panose="020B0604020202020204" pitchFamily="34" charset="0"/>
              </a:rPr>
              <a:t>E is the photon energy (J)</a:t>
            </a:r>
          </a:p>
          <a:p>
            <a:pPr eaLnBrk="1" hangingPunct="1"/>
            <a:r>
              <a:rPr lang="en-US" altLang="zh-CN" sz="1200" b="1">
                <a:latin typeface="Arial" panose="020B0604020202020204" pitchFamily="34" charset="0"/>
                <a:cs typeface="Arial" panose="020B0604020202020204" pitchFamily="34" charset="0"/>
              </a:rPr>
              <a:t>1eV = 1.6 X 10 </a:t>
            </a:r>
            <a:r>
              <a:rPr lang="en-US" altLang="zh-CN" sz="1200" b="1" baseline="30000">
                <a:latin typeface="Arial" panose="020B0604020202020204" pitchFamily="34" charset="0"/>
                <a:cs typeface="Arial" panose="020B0604020202020204" pitchFamily="34" charset="0"/>
              </a:rPr>
              <a:t>-19</a:t>
            </a:r>
            <a:r>
              <a:rPr lang="en-US" altLang="zh-CN" sz="1200" b="1">
                <a:latin typeface="Arial" panose="020B0604020202020204" pitchFamily="34" charset="0"/>
                <a:cs typeface="Arial" panose="020B0604020202020204" pitchFamily="34" charset="0"/>
              </a:rPr>
              <a:t> J</a:t>
            </a:r>
          </a:p>
          <a:p>
            <a:pPr eaLnBrk="1" hangingPunct="1"/>
            <a:r>
              <a:rPr lang="el-GR" altLang="zh-CN" sz="1200" b="1">
                <a:latin typeface="Arial" panose="020B0604020202020204" pitchFamily="34" charset="0"/>
              </a:rPr>
              <a:t>λ</a:t>
            </a:r>
            <a:r>
              <a:rPr lang="en-US" altLang="zh-CN" sz="1200" b="1">
                <a:latin typeface="Arial" panose="020B0604020202020204" pitchFamily="34" charset="0"/>
              </a:rPr>
              <a:t> is the photo wavelength</a:t>
            </a:r>
            <a:endParaRPr lang="el-GR" altLang="zh-CN" sz="1200" b="1">
              <a:latin typeface="Arial" panose="020B0604020202020204" pitchFamily="34" charset="0"/>
              <a:ea typeface="MS PGothic" panose="020B0600070205080204" pitchFamily="34" charset="-128"/>
            </a:endParaRPr>
          </a:p>
        </p:txBody>
      </p:sp>
      <p:sp>
        <p:nvSpPr>
          <p:cNvPr id="53252" name="Text Box 28">
            <a:extLst>
              <a:ext uri="{FF2B5EF4-FFF2-40B4-BE49-F238E27FC236}">
                <a16:creationId xmlns:a16="http://schemas.microsoft.com/office/drawing/2014/main" id="{16710F8A-09C7-45D8-9346-5A5CD3E6897A}"/>
              </a:ext>
            </a:extLst>
          </p:cNvPr>
          <p:cNvSpPr txBox="1">
            <a:spLocks noChangeArrowheads="1"/>
          </p:cNvSpPr>
          <p:nvPr/>
        </p:nvSpPr>
        <p:spPr bwMode="auto">
          <a:xfrm>
            <a:off x="2879725" y="341313"/>
            <a:ext cx="153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sz="2400">
                <a:latin typeface="Arial" panose="020B0604020202020204" pitchFamily="34" charset="0"/>
                <a:ea typeface="MS PGothic" panose="020B0600070205080204" pitchFamily="34" charset="-128"/>
              </a:rPr>
              <a:t>PV Efficiency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reeform 2">
            <a:extLst>
              <a:ext uri="{FF2B5EF4-FFF2-40B4-BE49-F238E27FC236}">
                <a16:creationId xmlns:a16="http://schemas.microsoft.com/office/drawing/2014/main" id="{F225014F-63F5-4AFA-B0E8-E8F1BF21402B}"/>
              </a:ext>
            </a:extLst>
          </p:cNvPr>
          <p:cNvSpPr>
            <a:spLocks/>
          </p:cNvSpPr>
          <p:nvPr/>
        </p:nvSpPr>
        <p:spPr bwMode="auto">
          <a:xfrm>
            <a:off x="777875" y="2635250"/>
            <a:ext cx="3200400" cy="3492500"/>
          </a:xfrm>
          <a:custGeom>
            <a:avLst/>
            <a:gdLst>
              <a:gd name="T0" fmla="*/ 2147483646 w 2016"/>
              <a:gd name="T1" fmla="*/ 2147483646 h 2200"/>
              <a:gd name="T2" fmla="*/ 2147483646 w 2016"/>
              <a:gd name="T3" fmla="*/ 2147483646 h 2200"/>
              <a:gd name="T4" fmla="*/ 2147483646 w 2016"/>
              <a:gd name="T5" fmla="*/ 2147483646 h 2200"/>
              <a:gd name="T6" fmla="*/ 2147483646 w 2016"/>
              <a:gd name="T7" fmla="*/ 2147483646 h 2200"/>
              <a:gd name="T8" fmla="*/ 2147483646 w 2016"/>
              <a:gd name="T9" fmla="*/ 2147483646 h 2200"/>
              <a:gd name="T10" fmla="*/ 2147483646 w 2016"/>
              <a:gd name="T11" fmla="*/ 2147483646 h 2200"/>
              <a:gd name="T12" fmla="*/ 2147483646 w 2016"/>
              <a:gd name="T13" fmla="*/ 2147483646 h 2200"/>
              <a:gd name="T14" fmla="*/ 2147483646 w 2016"/>
              <a:gd name="T15" fmla="*/ 2147483646 h 2200"/>
              <a:gd name="T16" fmla="*/ 2147483646 w 2016"/>
              <a:gd name="T17" fmla="*/ 2147483646 h 2200"/>
              <a:gd name="T18" fmla="*/ 2147483646 w 2016"/>
              <a:gd name="T19" fmla="*/ 2147483646 h 2200"/>
              <a:gd name="T20" fmla="*/ 2147483646 w 2016"/>
              <a:gd name="T21" fmla="*/ 2147483646 h 2200"/>
              <a:gd name="T22" fmla="*/ 2147483646 w 2016"/>
              <a:gd name="T23" fmla="*/ 2147483646 h 2200"/>
              <a:gd name="T24" fmla="*/ 2147483646 w 2016"/>
              <a:gd name="T25" fmla="*/ 2147483646 h 2200"/>
              <a:gd name="T26" fmla="*/ 2147483646 w 2016"/>
              <a:gd name="T27" fmla="*/ 2147483646 h 2200"/>
              <a:gd name="T28" fmla="*/ 2147483646 w 2016"/>
              <a:gd name="T29" fmla="*/ 2147483646 h 2200"/>
              <a:gd name="T30" fmla="*/ 2147483646 w 2016"/>
              <a:gd name="T31" fmla="*/ 2147483646 h 2200"/>
              <a:gd name="T32" fmla="*/ 2147483646 w 2016"/>
              <a:gd name="T33" fmla="*/ 2147483646 h 2200"/>
              <a:gd name="T34" fmla="*/ 2147483646 w 2016"/>
              <a:gd name="T35" fmla="*/ 2147483646 h 2200"/>
              <a:gd name="T36" fmla="*/ 2147483646 w 2016"/>
              <a:gd name="T37" fmla="*/ 2147483646 h 2200"/>
              <a:gd name="T38" fmla="*/ 2147483646 w 2016"/>
              <a:gd name="T39" fmla="*/ 2147483646 h 2200"/>
              <a:gd name="T40" fmla="*/ 2147483646 w 2016"/>
              <a:gd name="T41" fmla="*/ 2147483646 h 2200"/>
              <a:gd name="T42" fmla="*/ 2147483646 w 2016"/>
              <a:gd name="T43" fmla="*/ 2147483646 h 2200"/>
              <a:gd name="T44" fmla="*/ 2147483646 w 2016"/>
              <a:gd name="T45" fmla="*/ 2147483646 h 2200"/>
              <a:gd name="T46" fmla="*/ 2147483646 w 2016"/>
              <a:gd name="T47" fmla="*/ 2147483646 h 2200"/>
              <a:gd name="T48" fmla="*/ 2147483646 w 2016"/>
              <a:gd name="T49" fmla="*/ 2147483646 h 2200"/>
              <a:gd name="T50" fmla="*/ 2147483646 w 2016"/>
              <a:gd name="T51" fmla="*/ 2147483646 h 2200"/>
              <a:gd name="T52" fmla="*/ 2147483646 w 2016"/>
              <a:gd name="T53" fmla="*/ 2147483646 h 2200"/>
              <a:gd name="T54" fmla="*/ 2147483646 w 2016"/>
              <a:gd name="T55" fmla="*/ 2147483646 h 2200"/>
              <a:gd name="T56" fmla="*/ 2147483646 w 2016"/>
              <a:gd name="T57" fmla="*/ 2147483646 h 2200"/>
              <a:gd name="T58" fmla="*/ 2147483646 w 2016"/>
              <a:gd name="T59" fmla="*/ 2147483646 h 2200"/>
              <a:gd name="T60" fmla="*/ 2147483646 w 2016"/>
              <a:gd name="T61" fmla="*/ 2147483646 h 2200"/>
              <a:gd name="T62" fmla="*/ 2147483646 w 2016"/>
              <a:gd name="T63" fmla="*/ 2147483646 h 2200"/>
              <a:gd name="T64" fmla="*/ 2147483646 w 2016"/>
              <a:gd name="T65" fmla="*/ 2147483646 h 2200"/>
              <a:gd name="T66" fmla="*/ 2147483646 w 2016"/>
              <a:gd name="T67" fmla="*/ 2147483646 h 2200"/>
              <a:gd name="T68" fmla="*/ 2147483646 w 2016"/>
              <a:gd name="T69" fmla="*/ 2147483646 h 2200"/>
              <a:gd name="T70" fmla="*/ 2147483646 w 2016"/>
              <a:gd name="T71" fmla="*/ 2147483646 h 2200"/>
              <a:gd name="T72" fmla="*/ 2147483646 w 2016"/>
              <a:gd name="T73" fmla="*/ 2147483646 h 2200"/>
              <a:gd name="T74" fmla="*/ 2147483646 w 2016"/>
              <a:gd name="T75" fmla="*/ 2147483646 h 2200"/>
              <a:gd name="T76" fmla="*/ 2147483646 w 2016"/>
              <a:gd name="T77" fmla="*/ 2147483646 h 2200"/>
              <a:gd name="T78" fmla="*/ 2147483646 w 2016"/>
              <a:gd name="T79" fmla="*/ 2147483646 h 22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16"/>
              <a:gd name="T121" fmla="*/ 0 h 2200"/>
              <a:gd name="T122" fmla="*/ 2016 w 2016"/>
              <a:gd name="T123" fmla="*/ 2200 h 22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16" h="2200">
                <a:moveTo>
                  <a:pt x="0" y="2200"/>
                </a:moveTo>
                <a:lnTo>
                  <a:pt x="28" y="2148"/>
                </a:lnTo>
                <a:lnTo>
                  <a:pt x="52" y="1936"/>
                </a:lnTo>
                <a:lnTo>
                  <a:pt x="68" y="1748"/>
                </a:lnTo>
                <a:lnTo>
                  <a:pt x="72" y="1664"/>
                </a:lnTo>
                <a:lnTo>
                  <a:pt x="108" y="1600"/>
                </a:lnTo>
                <a:lnTo>
                  <a:pt x="132" y="1524"/>
                </a:lnTo>
                <a:lnTo>
                  <a:pt x="148" y="1484"/>
                </a:lnTo>
                <a:lnTo>
                  <a:pt x="160" y="1348"/>
                </a:lnTo>
                <a:lnTo>
                  <a:pt x="188" y="1232"/>
                </a:lnTo>
                <a:lnTo>
                  <a:pt x="224" y="1224"/>
                </a:lnTo>
                <a:lnTo>
                  <a:pt x="232" y="1072"/>
                </a:lnTo>
                <a:lnTo>
                  <a:pt x="244" y="836"/>
                </a:lnTo>
                <a:lnTo>
                  <a:pt x="268" y="640"/>
                </a:lnTo>
                <a:lnTo>
                  <a:pt x="284" y="592"/>
                </a:lnTo>
                <a:lnTo>
                  <a:pt x="312" y="644"/>
                </a:lnTo>
                <a:lnTo>
                  <a:pt x="308" y="740"/>
                </a:lnTo>
                <a:lnTo>
                  <a:pt x="336" y="664"/>
                </a:lnTo>
                <a:lnTo>
                  <a:pt x="364" y="220"/>
                </a:lnTo>
                <a:lnTo>
                  <a:pt x="376" y="84"/>
                </a:lnTo>
                <a:lnTo>
                  <a:pt x="392" y="32"/>
                </a:lnTo>
                <a:lnTo>
                  <a:pt x="416" y="60"/>
                </a:lnTo>
                <a:lnTo>
                  <a:pt x="436" y="0"/>
                </a:lnTo>
                <a:lnTo>
                  <a:pt x="452" y="20"/>
                </a:lnTo>
                <a:lnTo>
                  <a:pt x="456" y="104"/>
                </a:lnTo>
                <a:lnTo>
                  <a:pt x="476" y="120"/>
                </a:lnTo>
                <a:lnTo>
                  <a:pt x="500" y="88"/>
                </a:lnTo>
                <a:lnTo>
                  <a:pt x="520" y="44"/>
                </a:lnTo>
                <a:lnTo>
                  <a:pt x="524" y="168"/>
                </a:lnTo>
                <a:lnTo>
                  <a:pt x="548" y="196"/>
                </a:lnTo>
                <a:lnTo>
                  <a:pt x="564" y="76"/>
                </a:lnTo>
                <a:lnTo>
                  <a:pt x="596" y="104"/>
                </a:lnTo>
                <a:lnTo>
                  <a:pt x="624" y="84"/>
                </a:lnTo>
                <a:lnTo>
                  <a:pt x="636" y="124"/>
                </a:lnTo>
                <a:lnTo>
                  <a:pt x="668" y="188"/>
                </a:lnTo>
                <a:lnTo>
                  <a:pt x="700" y="304"/>
                </a:lnTo>
                <a:lnTo>
                  <a:pt x="756" y="188"/>
                </a:lnTo>
                <a:lnTo>
                  <a:pt x="812" y="264"/>
                </a:lnTo>
                <a:lnTo>
                  <a:pt x="848" y="272"/>
                </a:lnTo>
                <a:lnTo>
                  <a:pt x="912" y="308"/>
                </a:lnTo>
                <a:lnTo>
                  <a:pt x="936" y="532"/>
                </a:lnTo>
                <a:lnTo>
                  <a:pt x="948" y="672"/>
                </a:lnTo>
                <a:lnTo>
                  <a:pt x="972" y="640"/>
                </a:lnTo>
                <a:lnTo>
                  <a:pt x="1004" y="420"/>
                </a:lnTo>
                <a:lnTo>
                  <a:pt x="1020" y="444"/>
                </a:lnTo>
                <a:lnTo>
                  <a:pt x="1020" y="760"/>
                </a:lnTo>
                <a:lnTo>
                  <a:pt x="1032" y="840"/>
                </a:lnTo>
                <a:lnTo>
                  <a:pt x="1048" y="756"/>
                </a:lnTo>
                <a:lnTo>
                  <a:pt x="1076" y="556"/>
                </a:lnTo>
                <a:lnTo>
                  <a:pt x="1128" y="596"/>
                </a:lnTo>
                <a:lnTo>
                  <a:pt x="1128" y="1232"/>
                </a:lnTo>
                <a:lnTo>
                  <a:pt x="1132" y="1336"/>
                </a:lnTo>
                <a:lnTo>
                  <a:pt x="1148" y="1056"/>
                </a:lnTo>
                <a:lnTo>
                  <a:pt x="1152" y="788"/>
                </a:lnTo>
                <a:lnTo>
                  <a:pt x="1180" y="668"/>
                </a:lnTo>
                <a:lnTo>
                  <a:pt x="1236" y="732"/>
                </a:lnTo>
                <a:lnTo>
                  <a:pt x="1264" y="1024"/>
                </a:lnTo>
                <a:lnTo>
                  <a:pt x="1284" y="1132"/>
                </a:lnTo>
                <a:lnTo>
                  <a:pt x="1304" y="1028"/>
                </a:lnTo>
                <a:lnTo>
                  <a:pt x="1296" y="948"/>
                </a:lnTo>
                <a:lnTo>
                  <a:pt x="1336" y="896"/>
                </a:lnTo>
                <a:lnTo>
                  <a:pt x="1372" y="872"/>
                </a:lnTo>
                <a:lnTo>
                  <a:pt x="1412" y="912"/>
                </a:lnTo>
                <a:lnTo>
                  <a:pt x="1456" y="1060"/>
                </a:lnTo>
                <a:lnTo>
                  <a:pt x="1500" y="1300"/>
                </a:lnTo>
                <a:lnTo>
                  <a:pt x="1536" y="1252"/>
                </a:lnTo>
                <a:lnTo>
                  <a:pt x="1552" y="1780"/>
                </a:lnTo>
                <a:lnTo>
                  <a:pt x="1580" y="1840"/>
                </a:lnTo>
                <a:lnTo>
                  <a:pt x="1628" y="1524"/>
                </a:lnTo>
                <a:lnTo>
                  <a:pt x="1664" y="1316"/>
                </a:lnTo>
                <a:lnTo>
                  <a:pt x="1692" y="1196"/>
                </a:lnTo>
                <a:lnTo>
                  <a:pt x="1732" y="1188"/>
                </a:lnTo>
                <a:lnTo>
                  <a:pt x="1808" y="1260"/>
                </a:lnTo>
                <a:lnTo>
                  <a:pt x="1872" y="1300"/>
                </a:lnTo>
                <a:lnTo>
                  <a:pt x="1912" y="1392"/>
                </a:lnTo>
                <a:lnTo>
                  <a:pt x="1924" y="1480"/>
                </a:lnTo>
                <a:lnTo>
                  <a:pt x="1952" y="1572"/>
                </a:lnTo>
                <a:lnTo>
                  <a:pt x="2004" y="2008"/>
                </a:lnTo>
                <a:lnTo>
                  <a:pt x="2016" y="2052"/>
                </a:lnTo>
                <a:lnTo>
                  <a:pt x="2016" y="2196"/>
                </a:lnTo>
                <a:lnTo>
                  <a:pt x="0" y="220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zh-CN" altLang="en-US"/>
          </a:p>
        </p:txBody>
      </p:sp>
      <p:sp>
        <p:nvSpPr>
          <p:cNvPr id="55299" name="Line 26">
            <a:extLst>
              <a:ext uri="{FF2B5EF4-FFF2-40B4-BE49-F238E27FC236}">
                <a16:creationId xmlns:a16="http://schemas.microsoft.com/office/drawing/2014/main" id="{D678A55E-E315-4068-BAC5-6D3B7CCFDED0}"/>
              </a:ext>
            </a:extLst>
          </p:cNvPr>
          <p:cNvSpPr>
            <a:spLocks noChangeShapeType="1"/>
          </p:cNvSpPr>
          <p:nvPr/>
        </p:nvSpPr>
        <p:spPr bwMode="auto">
          <a:xfrm flipV="1">
            <a:off x="3975100" y="2322513"/>
            <a:ext cx="0" cy="3759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5300" name="Text Box 27">
            <a:extLst>
              <a:ext uri="{FF2B5EF4-FFF2-40B4-BE49-F238E27FC236}">
                <a16:creationId xmlns:a16="http://schemas.microsoft.com/office/drawing/2014/main" id="{87E334D0-92CF-433A-9638-4599997CC296}"/>
              </a:ext>
            </a:extLst>
          </p:cNvPr>
          <p:cNvSpPr txBox="1">
            <a:spLocks noChangeArrowheads="1"/>
          </p:cNvSpPr>
          <p:nvPr/>
        </p:nvSpPr>
        <p:spPr bwMode="auto">
          <a:xfrm rot="-5400000">
            <a:off x="-773907" y="3894932"/>
            <a:ext cx="2151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r>
              <a:rPr lang="en-US" altLang="en-US" sz="1600">
                <a:latin typeface="Helvetica" panose="020B0604020202020204" pitchFamily="34" charset="0"/>
                <a:ea typeface="MS PGothic" panose="020B0600070205080204" pitchFamily="34" charset="-128"/>
              </a:rPr>
              <a:t>Intensity (mW/m</a:t>
            </a:r>
            <a:r>
              <a:rPr lang="en-US" altLang="en-US" sz="1600" baseline="30000">
                <a:latin typeface="Helvetica" panose="020B0604020202020204" pitchFamily="34" charset="0"/>
                <a:ea typeface="MS PGothic" panose="020B0600070205080204" pitchFamily="34" charset="-128"/>
              </a:rPr>
              <a:t>2</a:t>
            </a:r>
            <a:r>
              <a:rPr lang="en-US" altLang="en-US" sz="1600">
                <a:latin typeface="Helvetica" panose="020B0604020202020204" pitchFamily="34" charset="0"/>
                <a:ea typeface="MS PGothic" panose="020B0600070205080204" pitchFamily="34" charset="-128"/>
              </a:rPr>
              <a:t>-</a:t>
            </a:r>
            <a:r>
              <a:rPr lang="en-US" altLang="en-US" sz="1600">
                <a:latin typeface="Symbol" panose="05050102010706020507" pitchFamily="18" charset="2"/>
                <a:ea typeface="MS PGothic" panose="020B0600070205080204" pitchFamily="34" charset="-128"/>
              </a:rPr>
              <a:t>m</a:t>
            </a:r>
            <a:r>
              <a:rPr lang="en-US" altLang="en-US" sz="1600">
                <a:latin typeface="Helvetica" panose="020B0604020202020204" pitchFamily="34" charset="0"/>
                <a:ea typeface="MS PGothic" panose="020B0600070205080204" pitchFamily="34" charset="-128"/>
              </a:rPr>
              <a:t>m)</a:t>
            </a:r>
          </a:p>
        </p:txBody>
      </p:sp>
      <p:sp>
        <p:nvSpPr>
          <p:cNvPr id="55301" name="Text Box 30">
            <a:extLst>
              <a:ext uri="{FF2B5EF4-FFF2-40B4-BE49-F238E27FC236}">
                <a16:creationId xmlns:a16="http://schemas.microsoft.com/office/drawing/2014/main" id="{DC9DA17F-34CF-453E-A3DD-011B8C6411C8}"/>
              </a:ext>
            </a:extLst>
          </p:cNvPr>
          <p:cNvSpPr txBox="1">
            <a:spLocks noChangeArrowheads="1"/>
          </p:cNvSpPr>
          <p:nvPr/>
        </p:nvSpPr>
        <p:spPr bwMode="auto">
          <a:xfrm>
            <a:off x="1076325" y="4991100"/>
            <a:ext cx="204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r>
              <a:rPr lang="en-US" altLang="en-US" sz="2400">
                <a:latin typeface="Helvetica" panose="020B0604020202020204" pitchFamily="34" charset="0"/>
                <a:ea typeface="MS PGothic" panose="020B0600070205080204" pitchFamily="34" charset="-128"/>
              </a:rPr>
              <a:t>Photons used</a:t>
            </a:r>
          </a:p>
        </p:txBody>
      </p:sp>
      <p:sp>
        <p:nvSpPr>
          <p:cNvPr id="55302" name="Text Box 31">
            <a:extLst>
              <a:ext uri="{FF2B5EF4-FFF2-40B4-BE49-F238E27FC236}">
                <a16:creationId xmlns:a16="http://schemas.microsoft.com/office/drawing/2014/main" id="{6E0517F0-672E-4D79-B167-3A700A52446B}"/>
              </a:ext>
            </a:extLst>
          </p:cNvPr>
          <p:cNvSpPr txBox="1">
            <a:spLocks noChangeArrowheads="1"/>
          </p:cNvSpPr>
          <p:nvPr/>
        </p:nvSpPr>
        <p:spPr bwMode="auto">
          <a:xfrm>
            <a:off x="2865438" y="2617788"/>
            <a:ext cx="2222500" cy="714375"/>
          </a:xfrm>
          <a:prstGeom prst="rect">
            <a:avLst/>
          </a:prstGeom>
          <a:solidFill>
            <a:schemeClr val="bg1"/>
          </a:solidFill>
          <a:ln w="12700">
            <a:solidFill>
              <a:schemeClr val="tx1"/>
            </a:solidFill>
            <a:miter lim="800000"/>
            <a:headEnd/>
            <a:tailEnd/>
          </a:ln>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r>
              <a:rPr lang="en-US" altLang="en-US" sz="2000">
                <a:latin typeface="Helvetica" panose="020B0604020202020204" pitchFamily="34" charset="0"/>
                <a:ea typeface="MS PGothic" panose="020B0600070205080204" pitchFamily="34" charset="-128"/>
              </a:rPr>
              <a:t>Maximum energy collected = E</a:t>
            </a:r>
            <a:r>
              <a:rPr lang="en-US" altLang="en-US" sz="2000" baseline="-25000">
                <a:latin typeface="Helvetica" panose="020B0604020202020204" pitchFamily="34" charset="0"/>
                <a:ea typeface="MS PGothic" panose="020B0600070205080204" pitchFamily="34" charset="-128"/>
              </a:rPr>
              <a:t>gap</a:t>
            </a:r>
            <a:endParaRPr lang="en-US" altLang="en-US" sz="2000">
              <a:latin typeface="Helvetica" panose="020B0604020202020204" pitchFamily="34" charset="0"/>
              <a:ea typeface="MS PGothic" panose="020B0600070205080204" pitchFamily="34" charset="-128"/>
            </a:endParaRPr>
          </a:p>
        </p:txBody>
      </p:sp>
      <p:sp>
        <p:nvSpPr>
          <p:cNvPr id="55303" name="Rectangle 32">
            <a:extLst>
              <a:ext uri="{FF2B5EF4-FFF2-40B4-BE49-F238E27FC236}">
                <a16:creationId xmlns:a16="http://schemas.microsoft.com/office/drawing/2014/main" id="{A3AED9F2-D8FA-47E5-B5EE-FF5CE5889A23}"/>
              </a:ext>
            </a:extLst>
          </p:cNvPr>
          <p:cNvSpPr>
            <a:spLocks noChangeArrowheads="1"/>
          </p:cNvSpPr>
          <p:nvPr/>
        </p:nvSpPr>
        <p:spPr bwMode="auto">
          <a:xfrm>
            <a:off x="5681663" y="2266950"/>
            <a:ext cx="1511300" cy="727075"/>
          </a:xfrm>
          <a:prstGeom prst="rect">
            <a:avLst/>
          </a:prstGeom>
          <a:solidFill>
            <a:srgbClr val="FF0000"/>
          </a:solidFill>
          <a:ln w="12700">
            <a:solidFill>
              <a:schemeClr val="tx1"/>
            </a:solidFill>
            <a:miter lim="800000"/>
            <a:headEnd/>
            <a:tailEnd/>
          </a:ln>
        </p:spPr>
        <p:txBody>
          <a:bodyPr wrap="none" anchor="ct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endParaRPr lang="en-US" altLang="en-US" sz="2400">
              <a:latin typeface="Arial" panose="020B0604020202020204" pitchFamily="34" charset="0"/>
              <a:ea typeface="MS PGothic" panose="020B0600070205080204" pitchFamily="34" charset="-128"/>
            </a:endParaRPr>
          </a:p>
        </p:txBody>
      </p:sp>
      <p:sp>
        <p:nvSpPr>
          <p:cNvPr id="55304" name="Rectangle 33">
            <a:extLst>
              <a:ext uri="{FF2B5EF4-FFF2-40B4-BE49-F238E27FC236}">
                <a16:creationId xmlns:a16="http://schemas.microsoft.com/office/drawing/2014/main" id="{D63411B6-6826-4158-9F9B-301C6321F02B}"/>
              </a:ext>
            </a:extLst>
          </p:cNvPr>
          <p:cNvSpPr>
            <a:spLocks noChangeArrowheads="1"/>
          </p:cNvSpPr>
          <p:nvPr/>
        </p:nvSpPr>
        <p:spPr bwMode="auto">
          <a:xfrm>
            <a:off x="5681663" y="2994025"/>
            <a:ext cx="1511300" cy="1196975"/>
          </a:xfrm>
          <a:prstGeom prst="rect">
            <a:avLst/>
          </a:prstGeom>
          <a:solidFill>
            <a:srgbClr val="FF9900"/>
          </a:solidFill>
          <a:ln w="12700">
            <a:solidFill>
              <a:schemeClr val="tx1"/>
            </a:solidFill>
            <a:miter lim="800000"/>
            <a:headEnd/>
            <a:tailEnd/>
          </a:ln>
        </p:spPr>
        <p:txBody>
          <a:bodyPr wrap="none" anchor="ct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endParaRPr lang="en-US" altLang="en-US" sz="2400">
              <a:latin typeface="Arial" panose="020B0604020202020204" pitchFamily="34" charset="0"/>
              <a:ea typeface="MS PGothic" panose="020B0600070205080204" pitchFamily="34" charset="-128"/>
            </a:endParaRPr>
          </a:p>
        </p:txBody>
      </p:sp>
      <p:sp>
        <p:nvSpPr>
          <p:cNvPr id="55305" name="Rectangle 34">
            <a:extLst>
              <a:ext uri="{FF2B5EF4-FFF2-40B4-BE49-F238E27FC236}">
                <a16:creationId xmlns:a16="http://schemas.microsoft.com/office/drawing/2014/main" id="{2A142AC7-B073-4D5B-A17B-D40A4424BF59}"/>
              </a:ext>
            </a:extLst>
          </p:cNvPr>
          <p:cNvSpPr>
            <a:spLocks noChangeArrowheads="1"/>
          </p:cNvSpPr>
          <p:nvPr/>
        </p:nvSpPr>
        <p:spPr bwMode="auto">
          <a:xfrm>
            <a:off x="5681663" y="4191000"/>
            <a:ext cx="1511300" cy="619125"/>
          </a:xfrm>
          <a:prstGeom prst="rect">
            <a:avLst/>
          </a:prstGeom>
          <a:solidFill>
            <a:srgbClr val="FFCC00"/>
          </a:solidFill>
          <a:ln w="12700">
            <a:solidFill>
              <a:schemeClr val="tx1"/>
            </a:solidFill>
            <a:miter lim="800000"/>
            <a:headEnd/>
            <a:tailEnd/>
          </a:ln>
        </p:spPr>
        <p:txBody>
          <a:bodyPr wrap="none" anchor="ct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endParaRPr lang="en-US" altLang="en-US" sz="2400">
              <a:latin typeface="Arial" panose="020B0604020202020204" pitchFamily="34" charset="0"/>
              <a:ea typeface="MS PGothic" panose="020B0600070205080204" pitchFamily="34" charset="-128"/>
            </a:endParaRPr>
          </a:p>
        </p:txBody>
      </p:sp>
      <p:sp>
        <p:nvSpPr>
          <p:cNvPr id="55306" name="Rectangle 35">
            <a:extLst>
              <a:ext uri="{FF2B5EF4-FFF2-40B4-BE49-F238E27FC236}">
                <a16:creationId xmlns:a16="http://schemas.microsoft.com/office/drawing/2014/main" id="{6D075A12-D5C4-4E75-A0B0-1DEC64057439}"/>
              </a:ext>
            </a:extLst>
          </p:cNvPr>
          <p:cNvSpPr>
            <a:spLocks noChangeArrowheads="1"/>
          </p:cNvSpPr>
          <p:nvPr/>
        </p:nvSpPr>
        <p:spPr bwMode="auto">
          <a:xfrm>
            <a:off x="5681663" y="4811713"/>
            <a:ext cx="1511300" cy="206375"/>
          </a:xfrm>
          <a:prstGeom prst="rect">
            <a:avLst/>
          </a:prstGeom>
          <a:solidFill>
            <a:srgbClr val="CCFF33"/>
          </a:solidFill>
          <a:ln w="12700">
            <a:solidFill>
              <a:schemeClr val="tx1"/>
            </a:solidFill>
            <a:miter lim="800000"/>
            <a:headEnd/>
            <a:tailEnd/>
          </a:ln>
        </p:spPr>
        <p:txBody>
          <a:bodyPr wrap="none" anchor="ct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endParaRPr lang="en-US" altLang="en-US" sz="2400">
              <a:latin typeface="Arial" panose="020B0604020202020204" pitchFamily="34" charset="0"/>
              <a:ea typeface="MS PGothic" panose="020B0600070205080204" pitchFamily="34" charset="-128"/>
            </a:endParaRPr>
          </a:p>
        </p:txBody>
      </p:sp>
      <p:sp>
        <p:nvSpPr>
          <p:cNvPr id="55307" name="Rectangle 36">
            <a:extLst>
              <a:ext uri="{FF2B5EF4-FFF2-40B4-BE49-F238E27FC236}">
                <a16:creationId xmlns:a16="http://schemas.microsoft.com/office/drawing/2014/main" id="{826BD927-4482-443B-BA68-67383513450C}"/>
              </a:ext>
            </a:extLst>
          </p:cNvPr>
          <p:cNvSpPr>
            <a:spLocks noChangeArrowheads="1"/>
          </p:cNvSpPr>
          <p:nvPr/>
        </p:nvSpPr>
        <p:spPr bwMode="auto">
          <a:xfrm>
            <a:off x="5681663" y="5008563"/>
            <a:ext cx="1511300" cy="176212"/>
          </a:xfrm>
          <a:prstGeom prst="rect">
            <a:avLst/>
          </a:prstGeom>
          <a:solidFill>
            <a:srgbClr val="99FF33"/>
          </a:solidFill>
          <a:ln w="12700">
            <a:solidFill>
              <a:schemeClr val="tx1"/>
            </a:solidFill>
            <a:miter lim="800000"/>
            <a:headEnd/>
            <a:tailEnd/>
          </a:ln>
        </p:spPr>
        <p:txBody>
          <a:bodyPr wrap="none" anchor="ct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endParaRPr lang="en-US" altLang="en-US" sz="2400">
              <a:latin typeface="Arial" panose="020B0604020202020204" pitchFamily="34" charset="0"/>
              <a:ea typeface="MS PGothic" panose="020B0600070205080204" pitchFamily="34" charset="-128"/>
            </a:endParaRPr>
          </a:p>
        </p:txBody>
      </p:sp>
      <p:sp>
        <p:nvSpPr>
          <p:cNvPr id="55308" name="Rectangle 37">
            <a:extLst>
              <a:ext uri="{FF2B5EF4-FFF2-40B4-BE49-F238E27FC236}">
                <a16:creationId xmlns:a16="http://schemas.microsoft.com/office/drawing/2014/main" id="{D97387D8-040B-44E2-BCA6-2EB53440892E}"/>
              </a:ext>
            </a:extLst>
          </p:cNvPr>
          <p:cNvSpPr>
            <a:spLocks noChangeArrowheads="1"/>
          </p:cNvSpPr>
          <p:nvPr/>
        </p:nvSpPr>
        <p:spPr bwMode="auto">
          <a:xfrm>
            <a:off x="5681663" y="5183188"/>
            <a:ext cx="1511300" cy="938212"/>
          </a:xfrm>
          <a:prstGeom prst="rect">
            <a:avLst/>
          </a:prstGeom>
          <a:solidFill>
            <a:srgbClr val="66FF33"/>
          </a:solidFill>
          <a:ln w="12700">
            <a:solidFill>
              <a:schemeClr val="tx1"/>
            </a:solidFill>
            <a:miter lim="800000"/>
            <a:headEnd/>
            <a:tailEnd/>
          </a:ln>
        </p:spPr>
        <p:txBody>
          <a:bodyPr wrap="none" anchor="ct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endParaRPr lang="en-US" altLang="en-US" sz="2400">
              <a:latin typeface="Arial" panose="020B0604020202020204" pitchFamily="34" charset="0"/>
              <a:ea typeface="MS PGothic" panose="020B0600070205080204" pitchFamily="34" charset="-128"/>
            </a:endParaRPr>
          </a:p>
        </p:txBody>
      </p:sp>
      <p:grpSp>
        <p:nvGrpSpPr>
          <p:cNvPr id="55309" name="Group 38">
            <a:extLst>
              <a:ext uri="{FF2B5EF4-FFF2-40B4-BE49-F238E27FC236}">
                <a16:creationId xmlns:a16="http://schemas.microsoft.com/office/drawing/2014/main" id="{A792525C-27C2-4BD7-97E6-DB886D1F6E77}"/>
              </a:ext>
            </a:extLst>
          </p:cNvPr>
          <p:cNvGrpSpPr>
            <a:grpSpLocks/>
          </p:cNvGrpSpPr>
          <p:nvPr/>
        </p:nvGrpSpPr>
        <p:grpSpPr bwMode="auto">
          <a:xfrm>
            <a:off x="5446713" y="2270125"/>
            <a:ext cx="238125" cy="3848100"/>
            <a:chOff x="3980" y="1294"/>
            <a:chExt cx="553" cy="960"/>
          </a:xfrm>
        </p:grpSpPr>
        <p:sp>
          <p:nvSpPr>
            <p:cNvPr id="55325" name="Line 39">
              <a:extLst>
                <a:ext uri="{FF2B5EF4-FFF2-40B4-BE49-F238E27FC236}">
                  <a16:creationId xmlns:a16="http://schemas.microsoft.com/office/drawing/2014/main" id="{C5668BD0-6F13-438A-92DF-4CD7CC8685B0}"/>
                </a:ext>
              </a:extLst>
            </p:cNvPr>
            <p:cNvSpPr>
              <a:spLocks noChangeShapeType="1"/>
            </p:cNvSpPr>
            <p:nvPr/>
          </p:nvSpPr>
          <p:spPr bwMode="auto">
            <a:xfrm>
              <a:off x="3980" y="1294"/>
              <a:ext cx="55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5326" name="Group 40">
              <a:extLst>
                <a:ext uri="{FF2B5EF4-FFF2-40B4-BE49-F238E27FC236}">
                  <a16:creationId xmlns:a16="http://schemas.microsoft.com/office/drawing/2014/main" id="{9FDB13C0-465A-45F5-8B23-3F18C944A5CE}"/>
                </a:ext>
              </a:extLst>
            </p:cNvPr>
            <p:cNvGrpSpPr>
              <a:grpSpLocks/>
            </p:cNvGrpSpPr>
            <p:nvPr/>
          </p:nvGrpSpPr>
          <p:grpSpPr bwMode="auto">
            <a:xfrm>
              <a:off x="3980" y="1390"/>
              <a:ext cx="287" cy="288"/>
              <a:chOff x="3980" y="1390"/>
              <a:chExt cx="553" cy="288"/>
            </a:xfrm>
          </p:grpSpPr>
          <p:sp>
            <p:nvSpPr>
              <p:cNvPr id="55334" name="Line 41">
                <a:extLst>
                  <a:ext uri="{FF2B5EF4-FFF2-40B4-BE49-F238E27FC236}">
                    <a16:creationId xmlns:a16="http://schemas.microsoft.com/office/drawing/2014/main" id="{644EB3AC-BFBF-465D-B3C2-19E876696FF9}"/>
                  </a:ext>
                </a:extLst>
              </p:cNvPr>
              <p:cNvSpPr>
                <a:spLocks noChangeShapeType="1"/>
              </p:cNvSpPr>
              <p:nvPr/>
            </p:nvSpPr>
            <p:spPr bwMode="auto">
              <a:xfrm>
                <a:off x="3980" y="1390"/>
                <a:ext cx="55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5335" name="Line 42">
                <a:extLst>
                  <a:ext uri="{FF2B5EF4-FFF2-40B4-BE49-F238E27FC236}">
                    <a16:creationId xmlns:a16="http://schemas.microsoft.com/office/drawing/2014/main" id="{35105EFA-24AD-4B3D-8FF6-7E4AC758CE8E}"/>
                  </a:ext>
                </a:extLst>
              </p:cNvPr>
              <p:cNvSpPr>
                <a:spLocks noChangeShapeType="1"/>
              </p:cNvSpPr>
              <p:nvPr/>
            </p:nvSpPr>
            <p:spPr bwMode="auto">
              <a:xfrm>
                <a:off x="3980" y="1486"/>
                <a:ext cx="55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5336" name="Line 43">
                <a:extLst>
                  <a:ext uri="{FF2B5EF4-FFF2-40B4-BE49-F238E27FC236}">
                    <a16:creationId xmlns:a16="http://schemas.microsoft.com/office/drawing/2014/main" id="{DB816193-CD75-4446-A9EF-4FEB9E3359AB}"/>
                  </a:ext>
                </a:extLst>
              </p:cNvPr>
              <p:cNvSpPr>
                <a:spLocks noChangeShapeType="1"/>
              </p:cNvSpPr>
              <p:nvPr/>
            </p:nvSpPr>
            <p:spPr bwMode="auto">
              <a:xfrm>
                <a:off x="3980" y="1582"/>
                <a:ext cx="55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5337" name="Line 44">
                <a:extLst>
                  <a:ext uri="{FF2B5EF4-FFF2-40B4-BE49-F238E27FC236}">
                    <a16:creationId xmlns:a16="http://schemas.microsoft.com/office/drawing/2014/main" id="{246CE8A0-E6D2-4AC1-B47B-EA3F0B58C7E5}"/>
                  </a:ext>
                </a:extLst>
              </p:cNvPr>
              <p:cNvSpPr>
                <a:spLocks noChangeShapeType="1"/>
              </p:cNvSpPr>
              <p:nvPr/>
            </p:nvSpPr>
            <p:spPr bwMode="auto">
              <a:xfrm>
                <a:off x="3980" y="1678"/>
                <a:ext cx="55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55327" name="Line 45">
              <a:extLst>
                <a:ext uri="{FF2B5EF4-FFF2-40B4-BE49-F238E27FC236}">
                  <a16:creationId xmlns:a16="http://schemas.microsoft.com/office/drawing/2014/main" id="{187F39FE-1D33-4AD3-B5F7-4B96EA95541C}"/>
                </a:ext>
              </a:extLst>
            </p:cNvPr>
            <p:cNvSpPr>
              <a:spLocks noChangeShapeType="1"/>
            </p:cNvSpPr>
            <p:nvPr/>
          </p:nvSpPr>
          <p:spPr bwMode="auto">
            <a:xfrm>
              <a:off x="3980" y="1774"/>
              <a:ext cx="55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5328" name="Group 46">
              <a:extLst>
                <a:ext uri="{FF2B5EF4-FFF2-40B4-BE49-F238E27FC236}">
                  <a16:creationId xmlns:a16="http://schemas.microsoft.com/office/drawing/2014/main" id="{2DB0F470-BB52-4B08-82A0-06E204B1D900}"/>
                </a:ext>
              </a:extLst>
            </p:cNvPr>
            <p:cNvGrpSpPr>
              <a:grpSpLocks/>
            </p:cNvGrpSpPr>
            <p:nvPr/>
          </p:nvGrpSpPr>
          <p:grpSpPr bwMode="auto">
            <a:xfrm>
              <a:off x="3980" y="1870"/>
              <a:ext cx="287" cy="288"/>
              <a:chOff x="3980" y="1870"/>
              <a:chExt cx="553" cy="288"/>
            </a:xfrm>
          </p:grpSpPr>
          <p:sp>
            <p:nvSpPr>
              <p:cNvPr id="55330" name="Line 47">
                <a:extLst>
                  <a:ext uri="{FF2B5EF4-FFF2-40B4-BE49-F238E27FC236}">
                    <a16:creationId xmlns:a16="http://schemas.microsoft.com/office/drawing/2014/main" id="{10BC0105-710A-4C66-AD52-1D89E6DB258F}"/>
                  </a:ext>
                </a:extLst>
              </p:cNvPr>
              <p:cNvSpPr>
                <a:spLocks noChangeShapeType="1"/>
              </p:cNvSpPr>
              <p:nvPr/>
            </p:nvSpPr>
            <p:spPr bwMode="auto">
              <a:xfrm>
                <a:off x="3980" y="1870"/>
                <a:ext cx="55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5331" name="Line 48">
                <a:extLst>
                  <a:ext uri="{FF2B5EF4-FFF2-40B4-BE49-F238E27FC236}">
                    <a16:creationId xmlns:a16="http://schemas.microsoft.com/office/drawing/2014/main" id="{7EB4498A-5C33-40FD-BA93-3A64E3580C36}"/>
                  </a:ext>
                </a:extLst>
              </p:cNvPr>
              <p:cNvSpPr>
                <a:spLocks noChangeShapeType="1"/>
              </p:cNvSpPr>
              <p:nvPr/>
            </p:nvSpPr>
            <p:spPr bwMode="auto">
              <a:xfrm>
                <a:off x="3980" y="1966"/>
                <a:ext cx="55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5332" name="Line 49">
                <a:extLst>
                  <a:ext uri="{FF2B5EF4-FFF2-40B4-BE49-F238E27FC236}">
                    <a16:creationId xmlns:a16="http://schemas.microsoft.com/office/drawing/2014/main" id="{EE9CC17F-D597-49E4-871E-E9DF78460F15}"/>
                  </a:ext>
                </a:extLst>
              </p:cNvPr>
              <p:cNvSpPr>
                <a:spLocks noChangeShapeType="1"/>
              </p:cNvSpPr>
              <p:nvPr/>
            </p:nvSpPr>
            <p:spPr bwMode="auto">
              <a:xfrm>
                <a:off x="3980" y="2062"/>
                <a:ext cx="55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5333" name="Line 50">
                <a:extLst>
                  <a:ext uri="{FF2B5EF4-FFF2-40B4-BE49-F238E27FC236}">
                    <a16:creationId xmlns:a16="http://schemas.microsoft.com/office/drawing/2014/main" id="{5A0FA96F-A3F9-44A0-9E5C-7AC444AA7CB0}"/>
                  </a:ext>
                </a:extLst>
              </p:cNvPr>
              <p:cNvSpPr>
                <a:spLocks noChangeShapeType="1"/>
              </p:cNvSpPr>
              <p:nvPr/>
            </p:nvSpPr>
            <p:spPr bwMode="auto">
              <a:xfrm>
                <a:off x="3980" y="2158"/>
                <a:ext cx="55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55329" name="Line 51">
              <a:extLst>
                <a:ext uri="{FF2B5EF4-FFF2-40B4-BE49-F238E27FC236}">
                  <a16:creationId xmlns:a16="http://schemas.microsoft.com/office/drawing/2014/main" id="{BF077976-FD52-4876-ABEC-DA82FBA84606}"/>
                </a:ext>
              </a:extLst>
            </p:cNvPr>
            <p:cNvSpPr>
              <a:spLocks noChangeShapeType="1"/>
            </p:cNvSpPr>
            <p:nvPr/>
          </p:nvSpPr>
          <p:spPr bwMode="auto">
            <a:xfrm>
              <a:off x="3980" y="2254"/>
              <a:ext cx="55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55310" name="Text Box 52">
            <a:extLst>
              <a:ext uri="{FF2B5EF4-FFF2-40B4-BE49-F238E27FC236}">
                <a16:creationId xmlns:a16="http://schemas.microsoft.com/office/drawing/2014/main" id="{5FD06421-2D48-432D-9E20-D6838D2C662D}"/>
              </a:ext>
            </a:extLst>
          </p:cNvPr>
          <p:cNvSpPr txBox="1">
            <a:spLocks noChangeArrowheads="1"/>
          </p:cNvSpPr>
          <p:nvPr/>
        </p:nvSpPr>
        <p:spPr bwMode="auto">
          <a:xfrm>
            <a:off x="5727700" y="5365750"/>
            <a:ext cx="14208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r>
              <a:rPr lang="en-US" altLang="en-US" sz="1600">
                <a:latin typeface="Helvetica" panose="020B0604020202020204" pitchFamily="34" charset="0"/>
                <a:ea typeface="MS PGothic" panose="020B0600070205080204" pitchFamily="34" charset="-128"/>
              </a:rPr>
              <a:t>Usable power 24%</a:t>
            </a:r>
          </a:p>
        </p:txBody>
      </p:sp>
      <p:sp>
        <p:nvSpPr>
          <p:cNvPr id="55311" name="Text Box 53">
            <a:extLst>
              <a:ext uri="{FF2B5EF4-FFF2-40B4-BE49-F238E27FC236}">
                <a16:creationId xmlns:a16="http://schemas.microsoft.com/office/drawing/2014/main" id="{13B1C335-FE73-4A4C-B7B2-CAC45C07B9CD}"/>
              </a:ext>
            </a:extLst>
          </p:cNvPr>
          <p:cNvSpPr txBox="1">
            <a:spLocks noChangeArrowheads="1"/>
          </p:cNvSpPr>
          <p:nvPr/>
        </p:nvSpPr>
        <p:spPr bwMode="auto">
          <a:xfrm>
            <a:off x="5727700" y="2306638"/>
            <a:ext cx="14208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r>
              <a:rPr lang="en-US" altLang="en-US" sz="1600">
                <a:latin typeface="Helvetica" panose="020B0604020202020204" pitchFamily="34" charset="0"/>
                <a:ea typeface="MS PGothic" panose="020B0600070205080204" pitchFamily="34" charset="-128"/>
              </a:rPr>
              <a:t>Unused Photons 19%</a:t>
            </a:r>
          </a:p>
        </p:txBody>
      </p:sp>
      <p:sp>
        <p:nvSpPr>
          <p:cNvPr id="55312" name="Text Box 54">
            <a:extLst>
              <a:ext uri="{FF2B5EF4-FFF2-40B4-BE49-F238E27FC236}">
                <a16:creationId xmlns:a16="http://schemas.microsoft.com/office/drawing/2014/main" id="{116C448F-83E5-43E4-8704-05B11AE50C25}"/>
              </a:ext>
            </a:extLst>
          </p:cNvPr>
          <p:cNvSpPr txBox="1">
            <a:spLocks noChangeArrowheads="1"/>
          </p:cNvSpPr>
          <p:nvPr/>
        </p:nvSpPr>
        <p:spPr bwMode="auto">
          <a:xfrm>
            <a:off x="5727700" y="3160713"/>
            <a:ext cx="14208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r>
              <a:rPr lang="en-US" altLang="en-US" sz="1600" dirty="0">
                <a:latin typeface="Helvetica" panose="020B0604020202020204" pitchFamily="34" charset="0"/>
                <a:ea typeface="MS PGothic" panose="020B0600070205080204" pitchFamily="34" charset="-128"/>
              </a:rPr>
              <a:t>31% Loss for Energy above </a:t>
            </a:r>
            <a:r>
              <a:rPr lang="en-US" altLang="en-US" sz="1600" dirty="0" err="1">
                <a:latin typeface="Helvetica" panose="020B0604020202020204" pitchFamily="34" charset="0"/>
                <a:ea typeface="MS PGothic" panose="020B0600070205080204" pitchFamily="34" charset="-128"/>
              </a:rPr>
              <a:t>E</a:t>
            </a:r>
            <a:r>
              <a:rPr lang="en-US" altLang="en-US" sz="1600" baseline="-25000" dirty="0" err="1">
                <a:latin typeface="Helvetica" panose="020B0604020202020204" pitchFamily="34" charset="0"/>
                <a:ea typeface="MS PGothic" panose="020B0600070205080204" pitchFamily="34" charset="-128"/>
              </a:rPr>
              <a:t>gap</a:t>
            </a:r>
            <a:endParaRPr lang="en-US" altLang="en-US" sz="1600" dirty="0">
              <a:latin typeface="Helvetica" panose="020B0604020202020204" pitchFamily="34" charset="0"/>
              <a:ea typeface="MS PGothic" panose="020B0600070205080204" pitchFamily="34" charset="-128"/>
            </a:endParaRPr>
          </a:p>
        </p:txBody>
      </p:sp>
      <p:sp>
        <p:nvSpPr>
          <p:cNvPr id="55313" name="Text Box 55">
            <a:extLst>
              <a:ext uri="{FF2B5EF4-FFF2-40B4-BE49-F238E27FC236}">
                <a16:creationId xmlns:a16="http://schemas.microsoft.com/office/drawing/2014/main" id="{79167CEF-5D0A-4FAB-BF83-A7FBFBF908FB}"/>
              </a:ext>
            </a:extLst>
          </p:cNvPr>
          <p:cNvSpPr txBox="1">
            <a:spLocks noChangeArrowheads="1"/>
          </p:cNvSpPr>
          <p:nvPr/>
        </p:nvSpPr>
        <p:spPr bwMode="auto">
          <a:xfrm>
            <a:off x="5735638" y="4199156"/>
            <a:ext cx="15144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r>
              <a:rPr lang="en-US" altLang="en-US" sz="1600" dirty="0">
                <a:latin typeface="Helvetica" panose="020B0604020202020204" pitchFamily="34" charset="0"/>
                <a:ea typeface="MS PGothic" panose="020B0600070205080204" pitchFamily="34" charset="-128"/>
              </a:rPr>
              <a:t>Radiate+hole-saturate16%</a:t>
            </a:r>
          </a:p>
        </p:txBody>
      </p:sp>
      <p:sp>
        <p:nvSpPr>
          <p:cNvPr id="55314" name="Text Box 56">
            <a:extLst>
              <a:ext uri="{FF2B5EF4-FFF2-40B4-BE49-F238E27FC236}">
                <a16:creationId xmlns:a16="http://schemas.microsoft.com/office/drawing/2014/main" id="{F6D1B7E1-62BC-4B23-80F5-C5DCF62ECDF7}"/>
              </a:ext>
            </a:extLst>
          </p:cNvPr>
          <p:cNvSpPr txBox="1">
            <a:spLocks noChangeArrowheads="1"/>
          </p:cNvSpPr>
          <p:nvPr/>
        </p:nvSpPr>
        <p:spPr bwMode="auto">
          <a:xfrm>
            <a:off x="5727700" y="4767263"/>
            <a:ext cx="1420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r>
              <a:rPr lang="en-US" altLang="en-US" sz="1400">
                <a:latin typeface="Helvetica" panose="020B0604020202020204" pitchFamily="34" charset="0"/>
                <a:ea typeface="MS PGothic" panose="020B0600070205080204" pitchFamily="34" charset="-128"/>
              </a:rPr>
              <a:t>Fill Factor  5%</a:t>
            </a:r>
          </a:p>
        </p:txBody>
      </p:sp>
      <p:sp>
        <p:nvSpPr>
          <p:cNvPr id="55315" name="Text Box 57">
            <a:extLst>
              <a:ext uri="{FF2B5EF4-FFF2-40B4-BE49-F238E27FC236}">
                <a16:creationId xmlns:a16="http://schemas.microsoft.com/office/drawing/2014/main" id="{64B576FC-F508-477F-8012-360B41037A0F}"/>
              </a:ext>
            </a:extLst>
          </p:cNvPr>
          <p:cNvSpPr txBox="1">
            <a:spLocks noChangeArrowheads="1"/>
          </p:cNvSpPr>
          <p:nvPr/>
        </p:nvSpPr>
        <p:spPr bwMode="auto">
          <a:xfrm>
            <a:off x="5649913" y="4953000"/>
            <a:ext cx="15478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r>
              <a:rPr lang="en-US" altLang="en-US" sz="1400">
                <a:latin typeface="Helvetica" panose="020B0604020202020204" pitchFamily="34" charset="0"/>
                <a:ea typeface="MS PGothic" panose="020B0600070205080204" pitchFamily="34" charset="-128"/>
              </a:rPr>
              <a:t>Other Losses 5%</a:t>
            </a:r>
          </a:p>
        </p:txBody>
      </p:sp>
      <p:sp>
        <p:nvSpPr>
          <p:cNvPr id="55316" name="Text Box 58">
            <a:extLst>
              <a:ext uri="{FF2B5EF4-FFF2-40B4-BE49-F238E27FC236}">
                <a16:creationId xmlns:a16="http://schemas.microsoft.com/office/drawing/2014/main" id="{10D6311D-AD8B-44AE-9A46-DB6DD24ABAD8}"/>
              </a:ext>
            </a:extLst>
          </p:cNvPr>
          <p:cNvSpPr txBox="1">
            <a:spLocks noChangeArrowheads="1"/>
          </p:cNvSpPr>
          <p:nvPr/>
        </p:nvSpPr>
        <p:spPr bwMode="auto">
          <a:xfrm>
            <a:off x="403225" y="141288"/>
            <a:ext cx="7432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r>
              <a:rPr lang="en-US" altLang="en-US" sz="3200" b="1">
                <a:solidFill>
                  <a:srgbClr val="008000"/>
                </a:solidFill>
                <a:latin typeface="Helvetica" panose="020B0604020202020204" pitchFamily="34" charset="0"/>
                <a:ea typeface="MS PGothic" panose="020B0600070205080204" pitchFamily="34" charset="-128"/>
              </a:rPr>
              <a:t>Limitations to Solar Cell Performance</a:t>
            </a:r>
          </a:p>
        </p:txBody>
      </p:sp>
      <p:sp>
        <p:nvSpPr>
          <p:cNvPr id="55317" name="Text Box 60">
            <a:extLst>
              <a:ext uri="{FF2B5EF4-FFF2-40B4-BE49-F238E27FC236}">
                <a16:creationId xmlns:a16="http://schemas.microsoft.com/office/drawing/2014/main" id="{B6BD7F9D-D53B-4F3A-A953-4855380DAD35}"/>
              </a:ext>
            </a:extLst>
          </p:cNvPr>
          <p:cNvSpPr txBox="1">
            <a:spLocks noChangeArrowheads="1"/>
          </p:cNvSpPr>
          <p:nvPr/>
        </p:nvSpPr>
        <p:spPr bwMode="auto">
          <a:xfrm>
            <a:off x="7319963" y="4089400"/>
            <a:ext cx="1568450" cy="2032000"/>
          </a:xfrm>
          <a:prstGeom prst="rect">
            <a:avLst/>
          </a:prstGeom>
          <a:noFill/>
          <a:ln w="38100">
            <a:solidFill>
              <a:srgbClr val="99FF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r>
              <a:rPr lang="en-US" altLang="en-US">
                <a:latin typeface="Helvetica" panose="020B0604020202020204" pitchFamily="34" charset="0"/>
                <a:ea typeface="MS PGothic" panose="020B0600070205080204" pitchFamily="34" charset="-128"/>
              </a:rPr>
              <a:t>Other losses:</a:t>
            </a:r>
          </a:p>
          <a:p>
            <a:r>
              <a:rPr lang="en-US" altLang="en-US">
                <a:latin typeface="Helvetica" panose="020B0604020202020204" pitchFamily="34" charset="0"/>
                <a:ea typeface="MS PGothic" panose="020B0600070205080204" pitchFamily="34" charset="-128"/>
              </a:rPr>
              <a:t>Absorption</a:t>
            </a:r>
          </a:p>
          <a:p>
            <a:r>
              <a:rPr lang="en-US" altLang="en-US">
                <a:latin typeface="Helvetica" panose="020B0604020202020204" pitchFamily="34" charset="0"/>
                <a:ea typeface="MS PGothic" panose="020B0600070205080204" pitchFamily="34" charset="-128"/>
              </a:rPr>
              <a:t>Collection</a:t>
            </a:r>
          </a:p>
          <a:p>
            <a:r>
              <a:rPr lang="en-US" altLang="en-US">
                <a:latin typeface="Helvetica" panose="020B0604020202020204" pitchFamily="34" charset="0"/>
                <a:ea typeface="MS PGothic" panose="020B0600070205080204" pitchFamily="34" charset="-128"/>
              </a:rPr>
              <a:t>Reflection</a:t>
            </a:r>
          </a:p>
          <a:p>
            <a:r>
              <a:rPr lang="en-US" altLang="en-US">
                <a:latin typeface="Helvetica" panose="020B0604020202020204" pitchFamily="34" charset="0"/>
                <a:ea typeface="MS PGothic" panose="020B0600070205080204" pitchFamily="34" charset="-128"/>
              </a:rPr>
              <a:t>Series R</a:t>
            </a:r>
          </a:p>
          <a:p>
            <a:r>
              <a:rPr lang="en-US" altLang="en-US">
                <a:latin typeface="Helvetica" panose="020B0604020202020204" pitchFamily="34" charset="0"/>
                <a:ea typeface="MS PGothic" panose="020B0600070205080204" pitchFamily="34" charset="-128"/>
              </a:rPr>
              <a:t>Shunts</a:t>
            </a:r>
          </a:p>
        </p:txBody>
      </p:sp>
      <p:sp>
        <p:nvSpPr>
          <p:cNvPr id="55318" name="Line 61">
            <a:extLst>
              <a:ext uri="{FF2B5EF4-FFF2-40B4-BE49-F238E27FC236}">
                <a16:creationId xmlns:a16="http://schemas.microsoft.com/office/drawing/2014/main" id="{A58EA59C-7AE8-42BA-B48C-AED67F8F6C94}"/>
              </a:ext>
            </a:extLst>
          </p:cNvPr>
          <p:cNvSpPr>
            <a:spLocks noChangeShapeType="1"/>
          </p:cNvSpPr>
          <p:nvPr/>
        </p:nvSpPr>
        <p:spPr bwMode="auto">
          <a:xfrm flipV="1">
            <a:off x="7196138" y="4078288"/>
            <a:ext cx="103187" cy="9286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5319" name="Line 62">
            <a:extLst>
              <a:ext uri="{FF2B5EF4-FFF2-40B4-BE49-F238E27FC236}">
                <a16:creationId xmlns:a16="http://schemas.microsoft.com/office/drawing/2014/main" id="{DC6D28F2-D905-4C53-8AA2-315D57BA089D}"/>
              </a:ext>
            </a:extLst>
          </p:cNvPr>
          <p:cNvSpPr>
            <a:spLocks noChangeShapeType="1"/>
          </p:cNvSpPr>
          <p:nvPr/>
        </p:nvSpPr>
        <p:spPr bwMode="auto">
          <a:xfrm>
            <a:off x="7196138" y="5183188"/>
            <a:ext cx="93662" cy="692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5320" name="Text Box 63">
            <a:extLst>
              <a:ext uri="{FF2B5EF4-FFF2-40B4-BE49-F238E27FC236}">
                <a16:creationId xmlns:a16="http://schemas.microsoft.com/office/drawing/2014/main" id="{F16D922E-675E-493C-9180-0888A3B42C44}"/>
              </a:ext>
            </a:extLst>
          </p:cNvPr>
          <p:cNvSpPr txBox="1">
            <a:spLocks noChangeArrowheads="1"/>
          </p:cNvSpPr>
          <p:nvPr/>
        </p:nvSpPr>
        <p:spPr bwMode="auto">
          <a:xfrm>
            <a:off x="227013" y="1295400"/>
            <a:ext cx="5503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r>
              <a:rPr lang="en-US" altLang="en-US" sz="2400">
                <a:latin typeface="Helvetica" panose="020B0604020202020204" pitchFamily="34" charset="0"/>
                <a:ea typeface="MS PGothic" panose="020B0600070205080204" pitchFamily="34" charset="-128"/>
              </a:rPr>
              <a:t>Analysis for a 24%-efficient Si solar cell</a:t>
            </a:r>
          </a:p>
        </p:txBody>
      </p:sp>
      <p:pic>
        <p:nvPicPr>
          <p:cNvPr id="55321" name="Picture 72">
            <a:extLst>
              <a:ext uri="{FF2B5EF4-FFF2-40B4-BE49-F238E27FC236}">
                <a16:creationId xmlns:a16="http://schemas.microsoft.com/office/drawing/2014/main" id="{99C53F83-681C-421D-A3ED-389A32C53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8" y="2001838"/>
            <a:ext cx="527050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2" name="Picture 73" descr="36">
            <a:extLst>
              <a:ext uri="{FF2B5EF4-FFF2-40B4-BE49-F238E27FC236}">
                <a16:creationId xmlns:a16="http://schemas.microsoft.com/office/drawing/2014/main" id="{B46D5969-A1AF-48E7-BA56-1170746BB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 y="1981200"/>
            <a:ext cx="5613400"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23" name="Text Box 59">
            <a:extLst>
              <a:ext uri="{FF2B5EF4-FFF2-40B4-BE49-F238E27FC236}">
                <a16:creationId xmlns:a16="http://schemas.microsoft.com/office/drawing/2014/main" id="{06F16408-9AA8-4EA9-8FF2-53D3D346E7C8}"/>
              </a:ext>
            </a:extLst>
          </p:cNvPr>
          <p:cNvSpPr txBox="1">
            <a:spLocks noChangeArrowheads="1"/>
          </p:cNvSpPr>
          <p:nvPr/>
        </p:nvSpPr>
        <p:spPr bwMode="auto">
          <a:xfrm>
            <a:off x="5402263" y="1784350"/>
            <a:ext cx="3360737" cy="349250"/>
          </a:xfrm>
          <a:prstGeom prst="rect">
            <a:avLst/>
          </a:prstGeom>
          <a:noFill/>
          <a:ln w="127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r>
              <a:rPr lang="en-US" altLang="en-US" sz="1600">
                <a:latin typeface="Helvetica" panose="020B0604020202020204" pitchFamily="34" charset="0"/>
                <a:ea typeface="MS PGothic" panose="020B0600070205080204" pitchFamily="34" charset="-128"/>
              </a:rPr>
              <a:t>All photon energy above V</a:t>
            </a:r>
            <a:r>
              <a:rPr lang="en-US" altLang="en-US" sz="1600" baseline="-25000">
                <a:latin typeface="Helvetica" panose="020B0604020202020204" pitchFamily="34" charset="0"/>
                <a:ea typeface="MS PGothic" panose="020B0600070205080204" pitchFamily="34" charset="-128"/>
              </a:rPr>
              <a:t>oc</a:t>
            </a:r>
            <a:r>
              <a:rPr lang="en-US" altLang="en-US" sz="1600">
                <a:latin typeface="Helvetica" panose="020B0604020202020204" pitchFamily="34" charset="0"/>
                <a:ea typeface="MS PGothic" panose="020B0600070205080204" pitchFamily="34" charset="-128"/>
              </a:rPr>
              <a:t> is lost.</a:t>
            </a:r>
          </a:p>
        </p:txBody>
      </p:sp>
      <p:sp>
        <p:nvSpPr>
          <p:cNvPr id="55324" name="Text Box 28">
            <a:extLst>
              <a:ext uri="{FF2B5EF4-FFF2-40B4-BE49-F238E27FC236}">
                <a16:creationId xmlns:a16="http://schemas.microsoft.com/office/drawing/2014/main" id="{0ECB94CC-8582-4EF5-899D-72CFF08826F8}"/>
              </a:ext>
            </a:extLst>
          </p:cNvPr>
          <p:cNvSpPr txBox="1">
            <a:spLocks noChangeArrowheads="1"/>
          </p:cNvSpPr>
          <p:nvPr/>
        </p:nvSpPr>
        <p:spPr bwMode="auto">
          <a:xfrm>
            <a:off x="2314575" y="1720850"/>
            <a:ext cx="1268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r>
              <a:rPr lang="en-US" altLang="en-US" sz="1600">
                <a:latin typeface="Helvetica" panose="020B0604020202020204" pitchFamily="34" charset="0"/>
                <a:ea typeface="MS PGothic" panose="020B0600070205080204" pitchFamily="34" charset="-128"/>
              </a:rPr>
              <a:t>Energy (eV)</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16" name="Text Box 58">
            <a:extLst>
              <a:ext uri="{FF2B5EF4-FFF2-40B4-BE49-F238E27FC236}">
                <a16:creationId xmlns:a16="http://schemas.microsoft.com/office/drawing/2014/main" id="{10D6311D-AD8B-44AE-9A46-DB6DD24ABAD8}"/>
              </a:ext>
            </a:extLst>
          </p:cNvPr>
          <p:cNvSpPr txBox="1">
            <a:spLocks noChangeArrowheads="1"/>
          </p:cNvSpPr>
          <p:nvPr/>
        </p:nvSpPr>
        <p:spPr bwMode="auto">
          <a:xfrm>
            <a:off x="403225" y="141288"/>
            <a:ext cx="7432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r>
              <a:rPr lang="en-US" altLang="en-US" sz="3200" b="1">
                <a:solidFill>
                  <a:srgbClr val="008000"/>
                </a:solidFill>
                <a:latin typeface="Helvetica" panose="020B0604020202020204" pitchFamily="34" charset="0"/>
                <a:ea typeface="MS PGothic" panose="020B0600070205080204" pitchFamily="34" charset="-128"/>
              </a:rPr>
              <a:t>Limitations to Solar Cell Performance</a:t>
            </a:r>
          </a:p>
        </p:txBody>
      </p:sp>
      <p:pic>
        <p:nvPicPr>
          <p:cNvPr id="2" name="Picture 1">
            <a:extLst>
              <a:ext uri="{FF2B5EF4-FFF2-40B4-BE49-F238E27FC236}">
                <a16:creationId xmlns:a16="http://schemas.microsoft.com/office/drawing/2014/main" id="{4CBD0993-1A49-4A2A-B8CF-54D4F21D85BE}"/>
              </a:ext>
            </a:extLst>
          </p:cNvPr>
          <p:cNvPicPr>
            <a:picLocks noChangeAspect="1"/>
          </p:cNvPicPr>
          <p:nvPr/>
        </p:nvPicPr>
        <p:blipFill>
          <a:blip r:embed="rId3"/>
          <a:stretch>
            <a:fillRect/>
          </a:stretch>
        </p:blipFill>
        <p:spPr>
          <a:xfrm>
            <a:off x="381454" y="1066800"/>
            <a:ext cx="8268179" cy="5425217"/>
          </a:xfrm>
          <a:prstGeom prst="rect">
            <a:avLst/>
          </a:prstGeom>
        </p:spPr>
      </p:pic>
    </p:spTree>
    <p:extLst>
      <p:ext uri="{BB962C8B-B14F-4D97-AF65-F5344CB8AC3E}">
        <p14:creationId xmlns:p14="http://schemas.microsoft.com/office/powerpoint/2010/main" val="2157643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1ABF1252-A557-4ADB-AAFB-BA719B4F6944}"/>
              </a:ext>
            </a:extLst>
          </p:cNvPr>
          <p:cNvSpPr>
            <a:spLocks noGrp="1"/>
          </p:cNvSpPr>
          <p:nvPr>
            <p:ph type="title"/>
          </p:nvPr>
        </p:nvSpPr>
        <p:spPr/>
        <p:txBody>
          <a:bodyPr/>
          <a:lstStyle/>
          <a:p>
            <a:pPr eaLnBrk="1" hangingPunct="1"/>
            <a:r>
              <a:rPr lang="en-US" altLang="en-US"/>
              <a:t>Summary</a:t>
            </a:r>
          </a:p>
        </p:txBody>
      </p:sp>
      <p:sp>
        <p:nvSpPr>
          <p:cNvPr id="57347" name="Rectangle 3">
            <a:extLst>
              <a:ext uri="{FF2B5EF4-FFF2-40B4-BE49-F238E27FC236}">
                <a16:creationId xmlns:a16="http://schemas.microsoft.com/office/drawing/2014/main" id="{DDC09FA3-F828-4CBC-B034-A9CCBB8A688B}"/>
              </a:ext>
            </a:extLst>
          </p:cNvPr>
          <p:cNvSpPr>
            <a:spLocks noGrp="1"/>
          </p:cNvSpPr>
          <p:nvPr>
            <p:ph type="body" idx="1"/>
          </p:nvPr>
        </p:nvSpPr>
        <p:spPr>
          <a:xfrm>
            <a:off x="152400" y="1143000"/>
            <a:ext cx="8915400" cy="5410200"/>
          </a:xfrm>
        </p:spPr>
        <p:txBody>
          <a:bodyPr/>
          <a:lstStyle/>
          <a:p>
            <a:pPr eaLnBrk="1" hangingPunct="1">
              <a:lnSpc>
                <a:spcPct val="80000"/>
              </a:lnSpc>
            </a:pPr>
            <a:r>
              <a:rPr lang="en-US" altLang="en-US" sz="2800"/>
              <a:t>When a photon is absorbed, its energy is given to an electron in the crystal lattice. </a:t>
            </a:r>
          </a:p>
          <a:p>
            <a:pPr eaLnBrk="1" hangingPunct="1">
              <a:lnSpc>
                <a:spcPct val="80000"/>
              </a:lnSpc>
            </a:pPr>
            <a:r>
              <a:rPr lang="en-US" altLang="en-US" sz="2800"/>
              <a:t>A photon needs only have greater energy than that of the band gap in order to excite an electron from the valence band into the conduction band. However, the solar frequency spectrum approximates a black body spectrum at ~6000 K, and as such, much of the solar radiation reaching the Earth is composed of photons with energies greater than the band gap of silicon. These higher energy photons will be absorbed by the solar cell, but the difference in energy between these photons and the silicon band gap is converted into </a:t>
            </a:r>
            <a:r>
              <a:rPr lang="en-US" altLang="en-US" sz="2800">
                <a:solidFill>
                  <a:srgbClr val="FF3300"/>
                </a:solidFill>
              </a:rPr>
              <a:t>heat</a:t>
            </a:r>
            <a:r>
              <a:rPr lang="en-US" altLang="en-US" sz="2800"/>
              <a:t> (via lattice vibrations — called phonons) rather than into usable electrical energy </a:t>
            </a:r>
            <a:r>
              <a:rPr lang="en-US" altLang="en-US" sz="2800">
                <a:sym typeface="Wingdings" panose="05000000000000000000" pitchFamily="2" charset="2"/>
              </a:rPr>
              <a:t> </a:t>
            </a:r>
            <a:r>
              <a:rPr lang="en-US" altLang="en-US" sz="2800">
                <a:solidFill>
                  <a:srgbClr val="FF3300"/>
                </a:solidFill>
                <a:sym typeface="Wingdings" panose="05000000000000000000" pitchFamily="2" charset="2"/>
              </a:rPr>
              <a:t>limitation for PV efficiency</a:t>
            </a:r>
            <a:r>
              <a:rPr lang="en-US" altLang="en-US" sz="280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a:extLst>
              <a:ext uri="{FF2B5EF4-FFF2-40B4-BE49-F238E27FC236}">
                <a16:creationId xmlns:a16="http://schemas.microsoft.com/office/drawing/2014/main" id="{E53D129A-66A6-4B34-A232-6286D4EC8484}"/>
              </a:ext>
            </a:extLst>
          </p:cNvPr>
          <p:cNvSpPr>
            <a:spLocks noChangeArrowheads="1"/>
          </p:cNvSpPr>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algn="ctr" eaLnBrk="1" hangingPunct="1"/>
            <a:r>
              <a:rPr lang="en-US" altLang="en-US" sz="4000">
                <a:solidFill>
                  <a:schemeClr val="tx2"/>
                </a:solidFill>
                <a:latin typeface="Arial" panose="020B0604020202020204" pitchFamily="34" charset="0"/>
                <a:ea typeface="MS PGothic" panose="020B0600070205080204" pitchFamily="34" charset="-128"/>
              </a:rPr>
              <a:t>Photons have more than enough or not enough energy </a:t>
            </a:r>
          </a:p>
        </p:txBody>
      </p:sp>
      <p:sp>
        <p:nvSpPr>
          <p:cNvPr id="59395" name="Rectangle 5">
            <a:extLst>
              <a:ext uri="{FF2B5EF4-FFF2-40B4-BE49-F238E27FC236}">
                <a16:creationId xmlns:a16="http://schemas.microsoft.com/office/drawing/2014/main" id="{97649509-85C5-463C-A2AB-6E74E3CDCE26}"/>
              </a:ext>
            </a:extLst>
          </p:cNvPr>
          <p:cNvSpPr>
            <a:spLocks noChangeArrowheads="1"/>
          </p:cNvSpPr>
          <p:nvPr/>
        </p:nvSpPr>
        <p:spPr bwMode="auto">
          <a:xfrm>
            <a:off x="685800" y="1600200"/>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spcBef>
                <a:spcPct val="20000"/>
              </a:spcBef>
              <a:buFontTx/>
              <a:buChar char="•"/>
            </a:pPr>
            <a:r>
              <a:rPr lang="en-US" altLang="en-US" sz="2000">
                <a:latin typeface="Arial" panose="020B0604020202020204" pitchFamily="34" charset="0"/>
                <a:ea typeface="MS PGothic" panose="020B0600070205080204" pitchFamily="34" charset="-128"/>
              </a:rPr>
              <a:t>Sources of PV cell losses</a:t>
            </a:r>
          </a:p>
          <a:p>
            <a:pPr lvl="1" eaLnBrk="1" hangingPunct="1">
              <a:spcBef>
                <a:spcPct val="20000"/>
              </a:spcBef>
              <a:buFontTx/>
              <a:buChar char="–"/>
            </a:pPr>
            <a:r>
              <a:rPr lang="en-US" altLang="en-US" sz="2000">
                <a:latin typeface="Arial" panose="020B0604020202020204" pitchFamily="34" charset="0"/>
                <a:ea typeface="MS PGothic" panose="020B0600070205080204" pitchFamily="34" charset="-128"/>
              </a:rPr>
              <a:t>Photons with long wavelengths but not enough energy to excite electrons across band-gap (20.2% of incoming light)</a:t>
            </a:r>
          </a:p>
          <a:p>
            <a:pPr lvl="1" eaLnBrk="1" hangingPunct="1">
              <a:spcBef>
                <a:spcPct val="20000"/>
              </a:spcBef>
              <a:buFontTx/>
              <a:buChar char="–"/>
            </a:pPr>
            <a:r>
              <a:rPr lang="en-US" altLang="en-US" sz="2000">
                <a:latin typeface="Arial" panose="020B0604020202020204" pitchFamily="34" charset="0"/>
                <a:ea typeface="MS PGothic" panose="020B0600070205080204" pitchFamily="34" charset="-128"/>
              </a:rPr>
              <a:t>Photons with shorter wavelengths and plenty (excess) of energy to excite an electron (30.2% is wasted because of excess</a:t>
            </a:r>
          </a:p>
          <a:p>
            <a:pPr lvl="1" eaLnBrk="1" hangingPunct="1">
              <a:spcBef>
                <a:spcPct val="20000"/>
              </a:spcBef>
              <a:buFontTx/>
              <a:buChar char="–"/>
            </a:pPr>
            <a:r>
              <a:rPr lang="en-US" altLang="en-US" sz="2000">
                <a:latin typeface="Arial" panose="020B0604020202020204" pitchFamily="34" charset="0"/>
                <a:ea typeface="MS PGothic" panose="020B0600070205080204" pitchFamily="34" charset="-128"/>
              </a:rPr>
              <a:t>So, Silicon based PV technology max(</a:t>
            </a:r>
            <a:r>
              <a:rPr lang="en-US" altLang="en-US" sz="2000">
                <a:latin typeface="Arial" panose="020B0604020202020204" pitchFamily="34" charset="0"/>
                <a:ea typeface="MS PGothic" panose="020B0600070205080204" pitchFamily="34" charset="-128"/>
                <a:sym typeface="Symbol" panose="05050102010706020507" pitchFamily="18" charset="2"/>
              </a:rPr>
              <a:t></a:t>
            </a:r>
            <a:r>
              <a:rPr lang="en-US" altLang="en-US" sz="2000">
                <a:latin typeface="Arial" panose="020B0604020202020204" pitchFamily="34" charset="0"/>
                <a:ea typeface="MS PGothic" panose="020B0600070205080204" pitchFamily="34" charset="-128"/>
                <a:sym typeface="WP Greek Helve" pitchFamily="2" charset="2"/>
              </a:rPr>
              <a:t>)=49.6% (maximum possible efficiency, not considering internal resistance, recombination of holes and electrons, reflection, etc)</a:t>
            </a:r>
          </a:p>
          <a:p>
            <a:pPr lvl="1" eaLnBrk="1" hangingPunct="1">
              <a:spcBef>
                <a:spcPct val="20000"/>
              </a:spcBef>
              <a:buFontTx/>
              <a:buChar char="–"/>
            </a:pPr>
            <a:endParaRPr lang="en-US" altLang="en-US" sz="2000">
              <a:latin typeface="Arial" panose="020B0604020202020204" pitchFamily="34" charset="0"/>
              <a:ea typeface="MS PGothic" panose="020B0600070205080204" pitchFamily="34" charset="-128"/>
            </a:endParaRPr>
          </a:p>
          <a:p>
            <a:pPr lvl="1" eaLnBrk="1" hangingPunct="1">
              <a:spcBef>
                <a:spcPct val="20000"/>
              </a:spcBef>
              <a:buFontTx/>
              <a:buChar char="–"/>
            </a:pPr>
            <a:r>
              <a:rPr lang="en-US" altLang="en-US" sz="1600">
                <a:latin typeface="Arial" panose="020B0604020202020204" pitchFamily="34" charset="0"/>
                <a:ea typeface="MS PGothic" panose="020B0600070205080204" pitchFamily="34" charset="-128"/>
              </a:rPr>
              <a:t>Electron-hole recombination within cell (15-26%)</a:t>
            </a:r>
          </a:p>
        </p:txBody>
      </p:sp>
      <p:sp>
        <p:nvSpPr>
          <p:cNvPr id="59396" name="Rectangle 6">
            <a:extLst>
              <a:ext uri="{FF2B5EF4-FFF2-40B4-BE49-F238E27FC236}">
                <a16:creationId xmlns:a16="http://schemas.microsoft.com/office/drawing/2014/main" id="{E4B7337F-1723-4D23-B1D0-535BAF6720D5}"/>
              </a:ext>
            </a:extLst>
          </p:cNvPr>
          <p:cNvSpPr>
            <a:spLocks noChangeArrowheads="1"/>
          </p:cNvSpPr>
          <p:nvPr/>
        </p:nvSpPr>
        <p:spPr bwMode="auto">
          <a:xfrm>
            <a:off x="838200" y="5638800"/>
            <a:ext cx="6143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buFontTx/>
              <a:buChar char="•"/>
            </a:pPr>
            <a:r>
              <a:rPr lang="en-US" altLang="en-US" sz="2400">
                <a:latin typeface="Arial" panose="020B0604020202020204" pitchFamily="34" charset="0"/>
                <a:ea typeface="MS PGothic" panose="020B0600070205080204" pitchFamily="34" charset="-128"/>
              </a:rPr>
              <a:t> Typical PV cell efficiency today: </a:t>
            </a:r>
            <a:r>
              <a:rPr lang="en-US" altLang="en-US" sz="2400">
                <a:latin typeface="Arial" panose="020B0604020202020204" pitchFamily="34" charset="0"/>
                <a:ea typeface="MS PGothic" panose="020B0600070205080204" pitchFamily="34" charset="-128"/>
                <a:sym typeface="Symbol" panose="05050102010706020507" pitchFamily="18" charset="2"/>
              </a:rPr>
              <a:t></a:t>
            </a:r>
            <a:r>
              <a:rPr lang="en-US" altLang="en-US" sz="2400">
                <a:latin typeface="Arial" panose="020B0604020202020204" pitchFamily="34" charset="0"/>
                <a:ea typeface="MS PGothic" panose="020B0600070205080204" pitchFamily="34" charset="-128"/>
                <a:sym typeface="WP Greek Helve" pitchFamily="2" charset="2"/>
              </a:rPr>
              <a:t>=</a:t>
            </a:r>
            <a:r>
              <a:rPr lang="en-US" altLang="en-US" sz="2400">
                <a:latin typeface="Arial" panose="020B0604020202020204" pitchFamily="34" charset="0"/>
                <a:ea typeface="MS PGothic" panose="020B0600070205080204" pitchFamily="34" charset="-128"/>
              </a:rPr>
              <a:t>15-24%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9373155D-17FA-4932-8F52-C636DFE42BB3}"/>
              </a:ext>
            </a:extLst>
          </p:cNvPr>
          <p:cNvSpPr>
            <a:spLocks noGrp="1"/>
          </p:cNvSpPr>
          <p:nvPr>
            <p:ph type="title"/>
          </p:nvPr>
        </p:nvSpPr>
        <p:spPr/>
        <p:txBody>
          <a:bodyPr/>
          <a:lstStyle/>
          <a:p>
            <a:pPr eaLnBrk="1" hangingPunct="1"/>
            <a:r>
              <a:rPr lang="en-US" altLang="en-US"/>
              <a:t>Energy Loss in a Solar Cell </a:t>
            </a:r>
          </a:p>
        </p:txBody>
      </p:sp>
      <p:sp>
        <p:nvSpPr>
          <p:cNvPr id="61443" name="Rectangle 3">
            <a:extLst>
              <a:ext uri="{FF2B5EF4-FFF2-40B4-BE49-F238E27FC236}">
                <a16:creationId xmlns:a16="http://schemas.microsoft.com/office/drawing/2014/main" id="{B4F9079F-F4E0-4846-BAB6-D2596C7A8D2A}"/>
              </a:ext>
            </a:extLst>
          </p:cNvPr>
          <p:cNvSpPr>
            <a:spLocks noGrp="1"/>
          </p:cNvSpPr>
          <p:nvPr>
            <p:ph type="body" idx="1"/>
          </p:nvPr>
        </p:nvSpPr>
        <p:spPr>
          <a:xfrm>
            <a:off x="457200" y="1600200"/>
            <a:ext cx="8229600" cy="4876800"/>
          </a:xfrm>
        </p:spPr>
        <p:txBody>
          <a:bodyPr/>
          <a:lstStyle/>
          <a:p>
            <a:pPr eaLnBrk="1" hangingPunct="1">
              <a:lnSpc>
                <a:spcPct val="80000"/>
              </a:lnSpc>
            </a:pPr>
            <a:r>
              <a:rPr lang="en-US" altLang="en-US"/>
              <a:t>Light can be separated into different wavelengths. Since the light that hits our cell has photons of a wide range of energies, it turns out that some of them won't have enough energy to form an electron-hole pair. They'll simply pass through the cell as if it were transparent. Still other photons have too much energy. Only a certain amount of energy, measured in electron volts (eV) and defined by our cell material (about 1.12 eV for crystalline silicon), is required to knock an electron loose. We call this the band gap energy of a material. If a photon has more energy than the required amount, then the extra energy is lost (unless a photon has twice the required energy, and can create more than one electron-hole pair, but this effect is not significant). These two effects alone account for the loss of around </a:t>
            </a:r>
            <a:r>
              <a:rPr lang="en-US" altLang="en-US">
                <a:solidFill>
                  <a:srgbClr val="FF3300"/>
                </a:solidFill>
              </a:rPr>
              <a:t>70 percent</a:t>
            </a:r>
            <a:r>
              <a:rPr lang="en-US" altLang="en-US"/>
              <a:t> of the radiation energy incident on our cell.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2E07D0C4-C781-475D-A85F-946832D6E75D}"/>
              </a:ext>
            </a:extLst>
          </p:cNvPr>
          <p:cNvSpPr>
            <a:spLocks noGrp="1"/>
          </p:cNvSpPr>
          <p:nvPr>
            <p:ph type="title"/>
          </p:nvPr>
        </p:nvSpPr>
        <p:spPr/>
        <p:txBody>
          <a:bodyPr/>
          <a:lstStyle/>
          <a:p>
            <a:pPr eaLnBrk="1" hangingPunct="1"/>
            <a:r>
              <a:rPr lang="en-US" altLang="en-US"/>
              <a:t>Energy Loss in a Solar Cell </a:t>
            </a:r>
          </a:p>
        </p:txBody>
      </p:sp>
      <p:sp>
        <p:nvSpPr>
          <p:cNvPr id="63491" name="Rectangle 3">
            <a:extLst>
              <a:ext uri="{FF2B5EF4-FFF2-40B4-BE49-F238E27FC236}">
                <a16:creationId xmlns:a16="http://schemas.microsoft.com/office/drawing/2014/main" id="{1C4FE75D-5C4E-44C4-A9D7-97A99DC2A0E9}"/>
              </a:ext>
            </a:extLst>
          </p:cNvPr>
          <p:cNvSpPr>
            <a:spLocks noGrp="1"/>
          </p:cNvSpPr>
          <p:nvPr>
            <p:ph type="body" idx="1"/>
          </p:nvPr>
        </p:nvSpPr>
        <p:spPr/>
        <p:txBody>
          <a:bodyPr/>
          <a:lstStyle/>
          <a:p>
            <a:pPr eaLnBrk="1" hangingPunct="1">
              <a:lnSpc>
                <a:spcPct val="80000"/>
              </a:lnSpc>
            </a:pPr>
            <a:r>
              <a:rPr lang="en-US" altLang="en-US" sz="2800" dirty="0"/>
              <a:t>Why can't we choose a material with a really low band gap, so we can use more of the photons? Unfortunately, our band gap also determines the strength (voltage) of our electric field, and if it's too low, then what we make up in extra current (by absorbing more photons), we lose by having a small voltage. Remember that power is voltage times current. The </a:t>
            </a:r>
            <a:r>
              <a:rPr lang="en-US" altLang="en-US" sz="2800" dirty="0">
                <a:solidFill>
                  <a:srgbClr val="FF3300"/>
                </a:solidFill>
              </a:rPr>
              <a:t>optimal band gap</a:t>
            </a:r>
            <a:r>
              <a:rPr lang="en-US" altLang="en-US" sz="2800" dirty="0"/>
              <a:t>, balancing these two effects, is around 1.4 eV for a cell made from a single material.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a:extLst>
              <a:ext uri="{FF2B5EF4-FFF2-40B4-BE49-F238E27FC236}">
                <a16:creationId xmlns:a16="http://schemas.microsoft.com/office/drawing/2014/main" id="{8D9831FD-7F5E-43D3-AEFE-4DB0B245129A}"/>
              </a:ext>
            </a:extLst>
          </p:cNvPr>
          <p:cNvSpPr>
            <a:spLocks noGrp="1"/>
          </p:cNvSpPr>
          <p:nvPr>
            <p:ph type="body" sz="half" idx="1"/>
          </p:nvPr>
        </p:nvSpPr>
        <p:spPr>
          <a:xfrm>
            <a:off x="457200" y="6019800"/>
            <a:ext cx="8001000" cy="838200"/>
          </a:xfrm>
        </p:spPr>
        <p:txBody>
          <a:bodyPr/>
          <a:lstStyle/>
          <a:p>
            <a:pPr eaLnBrk="1" hangingPunct="1"/>
            <a:r>
              <a:rPr lang="en-US" altLang="en-US"/>
              <a:t>Reported timeline of solar cell energy conversion efficiencies (from NREL)</a:t>
            </a:r>
          </a:p>
          <a:p>
            <a:pPr eaLnBrk="1" hangingPunct="1">
              <a:buFontTx/>
              <a:buNone/>
            </a:pPr>
            <a:endParaRPr lang="en-US" altLang="en-US"/>
          </a:p>
        </p:txBody>
      </p:sp>
      <p:pic>
        <p:nvPicPr>
          <p:cNvPr id="65539" name="Picture 4" descr="800px-Nrel_best_research_pv_cell_efficiencies">
            <a:extLst>
              <a:ext uri="{FF2B5EF4-FFF2-40B4-BE49-F238E27FC236}">
                <a16:creationId xmlns:a16="http://schemas.microsoft.com/office/drawing/2014/main" id="{A2375FFE-C90E-455B-ABFE-73F2E6D542B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8600" y="0"/>
            <a:ext cx="8915400" cy="5940425"/>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a:extLst>
              <a:ext uri="{FF2B5EF4-FFF2-40B4-BE49-F238E27FC236}">
                <a16:creationId xmlns:a16="http://schemas.microsoft.com/office/drawing/2014/main" id="{2DF6533A-CA30-4263-BBE3-19DF805EFEC1}"/>
              </a:ext>
            </a:extLst>
          </p:cNvPr>
          <p:cNvSpPr>
            <a:spLocks noGrp="1"/>
          </p:cNvSpPr>
          <p:nvPr>
            <p:ph type="body" sz="half" idx="1"/>
          </p:nvPr>
        </p:nvSpPr>
        <p:spPr>
          <a:xfrm>
            <a:off x="457200" y="6019800"/>
            <a:ext cx="8001000" cy="838200"/>
          </a:xfrm>
        </p:spPr>
        <p:txBody>
          <a:bodyPr/>
          <a:lstStyle/>
          <a:p>
            <a:pPr eaLnBrk="1" hangingPunct="1"/>
            <a:r>
              <a:rPr lang="en-US" altLang="en-US"/>
              <a:t>Reported timeline of solar cell energy conversion efficiencies (from NREL)</a:t>
            </a:r>
          </a:p>
          <a:p>
            <a:pPr eaLnBrk="1" hangingPunct="1">
              <a:buFontTx/>
              <a:buNone/>
            </a:pPr>
            <a:endParaRPr lang="en-US" altLang="en-US"/>
          </a:p>
        </p:txBody>
      </p:sp>
      <p:pic>
        <p:nvPicPr>
          <p:cNvPr id="67587" name="Picture 2">
            <a:extLst>
              <a:ext uri="{FF2B5EF4-FFF2-40B4-BE49-F238E27FC236}">
                <a16:creationId xmlns:a16="http://schemas.microsoft.com/office/drawing/2014/main" id="{EC1DD1C5-FD6E-451B-84B9-1E7C444A6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876" b="5086"/>
          <a:stretch>
            <a:fillRect/>
          </a:stretch>
        </p:blipFill>
        <p:spPr bwMode="auto">
          <a:xfrm>
            <a:off x="0" y="152400"/>
            <a:ext cx="9148763" cy="549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7947D9B-AC41-4648-8BB5-99BDFF859636}"/>
              </a:ext>
            </a:extLst>
          </p:cNvPr>
          <p:cNvSpPr>
            <a:spLocks noGrp="1"/>
          </p:cNvSpPr>
          <p:nvPr>
            <p:ph type="title"/>
          </p:nvPr>
        </p:nvSpPr>
        <p:spPr/>
        <p:txBody>
          <a:bodyPr/>
          <a:lstStyle/>
          <a:p>
            <a:pPr eaLnBrk="1" hangingPunct="1"/>
            <a:r>
              <a:rPr lang="en-US" altLang="en-US" sz="3600"/>
              <a:t>The Best laboratory PV cell efficiencies for various technologies.</a:t>
            </a:r>
          </a:p>
        </p:txBody>
      </p:sp>
      <p:pic>
        <p:nvPicPr>
          <p:cNvPr id="16387" name="Picture 2">
            <a:extLst>
              <a:ext uri="{FF2B5EF4-FFF2-40B4-BE49-F238E27FC236}">
                <a16:creationId xmlns:a16="http://schemas.microsoft.com/office/drawing/2014/main" id="{719E36D2-10DC-4F09-B119-ABD46AE19A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8078788"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a:extLst>
              <a:ext uri="{FF2B5EF4-FFF2-40B4-BE49-F238E27FC236}">
                <a16:creationId xmlns:a16="http://schemas.microsoft.com/office/drawing/2014/main" id="{46BD1AC0-96D9-46A8-AFC3-F310F02843B8}"/>
              </a:ext>
            </a:extLst>
          </p:cNvPr>
          <p:cNvSpPr>
            <a:spLocks noGrp="1"/>
          </p:cNvSpPr>
          <p:nvPr>
            <p:ph type="body" sz="half" idx="4294967295"/>
          </p:nvPr>
        </p:nvSpPr>
        <p:spPr>
          <a:xfrm>
            <a:off x="0" y="6019800"/>
            <a:ext cx="8001000" cy="838200"/>
          </a:xfrm>
        </p:spPr>
        <p:txBody>
          <a:bodyPr/>
          <a:lstStyle/>
          <a:p>
            <a:pPr eaLnBrk="1" hangingPunct="1"/>
            <a:r>
              <a:rPr lang="en-US" altLang="en-US"/>
              <a:t>Reported timeline of solar cell energy conversion efficiencies (from NREL)</a:t>
            </a:r>
          </a:p>
          <a:p>
            <a:pPr eaLnBrk="1" hangingPunct="1">
              <a:buFontTx/>
              <a:buNone/>
            </a:pPr>
            <a:endParaRPr lang="en-US" altLang="en-US"/>
          </a:p>
        </p:txBody>
      </p:sp>
      <p:pic>
        <p:nvPicPr>
          <p:cNvPr id="69635" name="Picture 3">
            <a:extLst>
              <a:ext uri="{FF2B5EF4-FFF2-40B4-BE49-F238E27FC236}">
                <a16:creationId xmlns:a16="http://schemas.microsoft.com/office/drawing/2014/main" id="{F0FBD894-1C21-4239-97E1-BC33F5EA04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0713"/>
            <a:ext cx="9144000"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a:extLst>
              <a:ext uri="{FF2B5EF4-FFF2-40B4-BE49-F238E27FC236}">
                <a16:creationId xmlns:a16="http://schemas.microsoft.com/office/drawing/2014/main" id="{44280FCF-5A34-4AC7-B63D-6185025A0517}"/>
              </a:ext>
            </a:extLst>
          </p:cNvPr>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algn="ctr" eaLnBrk="1" hangingPunct="1"/>
            <a:r>
              <a:rPr lang="en-US" altLang="en-US" sz="4400">
                <a:solidFill>
                  <a:schemeClr val="tx2"/>
                </a:solidFill>
                <a:latin typeface="Arial" panose="020B0604020202020204" pitchFamily="34" charset="0"/>
                <a:ea typeface="MS PGothic" panose="020B0600070205080204" pitchFamily="34" charset="-128"/>
              </a:rPr>
              <a:t>PV technology efficiencies</a:t>
            </a:r>
          </a:p>
        </p:txBody>
      </p:sp>
      <p:sp>
        <p:nvSpPr>
          <p:cNvPr id="71683" name="Rectangle 5">
            <a:extLst>
              <a:ext uri="{FF2B5EF4-FFF2-40B4-BE49-F238E27FC236}">
                <a16:creationId xmlns:a16="http://schemas.microsoft.com/office/drawing/2014/main" id="{33F74572-2E4C-4AB3-9D27-06001C33958F}"/>
              </a:ext>
            </a:extLst>
          </p:cNvPr>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spcBef>
                <a:spcPct val="20000"/>
              </a:spcBef>
              <a:buFontTx/>
              <a:buChar char="•"/>
            </a:pPr>
            <a:r>
              <a:rPr lang="en-US" altLang="en-US" sz="3200">
                <a:latin typeface="Arial" panose="020B0604020202020204" pitchFamily="34" charset="0"/>
                <a:ea typeface="MS PGothic" panose="020B0600070205080204" pitchFamily="34" charset="-128"/>
              </a:rPr>
              <a:t>1970s/1980s </a:t>
            </a:r>
            <a:r>
              <a:rPr lang="en-US" altLang="en-US" sz="3200">
                <a:latin typeface="Arial" panose="020B0604020202020204" pitchFamily="34" charset="0"/>
                <a:ea typeface="MS PGothic" panose="020B0600070205080204" pitchFamily="34" charset="-128"/>
                <a:sym typeface="Wingdings" panose="05000000000000000000" pitchFamily="2" charset="2"/>
              </a:rPr>
              <a:t> 2003 </a:t>
            </a:r>
            <a:r>
              <a:rPr lang="en-US" altLang="en-US" sz="2500">
                <a:latin typeface="Arial" panose="020B0604020202020204" pitchFamily="34" charset="0"/>
                <a:ea typeface="MS PGothic" panose="020B0600070205080204" pitchFamily="34" charset="-128"/>
                <a:sym typeface="Wingdings" panose="05000000000000000000" pitchFamily="2" charset="2"/>
              </a:rPr>
              <a:t>(best lab efficiencies)</a:t>
            </a:r>
          </a:p>
          <a:p>
            <a:pPr eaLnBrk="1" hangingPunct="1">
              <a:spcBef>
                <a:spcPct val="20000"/>
              </a:spcBef>
              <a:buFontTx/>
              <a:buChar char="•"/>
            </a:pPr>
            <a:r>
              <a:rPr lang="en-US" altLang="en-US" sz="3200">
                <a:latin typeface="Arial" panose="020B0604020202020204" pitchFamily="34" charset="0"/>
                <a:ea typeface="MS PGothic" panose="020B0600070205080204" pitchFamily="34" charset="-128"/>
                <a:sym typeface="Wingdings" panose="05000000000000000000" pitchFamily="2" charset="2"/>
              </a:rPr>
              <a:t>3  13% amorphous silicon</a:t>
            </a:r>
          </a:p>
          <a:p>
            <a:pPr eaLnBrk="1" hangingPunct="1">
              <a:spcBef>
                <a:spcPct val="20000"/>
              </a:spcBef>
              <a:buFontTx/>
              <a:buChar char="•"/>
            </a:pPr>
            <a:r>
              <a:rPr lang="en-US" altLang="en-US" sz="3200">
                <a:latin typeface="Arial" panose="020B0604020202020204" pitchFamily="34" charset="0"/>
                <a:ea typeface="MS PGothic" panose="020B0600070205080204" pitchFamily="34" charset="-128"/>
                <a:sym typeface="Wingdings" panose="05000000000000000000" pitchFamily="2" charset="2"/>
              </a:rPr>
              <a:t>6  18% Cu In Di-Selenide</a:t>
            </a:r>
          </a:p>
          <a:p>
            <a:pPr eaLnBrk="1" hangingPunct="1">
              <a:spcBef>
                <a:spcPct val="20000"/>
              </a:spcBef>
              <a:buFontTx/>
              <a:buChar char="•"/>
            </a:pPr>
            <a:r>
              <a:rPr lang="en-US" altLang="en-US" sz="3200">
                <a:latin typeface="Arial" panose="020B0604020202020204" pitchFamily="34" charset="0"/>
                <a:ea typeface="MS PGothic" panose="020B0600070205080204" pitchFamily="34" charset="-128"/>
                <a:sym typeface="Wingdings" panose="05000000000000000000" pitchFamily="2" charset="2"/>
              </a:rPr>
              <a:t>14  20% multi-crystalline Si</a:t>
            </a:r>
          </a:p>
          <a:p>
            <a:pPr eaLnBrk="1" hangingPunct="1">
              <a:spcBef>
                <a:spcPct val="20000"/>
              </a:spcBef>
              <a:buFontTx/>
              <a:buChar char="•"/>
            </a:pPr>
            <a:r>
              <a:rPr lang="en-US" altLang="en-US" sz="3200">
                <a:latin typeface="Arial" panose="020B0604020202020204" pitchFamily="34" charset="0"/>
                <a:ea typeface="MS PGothic" panose="020B0600070205080204" pitchFamily="34" charset="-128"/>
                <a:sym typeface="Wingdings" panose="05000000000000000000" pitchFamily="2" charset="2"/>
              </a:rPr>
              <a:t>15  24% single crystal Si</a:t>
            </a:r>
          </a:p>
          <a:p>
            <a:pPr eaLnBrk="1" hangingPunct="1">
              <a:spcBef>
                <a:spcPct val="20000"/>
              </a:spcBef>
              <a:buFontTx/>
              <a:buChar char="•"/>
            </a:pPr>
            <a:r>
              <a:rPr lang="en-US" altLang="en-US" sz="3200">
                <a:latin typeface="Arial" panose="020B0604020202020204" pitchFamily="34" charset="0"/>
                <a:ea typeface="MS PGothic" panose="020B0600070205080204" pitchFamily="34" charset="-128"/>
                <a:sym typeface="Wingdings" panose="05000000000000000000" pitchFamily="2" charset="2"/>
              </a:rPr>
              <a:t>16  37% multi-junction concentrators</a:t>
            </a:r>
            <a:endParaRPr lang="en-US" altLang="en-US" sz="3200">
              <a:latin typeface="Arial" panose="020B0604020202020204" pitchFamily="34" charset="0"/>
              <a:ea typeface="MS PGothic" panose="020B0600070205080204" pitchFamily="34"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a:extLst>
              <a:ext uri="{FF2B5EF4-FFF2-40B4-BE49-F238E27FC236}">
                <a16:creationId xmlns:a16="http://schemas.microsoft.com/office/drawing/2014/main" id="{15433460-4B3F-4615-8E29-1468C59E3B7C}"/>
              </a:ext>
            </a:extLst>
          </p:cNvPr>
          <p:cNvSpPr>
            <a:spLocks noGrp="1"/>
          </p:cNvSpPr>
          <p:nvPr>
            <p:ph type="title"/>
          </p:nvPr>
        </p:nvSpPr>
        <p:spPr>
          <a:xfrm>
            <a:off x="457200" y="274638"/>
            <a:ext cx="8229600" cy="944562"/>
          </a:xfrm>
        </p:spPr>
        <p:txBody>
          <a:bodyPr/>
          <a:lstStyle/>
          <a:p>
            <a:pPr eaLnBrk="1" hangingPunct="1"/>
            <a:r>
              <a:rPr lang="en-US" altLang="en-US"/>
              <a:t>Example</a:t>
            </a:r>
          </a:p>
        </p:txBody>
      </p:sp>
      <p:sp>
        <p:nvSpPr>
          <p:cNvPr id="73731" name="Rectangle 6">
            <a:extLst>
              <a:ext uri="{FF2B5EF4-FFF2-40B4-BE49-F238E27FC236}">
                <a16:creationId xmlns:a16="http://schemas.microsoft.com/office/drawing/2014/main" id="{CAE4F57F-E480-430F-BBFC-EBFA393F0AD6}"/>
              </a:ext>
            </a:extLst>
          </p:cNvPr>
          <p:cNvSpPr>
            <a:spLocks noGrp="1"/>
          </p:cNvSpPr>
          <p:nvPr>
            <p:ph type="body" idx="1"/>
          </p:nvPr>
        </p:nvSpPr>
        <p:spPr/>
        <p:txBody>
          <a:bodyPr/>
          <a:lstStyle/>
          <a:p>
            <a:pPr eaLnBrk="1" hangingPunct="1"/>
            <a:r>
              <a:rPr lang="en-US" altLang="en-US"/>
              <a:t>What afftects maximum potential efficiency of a silicon based PV cell? </a:t>
            </a:r>
          </a:p>
          <a:p>
            <a:pPr eaLnBrk="1" hangingPunct="1">
              <a:buFontTx/>
              <a:buNone/>
            </a:pPr>
            <a:endParaRPr lang="en-US" altLang="en-US"/>
          </a:p>
          <a:p>
            <a:pPr eaLnBrk="1" hangingPunct="1"/>
            <a:r>
              <a:rPr lang="en-US" altLang="en-US"/>
              <a:t>What are the three major sources of the losses?</a:t>
            </a:r>
          </a:p>
          <a:p>
            <a:pPr eaLnBrk="1" hangingPunct="1"/>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6CB48F67-DA2B-4AC9-A5B6-C390E8838C56}"/>
              </a:ext>
            </a:extLst>
          </p:cNvPr>
          <p:cNvSpPr>
            <a:spLocks noGrp="1"/>
          </p:cNvSpPr>
          <p:nvPr>
            <p:ph type="title"/>
          </p:nvPr>
        </p:nvSpPr>
        <p:spPr>
          <a:xfrm>
            <a:off x="457200" y="274638"/>
            <a:ext cx="8229600" cy="944562"/>
          </a:xfrm>
        </p:spPr>
        <p:txBody>
          <a:bodyPr/>
          <a:lstStyle/>
          <a:p>
            <a:pPr eaLnBrk="1" hangingPunct="1"/>
            <a:r>
              <a:rPr lang="en-US" altLang="en-US"/>
              <a:t>Example</a:t>
            </a:r>
          </a:p>
        </p:txBody>
      </p:sp>
      <p:sp>
        <p:nvSpPr>
          <p:cNvPr id="75779" name="Rectangle 3">
            <a:extLst>
              <a:ext uri="{FF2B5EF4-FFF2-40B4-BE49-F238E27FC236}">
                <a16:creationId xmlns:a16="http://schemas.microsoft.com/office/drawing/2014/main" id="{F3BA46B8-4429-478B-9F0B-9CB339F4687E}"/>
              </a:ext>
            </a:extLst>
          </p:cNvPr>
          <p:cNvSpPr>
            <a:spLocks noGrp="1"/>
          </p:cNvSpPr>
          <p:nvPr>
            <p:ph type="body" idx="1"/>
          </p:nvPr>
        </p:nvSpPr>
        <p:spPr/>
        <p:txBody>
          <a:bodyPr/>
          <a:lstStyle/>
          <a:p>
            <a:pPr eaLnBrk="1" hangingPunct="1">
              <a:lnSpc>
                <a:spcPct val="90000"/>
              </a:lnSpc>
            </a:pPr>
            <a:r>
              <a:rPr lang="en-US" altLang="en-US" sz="2800"/>
              <a:t>What affects maximum potential efficiency of a silicon based PV cell?</a:t>
            </a:r>
          </a:p>
          <a:p>
            <a:pPr eaLnBrk="1" hangingPunct="1">
              <a:lnSpc>
                <a:spcPct val="90000"/>
              </a:lnSpc>
              <a:buFontTx/>
              <a:buNone/>
            </a:pPr>
            <a:r>
              <a:rPr lang="en-US" altLang="en-US" sz="2800"/>
              <a:t>Clue: solar photon spectrum; band gap energy 1.12eV; too long wavelength photons cannot be useful; the short wavelength photons have excessive energy which is wasted.</a:t>
            </a:r>
          </a:p>
          <a:p>
            <a:pPr eaLnBrk="1" hangingPunct="1">
              <a:lnSpc>
                <a:spcPct val="90000"/>
              </a:lnSpc>
              <a:buFontTx/>
              <a:buNone/>
            </a:pPr>
            <a:endParaRPr lang="en-US" altLang="en-US" sz="2800"/>
          </a:p>
          <a:p>
            <a:pPr eaLnBrk="1" hangingPunct="1">
              <a:lnSpc>
                <a:spcPct val="90000"/>
              </a:lnSpc>
            </a:pPr>
            <a:r>
              <a:rPr lang="en-US" altLang="en-US" sz="2800"/>
              <a:t>What are the three major sources of the losses?</a:t>
            </a:r>
          </a:p>
          <a:p>
            <a:pPr eaLnBrk="1" hangingPunct="1">
              <a:lnSpc>
                <a:spcPct val="90000"/>
              </a:lnSpc>
              <a:buFontTx/>
              <a:buNone/>
            </a:pPr>
            <a:r>
              <a:rPr lang="en-US" altLang="en-US" sz="2800"/>
              <a:t>The above two aspects plus recombination of free electrons and holes.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9790649B-C63E-4E43-9EBC-EFAD63EBD235}"/>
              </a:ext>
            </a:extLst>
          </p:cNvPr>
          <p:cNvSpPr>
            <a:spLocks noGrp="1"/>
          </p:cNvSpPr>
          <p:nvPr>
            <p:ph type="title"/>
          </p:nvPr>
        </p:nvSpPr>
        <p:spPr/>
        <p:txBody>
          <a:bodyPr/>
          <a:lstStyle/>
          <a:p>
            <a:pPr eaLnBrk="1" hangingPunct="1"/>
            <a:r>
              <a:rPr lang="en-US" altLang="en-US"/>
              <a:t>p-n junction in PV Cell</a:t>
            </a:r>
          </a:p>
        </p:txBody>
      </p:sp>
      <p:sp>
        <p:nvSpPr>
          <p:cNvPr id="77827" name="Rectangle 3">
            <a:extLst>
              <a:ext uri="{FF2B5EF4-FFF2-40B4-BE49-F238E27FC236}">
                <a16:creationId xmlns:a16="http://schemas.microsoft.com/office/drawing/2014/main" id="{9318F12F-1E71-442E-9BD2-8EE2009FD942}"/>
              </a:ext>
            </a:extLst>
          </p:cNvPr>
          <p:cNvSpPr>
            <a:spLocks noGrp="1"/>
          </p:cNvSpPr>
          <p:nvPr>
            <p:ph type="body" idx="1"/>
          </p:nvPr>
        </p:nvSpPr>
        <p:spPr>
          <a:xfrm>
            <a:off x="457200" y="1600200"/>
            <a:ext cx="8229600" cy="4800600"/>
          </a:xfrm>
        </p:spPr>
        <p:txBody>
          <a:bodyPr/>
          <a:lstStyle/>
          <a:p>
            <a:pPr eaLnBrk="1" hangingPunct="1">
              <a:lnSpc>
                <a:spcPct val="90000"/>
              </a:lnSpc>
            </a:pPr>
            <a:r>
              <a:rPr lang="en-US" altLang="en-US"/>
              <a:t>In solar cells made of crystalline silicon, the processes of controlled and selective contamination of the semiconductor material originate the electric field (across the p-n junction). </a:t>
            </a:r>
          </a:p>
          <a:p>
            <a:pPr eaLnBrk="1" hangingPunct="1">
              <a:lnSpc>
                <a:spcPct val="90000"/>
              </a:lnSpc>
            </a:pPr>
            <a:r>
              <a:rPr lang="en-US" altLang="en-US"/>
              <a:t>When junction first forms as the p and n type materials are brought together mobile electrons drift by diffusion across it and fill holes creating negative charge, and in turn leave an immobile positive charge behind. The region of interface becomes the </a:t>
            </a:r>
            <a:r>
              <a:rPr lang="en-US" altLang="en-US">
                <a:solidFill>
                  <a:srgbClr val="FF3300"/>
                </a:solidFill>
              </a:rPr>
              <a:t>depletion region</a:t>
            </a:r>
            <a:r>
              <a:rPr lang="en-US" altLang="en-US"/>
              <a:t> which is characterized by a strong E-field that builds up and makes it difficult for more electrons to migrate across the p-n junction (</a:t>
            </a:r>
            <a:r>
              <a:rPr lang="en-US" altLang="en-US">
                <a:solidFill>
                  <a:srgbClr val="FF3300"/>
                </a:solidFill>
              </a:rPr>
              <a:t>equilibrium</a:t>
            </a:r>
            <a:r>
              <a:rPr lang="en-US" altLang="en-US"/>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97DFFE3A-3018-4DC0-844B-FE1E5A1076A4}"/>
              </a:ext>
            </a:extLst>
          </p:cNvPr>
          <p:cNvSpPr>
            <a:spLocks noGrp="1"/>
          </p:cNvSpPr>
          <p:nvPr>
            <p:ph type="title"/>
          </p:nvPr>
        </p:nvSpPr>
        <p:spPr/>
        <p:txBody>
          <a:bodyPr/>
          <a:lstStyle/>
          <a:p>
            <a:pPr eaLnBrk="1" hangingPunct="1"/>
            <a:endParaRPr lang="en-US" altLang="en-US"/>
          </a:p>
        </p:txBody>
      </p:sp>
      <p:sp>
        <p:nvSpPr>
          <p:cNvPr id="79875" name="Rectangle 3">
            <a:extLst>
              <a:ext uri="{FF2B5EF4-FFF2-40B4-BE49-F238E27FC236}">
                <a16:creationId xmlns:a16="http://schemas.microsoft.com/office/drawing/2014/main" id="{D2E1959F-5243-4969-8E16-7BCDADABD4D0}"/>
              </a:ext>
            </a:extLst>
          </p:cNvPr>
          <p:cNvSpPr>
            <a:spLocks noGrp="1"/>
          </p:cNvSpPr>
          <p:nvPr>
            <p:ph type="body" idx="1"/>
          </p:nvPr>
        </p:nvSpPr>
        <p:spPr>
          <a:xfrm>
            <a:off x="457200" y="1600200"/>
            <a:ext cx="8229600" cy="4800600"/>
          </a:xfrm>
        </p:spPr>
        <p:txBody>
          <a:bodyPr/>
          <a:lstStyle/>
          <a:p>
            <a:pPr eaLnBrk="1" hangingPunct="1"/>
            <a:r>
              <a:rPr lang="en-US" altLang="en-US" sz="2800"/>
              <a:t>The presence of an electric field makes electrons and their holes move in opposite directions with respect to each other. (without such electric field, the free electrons will recombine with holes and we will not be able to get electricity energy)</a:t>
            </a:r>
          </a:p>
          <a:p>
            <a:pPr eaLnBrk="1" hangingPunct="1"/>
            <a:r>
              <a:rPr lang="en-US" altLang="en-US" sz="2800"/>
              <a:t>So an electrostatic potential inside the material is created (positive and negative charges separated). The charges accumulate in opposite areas of the chip and create a voltage.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descr="solar1">
            <a:extLst>
              <a:ext uri="{FF2B5EF4-FFF2-40B4-BE49-F238E27FC236}">
                <a16:creationId xmlns:a16="http://schemas.microsoft.com/office/drawing/2014/main" id="{77F9291F-40F1-4AED-A3AE-CC3699A25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04800"/>
            <a:ext cx="6305550"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5" descr="solar2">
            <a:extLst>
              <a:ext uri="{FF2B5EF4-FFF2-40B4-BE49-F238E27FC236}">
                <a16:creationId xmlns:a16="http://schemas.microsoft.com/office/drawing/2014/main" id="{A92022CA-AC2C-49DA-93F7-114C6C52B9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614738"/>
            <a:ext cx="8001000" cy="324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Line 7">
            <a:extLst>
              <a:ext uri="{FF2B5EF4-FFF2-40B4-BE49-F238E27FC236}">
                <a16:creationId xmlns:a16="http://schemas.microsoft.com/office/drawing/2014/main" id="{1B33027E-F6B6-4430-AFAF-D1A104247A6B}"/>
              </a:ext>
            </a:extLst>
          </p:cNvPr>
          <p:cNvSpPr>
            <a:spLocks noChangeShapeType="1"/>
          </p:cNvSpPr>
          <p:nvPr/>
        </p:nvSpPr>
        <p:spPr bwMode="auto">
          <a:xfrm flipV="1">
            <a:off x="3657600" y="838200"/>
            <a:ext cx="1066800" cy="152400"/>
          </a:xfrm>
          <a:prstGeom prst="line">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81925" name="Text Box 8">
            <a:extLst>
              <a:ext uri="{FF2B5EF4-FFF2-40B4-BE49-F238E27FC236}">
                <a16:creationId xmlns:a16="http://schemas.microsoft.com/office/drawing/2014/main" id="{1E99A631-516C-4F53-B8D1-BA44C50114FD}"/>
              </a:ext>
            </a:extLst>
          </p:cNvPr>
          <p:cNvSpPr txBox="1">
            <a:spLocks noChangeArrowheads="1"/>
          </p:cNvSpPr>
          <p:nvPr/>
        </p:nvSpPr>
        <p:spPr bwMode="auto">
          <a:xfrm>
            <a:off x="6156325" y="192088"/>
            <a:ext cx="2303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sz="2400">
                <a:latin typeface="Arial" panose="020B0604020202020204" pitchFamily="34" charset="0"/>
                <a:ea typeface="MS PGothic" panose="020B0600070205080204" pitchFamily="34" charset="-128"/>
              </a:rPr>
              <a:t>external current</a:t>
            </a:r>
          </a:p>
        </p:txBody>
      </p:sp>
      <p:sp>
        <p:nvSpPr>
          <p:cNvPr id="81926" name="Text Box 9">
            <a:extLst>
              <a:ext uri="{FF2B5EF4-FFF2-40B4-BE49-F238E27FC236}">
                <a16:creationId xmlns:a16="http://schemas.microsoft.com/office/drawing/2014/main" id="{89AD9694-A48C-4DC4-9C48-1C44DA9B41F9}"/>
              </a:ext>
            </a:extLst>
          </p:cNvPr>
          <p:cNvSpPr txBox="1">
            <a:spLocks noChangeArrowheads="1"/>
          </p:cNvSpPr>
          <p:nvPr/>
        </p:nvSpPr>
        <p:spPr bwMode="auto">
          <a:xfrm>
            <a:off x="228600" y="1371600"/>
            <a:ext cx="1219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a:spcBef>
                <a:spcPct val="50000"/>
              </a:spcBef>
            </a:pPr>
            <a:r>
              <a:rPr lang="en-US" altLang="en-US">
                <a:latin typeface="Arial" panose="020B0604020202020204" pitchFamily="34" charset="0"/>
                <a:ea typeface="MS PGothic" panose="020B0600070205080204" pitchFamily="34" charset="-128"/>
              </a:rPr>
              <a:t> built-in</a:t>
            </a:r>
          </a:p>
          <a:p>
            <a:pPr>
              <a:spcBef>
                <a:spcPct val="50000"/>
              </a:spcBef>
            </a:pPr>
            <a:r>
              <a:rPr lang="en-US" altLang="en-US">
                <a:latin typeface="Arial" panose="020B0604020202020204" pitchFamily="34" charset="0"/>
                <a:ea typeface="MS PGothic" panose="020B0600070205080204" pitchFamily="34" charset="-128"/>
              </a:rPr>
              <a:t>E-Field</a:t>
            </a:r>
          </a:p>
        </p:txBody>
      </p:sp>
      <p:sp>
        <p:nvSpPr>
          <p:cNvPr id="81927" name="Text Box 10">
            <a:extLst>
              <a:ext uri="{FF2B5EF4-FFF2-40B4-BE49-F238E27FC236}">
                <a16:creationId xmlns:a16="http://schemas.microsoft.com/office/drawing/2014/main" id="{C8F067AD-6371-4F61-ABC5-54A68893198B}"/>
              </a:ext>
            </a:extLst>
          </p:cNvPr>
          <p:cNvSpPr txBox="1">
            <a:spLocks noChangeArrowheads="1"/>
          </p:cNvSpPr>
          <p:nvPr/>
        </p:nvSpPr>
        <p:spPr bwMode="auto">
          <a:xfrm>
            <a:off x="304800" y="5029200"/>
            <a:ext cx="1219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a:spcBef>
                <a:spcPct val="50000"/>
              </a:spcBef>
            </a:pPr>
            <a:r>
              <a:rPr lang="en-US" altLang="en-US">
                <a:latin typeface="Arial" panose="020B0604020202020204" pitchFamily="34" charset="0"/>
                <a:ea typeface="MS PGothic" panose="020B0600070205080204" pitchFamily="34" charset="-128"/>
              </a:rPr>
              <a:t> built-in</a:t>
            </a:r>
          </a:p>
          <a:p>
            <a:pPr>
              <a:spcBef>
                <a:spcPct val="50000"/>
              </a:spcBef>
            </a:pPr>
            <a:r>
              <a:rPr lang="en-US" altLang="en-US">
                <a:latin typeface="Arial" panose="020B0604020202020204" pitchFamily="34" charset="0"/>
                <a:ea typeface="MS PGothic" panose="020B0600070205080204" pitchFamily="34" charset="-128"/>
              </a:rPr>
              <a:t>E-Field</a:t>
            </a:r>
          </a:p>
        </p:txBody>
      </p:sp>
      <p:sp>
        <p:nvSpPr>
          <p:cNvPr id="81928" name="Line 11">
            <a:extLst>
              <a:ext uri="{FF2B5EF4-FFF2-40B4-BE49-F238E27FC236}">
                <a16:creationId xmlns:a16="http://schemas.microsoft.com/office/drawing/2014/main" id="{6FFB47EE-F6C4-40B9-9803-7DFB11C8F068}"/>
              </a:ext>
            </a:extLst>
          </p:cNvPr>
          <p:cNvSpPr>
            <a:spLocks noChangeShapeType="1"/>
          </p:cNvSpPr>
          <p:nvPr/>
        </p:nvSpPr>
        <p:spPr bwMode="auto">
          <a:xfrm flipV="1">
            <a:off x="6324600" y="4343400"/>
            <a:ext cx="304800" cy="228600"/>
          </a:xfrm>
          <a:prstGeom prst="line">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038F894C-3583-40CE-9841-D0EEBCD999F5}"/>
              </a:ext>
            </a:extLst>
          </p:cNvPr>
          <p:cNvSpPr>
            <a:spLocks noGrp="1"/>
          </p:cNvSpPr>
          <p:nvPr>
            <p:ph type="title"/>
          </p:nvPr>
        </p:nvSpPr>
        <p:spPr/>
        <p:txBody>
          <a:bodyPr/>
          <a:lstStyle/>
          <a:p>
            <a:pPr eaLnBrk="1" hangingPunct="1"/>
            <a:r>
              <a:rPr lang="en-US" altLang="en-US"/>
              <a:t>p-n junction in PV Cell</a:t>
            </a:r>
          </a:p>
        </p:txBody>
      </p:sp>
      <p:pic>
        <p:nvPicPr>
          <p:cNvPr id="83971" name="Picture 4">
            <a:extLst>
              <a:ext uri="{FF2B5EF4-FFF2-40B4-BE49-F238E27FC236}">
                <a16:creationId xmlns:a16="http://schemas.microsoft.com/office/drawing/2014/main" id="{E09472A2-3744-47B7-BC5F-DBE3A78BD6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235325"/>
            <a:ext cx="3938588"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5">
            <a:extLst>
              <a:ext uri="{FF2B5EF4-FFF2-40B4-BE49-F238E27FC236}">
                <a16:creationId xmlns:a16="http://schemas.microsoft.com/office/drawing/2014/main" id="{8B5159BE-8406-40D1-A52F-E0E175B8066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725" y="2778125"/>
            <a:ext cx="2571750"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6">
            <a:extLst>
              <a:ext uri="{FF2B5EF4-FFF2-40B4-BE49-F238E27FC236}">
                <a16:creationId xmlns:a16="http://schemas.microsoft.com/office/drawing/2014/main" id="{BE70087E-B6DD-4882-B9A1-2D7805D7180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01950" y="3140075"/>
            <a:ext cx="2265363"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4" name="Picture 7">
            <a:extLst>
              <a:ext uri="{FF2B5EF4-FFF2-40B4-BE49-F238E27FC236}">
                <a16:creationId xmlns:a16="http://schemas.microsoft.com/office/drawing/2014/main" id="{5059C969-BD4A-4FC0-BCCF-9BB460E6A1B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67025" y="2185988"/>
            <a:ext cx="29559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5" name="Rectangle 8">
            <a:extLst>
              <a:ext uri="{FF2B5EF4-FFF2-40B4-BE49-F238E27FC236}">
                <a16:creationId xmlns:a16="http://schemas.microsoft.com/office/drawing/2014/main" id="{11C281A1-F017-4C52-9EB4-AA6B95628C7A}"/>
              </a:ext>
            </a:extLst>
          </p:cNvPr>
          <p:cNvSpPr>
            <a:spLocks noChangeArrowheads="1"/>
          </p:cNvSpPr>
          <p:nvPr/>
        </p:nvSpPr>
        <p:spPr bwMode="auto">
          <a:xfrm>
            <a:off x="450850" y="1651000"/>
            <a:ext cx="7062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r>
              <a:rPr lang="en-US" altLang="en-US" sz="2000">
                <a:latin typeface="Times-Roman" charset="0"/>
                <a:ea typeface="MS PGothic" panose="020B0600070205080204" pitchFamily="34" charset="-128"/>
              </a:rPr>
              <a:t>The voltage–current characteristic  for the </a:t>
            </a:r>
            <a:r>
              <a:rPr lang="en-US" altLang="en-US" sz="2000" i="1">
                <a:latin typeface="MTMI" charset="0"/>
                <a:ea typeface="MS PGothic" panose="020B0600070205080204" pitchFamily="34" charset="-128"/>
              </a:rPr>
              <a:t>p</a:t>
            </a:r>
            <a:r>
              <a:rPr lang="en-US" altLang="en-US" sz="2000">
                <a:latin typeface="Times-Roman" charset="0"/>
                <a:ea typeface="MS PGothic" panose="020B0600070205080204" pitchFamily="34" charset="-128"/>
              </a:rPr>
              <a:t>–</a:t>
            </a:r>
            <a:r>
              <a:rPr lang="en-US" altLang="en-US" sz="2000" i="1">
                <a:latin typeface="MTMI" charset="0"/>
                <a:ea typeface="MS PGothic" panose="020B0600070205080204" pitchFamily="34" charset="-128"/>
              </a:rPr>
              <a:t>n </a:t>
            </a:r>
            <a:r>
              <a:rPr lang="en-US" altLang="en-US" sz="2000">
                <a:latin typeface="Times-Roman" charset="0"/>
                <a:ea typeface="MS PGothic" panose="020B0600070205080204" pitchFamily="34" charset="-128"/>
              </a:rPr>
              <a:t>junction diode</a:t>
            </a:r>
            <a:endParaRPr lang="en-US" altLang="en-US" sz="2000">
              <a:latin typeface="Arial" panose="020B0604020202020204" pitchFamily="34" charset="0"/>
              <a:ea typeface="MS PGothic" panose="020B0600070205080204" pitchFamily="34"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a:extLst>
              <a:ext uri="{FF2B5EF4-FFF2-40B4-BE49-F238E27FC236}">
                <a16:creationId xmlns:a16="http://schemas.microsoft.com/office/drawing/2014/main" id="{D5EEC7A7-90FF-49BF-87EC-2833E202A481}"/>
              </a:ext>
            </a:extLst>
          </p:cNvPr>
          <p:cNvSpPr>
            <a:spLocks noChangeArrowheads="1"/>
          </p:cNvSpPr>
          <p:nvPr/>
        </p:nvSpPr>
        <p:spPr bwMode="auto">
          <a:xfrm>
            <a:off x="685800" y="609600"/>
            <a:ext cx="77724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algn="ctr" eaLnBrk="1" hangingPunct="1"/>
            <a:r>
              <a:rPr lang="en-US" altLang="en-US" sz="4400">
                <a:solidFill>
                  <a:schemeClr val="tx2"/>
                </a:solidFill>
                <a:latin typeface="Arial" panose="020B0604020202020204" pitchFamily="34" charset="0"/>
                <a:ea typeface="MS PGothic" panose="020B0600070205080204" pitchFamily="34" charset="-128"/>
              </a:rPr>
              <a:t>Depletion region </a:t>
            </a:r>
          </a:p>
        </p:txBody>
      </p:sp>
      <p:sp>
        <p:nvSpPr>
          <p:cNvPr id="86019" name="Rectangle 5">
            <a:extLst>
              <a:ext uri="{FF2B5EF4-FFF2-40B4-BE49-F238E27FC236}">
                <a16:creationId xmlns:a16="http://schemas.microsoft.com/office/drawing/2014/main" id="{06C742CD-223F-4BBE-8734-1DECE40ACE14}"/>
              </a:ext>
            </a:extLst>
          </p:cNvPr>
          <p:cNvSpPr>
            <a:spLocks noChangeArrowheads="1"/>
          </p:cNvSpPr>
          <p:nvPr/>
        </p:nvSpPr>
        <p:spPr bwMode="auto">
          <a:xfrm>
            <a:off x="685800" y="19812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lnSpc>
                <a:spcPct val="90000"/>
              </a:lnSpc>
              <a:spcBef>
                <a:spcPct val="20000"/>
              </a:spcBef>
              <a:buFontTx/>
              <a:buChar char="•"/>
            </a:pPr>
            <a:r>
              <a:rPr lang="en-US" altLang="en-US" sz="2800">
                <a:latin typeface="Arial" panose="020B0604020202020204" pitchFamily="34" charset="0"/>
                <a:ea typeface="MS PGothic" panose="020B0600070205080204" pitchFamily="34" charset="-128"/>
              </a:rPr>
              <a:t>Typically 1 </a:t>
            </a:r>
            <a:r>
              <a:rPr lang="en-US" altLang="en-US" sz="2800">
                <a:latin typeface="Arial" panose="020B0604020202020204" pitchFamily="34" charset="0"/>
                <a:ea typeface="MS PGothic" panose="020B0600070205080204" pitchFamily="34" charset="-128"/>
                <a:sym typeface="UniversalMath1 BT" pitchFamily="18" charset="2"/>
              </a:rPr>
              <a:t></a:t>
            </a:r>
            <a:r>
              <a:rPr lang="en-US" altLang="en-US" sz="2800">
                <a:latin typeface="Arial" panose="020B0604020202020204" pitchFamily="34" charset="0"/>
                <a:ea typeface="MS PGothic" panose="020B0600070205080204" pitchFamily="34" charset="-128"/>
                <a:sym typeface="WP MathA" pitchFamily="2" charset="2"/>
              </a:rPr>
              <a:t>m across the pn junction</a:t>
            </a:r>
          </a:p>
          <a:p>
            <a:pPr eaLnBrk="1" hangingPunct="1">
              <a:lnSpc>
                <a:spcPct val="90000"/>
              </a:lnSpc>
              <a:spcBef>
                <a:spcPct val="20000"/>
              </a:spcBef>
              <a:buFontTx/>
              <a:buChar char="•"/>
            </a:pPr>
            <a:r>
              <a:rPr lang="en-US" altLang="en-US" sz="2800">
                <a:latin typeface="Arial" panose="020B0604020202020204" pitchFamily="34" charset="0"/>
                <a:ea typeface="MS PGothic" panose="020B0600070205080204" pitchFamily="34" charset="-128"/>
                <a:sym typeface="WP MathA" pitchFamily="2" charset="2"/>
              </a:rPr>
              <a:t>Typically 1 V across the pn junction</a:t>
            </a:r>
          </a:p>
          <a:p>
            <a:pPr eaLnBrk="1" hangingPunct="1">
              <a:lnSpc>
                <a:spcPct val="90000"/>
              </a:lnSpc>
              <a:spcBef>
                <a:spcPct val="20000"/>
              </a:spcBef>
              <a:buFontTx/>
              <a:buChar char="•"/>
            </a:pPr>
            <a:r>
              <a:rPr lang="en-US" altLang="en-US" sz="2800">
                <a:latin typeface="Arial" panose="020B0604020202020204" pitchFamily="34" charset="0"/>
                <a:ea typeface="MS PGothic" panose="020B0600070205080204" pitchFamily="34" charset="-128"/>
                <a:sym typeface="WP MathA" pitchFamily="2" charset="2"/>
              </a:rPr>
              <a:t>E-field strength &gt; 10,000 V/cm</a:t>
            </a:r>
          </a:p>
          <a:p>
            <a:pPr eaLnBrk="1" hangingPunct="1">
              <a:lnSpc>
                <a:spcPct val="90000"/>
              </a:lnSpc>
              <a:spcBef>
                <a:spcPct val="20000"/>
              </a:spcBef>
              <a:buFontTx/>
              <a:buChar char="•"/>
            </a:pPr>
            <a:endParaRPr lang="en-US" altLang="en-US" sz="2800">
              <a:latin typeface="Arial" panose="020B0604020202020204" pitchFamily="34" charset="0"/>
              <a:ea typeface="MS PGothic" panose="020B0600070205080204" pitchFamily="34" charset="-128"/>
              <a:sym typeface="WP MathA" pitchFamily="2" charset="2"/>
            </a:endParaRPr>
          </a:p>
          <a:p>
            <a:pPr eaLnBrk="1" hangingPunct="1">
              <a:lnSpc>
                <a:spcPct val="90000"/>
              </a:lnSpc>
              <a:spcBef>
                <a:spcPct val="20000"/>
              </a:spcBef>
              <a:buFontTx/>
              <a:buChar char="•"/>
            </a:pPr>
            <a:r>
              <a:rPr lang="en-US" altLang="en-US" sz="2800">
                <a:latin typeface="Arial" panose="020B0604020202020204" pitchFamily="34" charset="0"/>
                <a:ea typeface="MS PGothic" panose="020B0600070205080204" pitchFamily="34" charset="-128"/>
                <a:sym typeface="WP MathA" pitchFamily="2" charset="2"/>
              </a:rPr>
              <a:t>Common, conventional p-n junction diode</a:t>
            </a:r>
          </a:p>
          <a:p>
            <a:pPr eaLnBrk="1" hangingPunct="1">
              <a:lnSpc>
                <a:spcPct val="90000"/>
              </a:lnSpc>
              <a:spcBef>
                <a:spcPct val="20000"/>
              </a:spcBef>
              <a:buFontTx/>
              <a:buChar char="•"/>
            </a:pPr>
            <a:r>
              <a:rPr lang="en-US" altLang="en-US" sz="2800">
                <a:latin typeface="Arial" panose="020B0604020202020204" pitchFamily="34" charset="0"/>
                <a:ea typeface="MS PGothic" panose="020B0600070205080204" pitchFamily="34" charset="-128"/>
                <a:sym typeface="WP MathA" pitchFamily="2" charset="2"/>
              </a:rPr>
              <a:t>This region is the </a:t>
            </a:r>
            <a:r>
              <a:rPr lang="ja-JP" altLang="en-US" sz="2800">
                <a:latin typeface="Arial" panose="020B0604020202020204" pitchFamily="34" charset="0"/>
                <a:ea typeface="MS PGothic" panose="020B0600070205080204" pitchFamily="34" charset="-128"/>
                <a:sym typeface="WP MathA" pitchFamily="2" charset="2"/>
              </a:rPr>
              <a:t>“</a:t>
            </a:r>
            <a:r>
              <a:rPr lang="en-US" altLang="ja-JP" sz="2800">
                <a:latin typeface="Arial" panose="020B0604020202020204" pitchFamily="34" charset="0"/>
                <a:ea typeface="MS PGothic" panose="020B0600070205080204" pitchFamily="34" charset="-128"/>
                <a:sym typeface="WP MathA" pitchFamily="2" charset="2"/>
              </a:rPr>
              <a:t>engine</a:t>
            </a:r>
            <a:r>
              <a:rPr lang="ja-JP" altLang="en-US" sz="2800">
                <a:latin typeface="Arial" panose="020B0604020202020204" pitchFamily="34" charset="0"/>
                <a:ea typeface="MS PGothic" panose="020B0600070205080204" pitchFamily="34" charset="-128"/>
                <a:sym typeface="WP MathA" pitchFamily="2" charset="2"/>
              </a:rPr>
              <a:t>”</a:t>
            </a:r>
            <a:r>
              <a:rPr lang="en-US" altLang="ja-JP" sz="2800">
                <a:latin typeface="Arial" panose="020B0604020202020204" pitchFamily="34" charset="0"/>
                <a:ea typeface="MS PGothic" panose="020B0600070205080204" pitchFamily="34" charset="-128"/>
                <a:sym typeface="WP MathA" pitchFamily="2" charset="2"/>
              </a:rPr>
              <a:t> of the PV Cell</a:t>
            </a:r>
          </a:p>
          <a:p>
            <a:pPr lvl="1" eaLnBrk="1" hangingPunct="1">
              <a:lnSpc>
                <a:spcPct val="90000"/>
              </a:lnSpc>
              <a:spcBef>
                <a:spcPct val="20000"/>
              </a:spcBef>
              <a:buFontTx/>
              <a:buChar char="–"/>
            </a:pPr>
            <a:r>
              <a:rPr lang="en-US" altLang="en-US" sz="2800">
                <a:latin typeface="Arial" panose="020B0604020202020204" pitchFamily="34" charset="0"/>
                <a:ea typeface="MS PGothic" panose="020B0600070205080204" pitchFamily="34" charset="-128"/>
                <a:sym typeface="WP MathA" pitchFamily="2" charset="2"/>
              </a:rPr>
              <a:t>Source of the E-field and the electron-hole gatekeeper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4" descr="solar3">
            <a:extLst>
              <a:ext uri="{FF2B5EF4-FFF2-40B4-BE49-F238E27FC236}">
                <a16:creationId xmlns:a16="http://schemas.microsoft.com/office/drawing/2014/main" id="{21DAF974-751F-4B86-8CAE-85BB42754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
            <a:ext cx="7848600"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 Box 5">
            <a:extLst>
              <a:ext uri="{FF2B5EF4-FFF2-40B4-BE49-F238E27FC236}">
                <a16:creationId xmlns:a16="http://schemas.microsoft.com/office/drawing/2014/main" id="{9D87C1A7-51E3-4752-BAF8-77E97C57FA3F}"/>
              </a:ext>
            </a:extLst>
          </p:cNvPr>
          <p:cNvSpPr txBox="1">
            <a:spLocks noChangeArrowheads="1"/>
          </p:cNvSpPr>
          <p:nvPr/>
        </p:nvSpPr>
        <p:spPr bwMode="auto">
          <a:xfrm>
            <a:off x="1066800" y="4572000"/>
            <a:ext cx="7462838"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sz="2400" b="1">
                <a:latin typeface="Arial" panose="020B0604020202020204" pitchFamily="34" charset="0"/>
                <a:ea typeface="MS PGothic" panose="020B0600070205080204" pitchFamily="34" charset="-128"/>
              </a:rPr>
              <a:t>A: Cover glass </a:t>
            </a:r>
            <a:r>
              <a:rPr lang="en-US" altLang="en-US">
                <a:latin typeface="Arial" panose="020B0604020202020204" pitchFamily="34" charset="0"/>
                <a:ea typeface="MS PGothic" panose="020B0600070205080204" pitchFamily="34" charset="-128"/>
              </a:rPr>
              <a:t>(weather)</a:t>
            </a:r>
            <a:r>
              <a:rPr lang="en-US" altLang="en-US" b="1">
                <a:latin typeface="Arial" panose="020B0604020202020204" pitchFamily="34" charset="0"/>
                <a:ea typeface="MS PGothic" panose="020B0600070205080204" pitchFamily="34" charset="-128"/>
              </a:rPr>
              <a:t>	</a:t>
            </a:r>
            <a:r>
              <a:rPr lang="en-US" altLang="en-US" sz="2400" b="1">
                <a:latin typeface="Arial" panose="020B0604020202020204" pitchFamily="34" charset="0"/>
                <a:ea typeface="MS PGothic" panose="020B0600070205080204" pitchFamily="34" charset="-128"/>
              </a:rPr>
              <a:t>D: n-type Si</a:t>
            </a:r>
          </a:p>
          <a:p>
            <a:pPr eaLnBrk="1" hangingPunct="1"/>
            <a:r>
              <a:rPr lang="en-US" altLang="en-US" sz="2400" b="1">
                <a:latin typeface="Arial" panose="020B0604020202020204" pitchFamily="34" charset="0"/>
                <a:ea typeface="MS PGothic" panose="020B0600070205080204" pitchFamily="34" charset="-128"/>
              </a:rPr>
              <a:t>B: Antireflective coating  E: p-type Si</a:t>
            </a:r>
          </a:p>
          <a:p>
            <a:pPr eaLnBrk="1" hangingPunct="1"/>
            <a:r>
              <a:rPr lang="en-US" altLang="en-US" sz="2400" b="1">
                <a:latin typeface="Arial" panose="020B0604020202020204" pitchFamily="34" charset="0"/>
                <a:ea typeface="MS PGothic" panose="020B0600070205080204" pitchFamily="34" charset="-128"/>
              </a:rPr>
              <a:t>C: Contact grid		F: Back contact</a:t>
            </a:r>
          </a:p>
          <a:p>
            <a:pPr eaLnBrk="1" hangingPunct="1"/>
            <a:r>
              <a:rPr lang="en-US" altLang="en-US" sz="2800" b="1">
                <a:latin typeface="Arial" panose="020B0604020202020204" pitchFamily="34" charset="0"/>
                <a:ea typeface="MS PGothic" panose="020B0600070205080204" pitchFamily="34" charset="-128"/>
              </a:rPr>
              <a:t>Basic structure of a generic silicon PV cell</a:t>
            </a:r>
            <a:r>
              <a:rPr lang="en-US" altLang="en-US" sz="2800">
                <a:latin typeface="Arial" panose="020B0604020202020204" pitchFamily="34" charset="0"/>
                <a:ea typeface="MS PGothic" panose="020B0600070205080204" pitchFamily="34" charset="-128"/>
              </a:rPr>
              <a:t> </a:t>
            </a:r>
          </a:p>
        </p:txBody>
      </p:sp>
      <p:sp>
        <p:nvSpPr>
          <p:cNvPr id="88068" name="Text Box 6">
            <a:extLst>
              <a:ext uri="{FF2B5EF4-FFF2-40B4-BE49-F238E27FC236}">
                <a16:creationId xmlns:a16="http://schemas.microsoft.com/office/drawing/2014/main" id="{F6614643-8B01-4590-B123-C5D50F2A69FC}"/>
              </a:ext>
            </a:extLst>
          </p:cNvPr>
          <p:cNvSpPr txBox="1">
            <a:spLocks noChangeArrowheads="1"/>
          </p:cNvSpPr>
          <p:nvPr/>
        </p:nvSpPr>
        <p:spPr bwMode="auto">
          <a:xfrm>
            <a:off x="152400" y="4191000"/>
            <a:ext cx="3376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sz="1600">
                <a:latin typeface="Arial" panose="020B0604020202020204" pitchFamily="34" charset="0"/>
                <a:ea typeface="MS PGothic" panose="020B0600070205080204" pitchFamily="34" charset="-128"/>
              </a:rPr>
              <a:t>Responsible for collecting electrons</a:t>
            </a:r>
          </a:p>
        </p:txBody>
      </p:sp>
      <p:sp>
        <p:nvSpPr>
          <p:cNvPr id="88069" name="Line 7">
            <a:extLst>
              <a:ext uri="{FF2B5EF4-FFF2-40B4-BE49-F238E27FC236}">
                <a16:creationId xmlns:a16="http://schemas.microsoft.com/office/drawing/2014/main" id="{1E78AE24-4CB6-48F6-91B4-C7739CB92982}"/>
              </a:ext>
            </a:extLst>
          </p:cNvPr>
          <p:cNvSpPr>
            <a:spLocks noChangeShapeType="1"/>
          </p:cNvSpPr>
          <p:nvPr/>
        </p:nvSpPr>
        <p:spPr bwMode="auto">
          <a:xfrm flipV="1">
            <a:off x="1905000" y="2895600"/>
            <a:ext cx="1981200" cy="1371600"/>
          </a:xfrm>
          <a:prstGeom prst="line">
            <a:avLst/>
          </a:prstGeom>
          <a:noFill/>
          <a:ln w="3175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9E77E79-AABA-4EF4-8982-4E7790EB0121}"/>
              </a:ext>
            </a:extLst>
          </p:cNvPr>
          <p:cNvSpPr>
            <a:spLocks noGrp="1"/>
          </p:cNvSpPr>
          <p:nvPr>
            <p:ph type="title"/>
          </p:nvPr>
        </p:nvSpPr>
        <p:spPr/>
        <p:txBody>
          <a:bodyPr/>
          <a:lstStyle/>
          <a:p>
            <a:pPr eaLnBrk="1" hangingPunct="1"/>
            <a:r>
              <a:rPr lang="en-US" altLang="en-US" sz="2400"/>
              <a:t>PV module manufacturing costs for DOE/US Industry Partners</a:t>
            </a:r>
          </a:p>
        </p:txBody>
      </p:sp>
      <p:pic>
        <p:nvPicPr>
          <p:cNvPr id="18435" name="Picture 1">
            <a:extLst>
              <a:ext uri="{FF2B5EF4-FFF2-40B4-BE49-F238E27FC236}">
                <a16:creationId xmlns:a16="http://schemas.microsoft.com/office/drawing/2014/main" id="{5DBD0B11-7F92-4D04-8293-F6EA78AE8D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850" y="1624013"/>
            <a:ext cx="7951788"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2470069-B209-4335-812C-BA1205342643}"/>
              </a:ext>
            </a:extLst>
          </p:cNvPr>
          <p:cNvSpPr>
            <a:spLocks noGrp="1"/>
          </p:cNvSpPr>
          <p:nvPr>
            <p:ph type="title"/>
          </p:nvPr>
        </p:nvSpPr>
        <p:spPr/>
        <p:txBody>
          <a:bodyPr/>
          <a:lstStyle/>
          <a:p>
            <a:pPr eaLnBrk="1" hangingPunct="1"/>
            <a:r>
              <a:rPr lang="en-US" altLang="en-US" sz="2800"/>
              <a:t>Basic structure of a silicon based solar cell and its working mechanism </a:t>
            </a:r>
          </a:p>
        </p:txBody>
      </p:sp>
      <p:pic>
        <p:nvPicPr>
          <p:cNvPr id="90115" name="Picture 4" descr="800px-Silicon_Solar_cell_structure_and_mechanism_svg">
            <a:extLst>
              <a:ext uri="{FF2B5EF4-FFF2-40B4-BE49-F238E27FC236}">
                <a16:creationId xmlns:a16="http://schemas.microsoft.com/office/drawing/2014/main" id="{CAE2370B-B1F6-4ADF-9CD1-6C27D0A3B32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428750"/>
            <a:ext cx="7239000" cy="5429250"/>
          </a:xfr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a:extLst>
              <a:ext uri="{FF2B5EF4-FFF2-40B4-BE49-F238E27FC236}">
                <a16:creationId xmlns:a16="http://schemas.microsoft.com/office/drawing/2014/main" id="{B900E26E-CB8C-48D6-A970-877E3DA60DC0}"/>
              </a:ext>
            </a:extLst>
          </p:cNvPr>
          <p:cNvSpPr>
            <a:spLocks noChangeArrowheads="1"/>
          </p:cNvSpPr>
          <p:nvPr/>
        </p:nvSpPr>
        <p:spPr bwMode="auto">
          <a:xfrm>
            <a:off x="685800" y="3048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algn="ctr" eaLnBrk="1" hangingPunct="1"/>
            <a:r>
              <a:rPr lang="en-US" altLang="en-US" sz="4400">
                <a:solidFill>
                  <a:schemeClr val="tx2"/>
                </a:solidFill>
                <a:latin typeface="Arial" panose="020B0604020202020204" pitchFamily="34" charset="0"/>
                <a:ea typeface="MS PGothic" panose="020B0600070205080204" pitchFamily="34" charset="-128"/>
              </a:rPr>
              <a:t>Generic PV cell</a:t>
            </a:r>
          </a:p>
        </p:txBody>
      </p:sp>
      <p:sp>
        <p:nvSpPr>
          <p:cNvPr id="92163" name="Rectangle 5">
            <a:extLst>
              <a:ext uri="{FF2B5EF4-FFF2-40B4-BE49-F238E27FC236}">
                <a16:creationId xmlns:a16="http://schemas.microsoft.com/office/drawing/2014/main" id="{4F86550F-475A-428E-85AB-3ED9155681C3}"/>
              </a:ext>
            </a:extLst>
          </p:cNvPr>
          <p:cNvSpPr>
            <a:spLocks noChangeArrowheads="1"/>
          </p:cNvSpPr>
          <p:nvPr/>
        </p:nvSpPr>
        <p:spPr bwMode="auto">
          <a:xfrm>
            <a:off x="1676400" y="2286000"/>
            <a:ext cx="5410200" cy="990600"/>
          </a:xfrm>
          <a:prstGeom prst="rect">
            <a:avLst/>
          </a:prstGeom>
          <a:solidFill>
            <a:schemeClr val="accent1"/>
          </a:solidFill>
          <a:ln w="12700">
            <a:solidFill>
              <a:schemeClr val="tx1"/>
            </a:solidFill>
            <a:miter lim="800000"/>
            <a:headEnd type="none" w="sm" len="sm"/>
            <a:tailEnd type="none" w="sm" len="sm"/>
          </a:ln>
        </p:spPr>
        <p:txBody>
          <a:bodyPr wrap="none" anchor="ct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endParaRPr lang="en-US" altLang="en-US" sz="2400">
              <a:latin typeface="Arial" panose="020B0604020202020204" pitchFamily="34" charset="0"/>
              <a:ea typeface="MS PGothic" panose="020B0600070205080204" pitchFamily="34" charset="-128"/>
            </a:endParaRPr>
          </a:p>
        </p:txBody>
      </p:sp>
      <p:sp>
        <p:nvSpPr>
          <p:cNvPr id="92164" name="Rectangle 6">
            <a:extLst>
              <a:ext uri="{FF2B5EF4-FFF2-40B4-BE49-F238E27FC236}">
                <a16:creationId xmlns:a16="http://schemas.microsoft.com/office/drawing/2014/main" id="{1CBFB15C-B08B-45D3-AF7E-8874F69656EF}"/>
              </a:ext>
            </a:extLst>
          </p:cNvPr>
          <p:cNvSpPr>
            <a:spLocks noChangeArrowheads="1"/>
          </p:cNvSpPr>
          <p:nvPr/>
        </p:nvSpPr>
        <p:spPr bwMode="auto">
          <a:xfrm>
            <a:off x="1676400" y="3657600"/>
            <a:ext cx="5410200" cy="990600"/>
          </a:xfrm>
          <a:prstGeom prst="rect">
            <a:avLst/>
          </a:prstGeom>
          <a:solidFill>
            <a:srgbClr val="FF6600"/>
          </a:solidFill>
          <a:ln w="12700">
            <a:solidFill>
              <a:schemeClr val="tx1"/>
            </a:solidFill>
            <a:miter lim="800000"/>
            <a:headEnd type="none" w="sm" len="sm"/>
            <a:tailEnd type="none" w="sm" len="sm"/>
          </a:ln>
        </p:spPr>
        <p:txBody>
          <a:bodyPr wrap="none" anchor="ct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endParaRPr lang="en-US" altLang="en-US" sz="2400">
              <a:latin typeface="Arial" panose="020B0604020202020204" pitchFamily="34" charset="0"/>
              <a:ea typeface="MS PGothic" panose="020B0600070205080204" pitchFamily="34" charset="-128"/>
            </a:endParaRPr>
          </a:p>
        </p:txBody>
      </p:sp>
      <p:sp>
        <p:nvSpPr>
          <p:cNvPr id="92165" name="Rectangle 7">
            <a:extLst>
              <a:ext uri="{FF2B5EF4-FFF2-40B4-BE49-F238E27FC236}">
                <a16:creationId xmlns:a16="http://schemas.microsoft.com/office/drawing/2014/main" id="{6A7EAAF9-E046-47C8-B6AA-C78B290BC24F}"/>
              </a:ext>
            </a:extLst>
          </p:cNvPr>
          <p:cNvSpPr>
            <a:spLocks noChangeArrowheads="1"/>
          </p:cNvSpPr>
          <p:nvPr/>
        </p:nvSpPr>
        <p:spPr bwMode="auto">
          <a:xfrm>
            <a:off x="1676400" y="3276600"/>
            <a:ext cx="5410200" cy="381000"/>
          </a:xfrm>
          <a:prstGeom prst="rect">
            <a:avLst/>
          </a:prstGeom>
          <a:solidFill>
            <a:schemeClr val="tx1"/>
          </a:solidFill>
          <a:ln w="12700">
            <a:solidFill>
              <a:schemeClr val="tx1"/>
            </a:solidFill>
            <a:miter lim="800000"/>
            <a:headEnd type="none" w="sm" len="sm"/>
            <a:tailEnd type="none" w="sm" len="sm"/>
          </a:ln>
        </p:spPr>
        <p:txBody>
          <a:bodyPr wrap="none" anchor="ct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endParaRPr lang="en-US" altLang="en-US" sz="2400">
              <a:latin typeface="Arial" panose="020B0604020202020204" pitchFamily="34" charset="0"/>
              <a:ea typeface="MS PGothic" panose="020B0600070205080204" pitchFamily="34" charset="-128"/>
            </a:endParaRPr>
          </a:p>
        </p:txBody>
      </p:sp>
      <p:sp>
        <p:nvSpPr>
          <p:cNvPr id="92166" name="Oval 8">
            <a:extLst>
              <a:ext uri="{FF2B5EF4-FFF2-40B4-BE49-F238E27FC236}">
                <a16:creationId xmlns:a16="http://schemas.microsoft.com/office/drawing/2014/main" id="{0BF5D3F4-D35C-4323-9701-51F29A0D037C}"/>
              </a:ext>
            </a:extLst>
          </p:cNvPr>
          <p:cNvSpPr>
            <a:spLocks noChangeArrowheads="1"/>
          </p:cNvSpPr>
          <p:nvPr/>
        </p:nvSpPr>
        <p:spPr bwMode="auto">
          <a:xfrm>
            <a:off x="2362200" y="3505200"/>
            <a:ext cx="152400" cy="152400"/>
          </a:xfrm>
          <a:prstGeom prst="ellipse">
            <a:avLst/>
          </a:prstGeom>
          <a:noFill/>
          <a:ln w="15875">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endParaRPr lang="en-US" altLang="en-US" sz="2400">
              <a:latin typeface="Arial" panose="020B0604020202020204" pitchFamily="34" charset="0"/>
              <a:ea typeface="MS PGothic" panose="020B0600070205080204" pitchFamily="34" charset="-128"/>
            </a:endParaRPr>
          </a:p>
        </p:txBody>
      </p:sp>
      <p:sp>
        <p:nvSpPr>
          <p:cNvPr id="92167" name="Oval 9">
            <a:extLst>
              <a:ext uri="{FF2B5EF4-FFF2-40B4-BE49-F238E27FC236}">
                <a16:creationId xmlns:a16="http://schemas.microsoft.com/office/drawing/2014/main" id="{1D8AC9A0-33C5-4D86-8783-B5AECC888F69}"/>
              </a:ext>
            </a:extLst>
          </p:cNvPr>
          <p:cNvSpPr>
            <a:spLocks noChangeArrowheads="1"/>
          </p:cNvSpPr>
          <p:nvPr/>
        </p:nvSpPr>
        <p:spPr bwMode="auto">
          <a:xfrm>
            <a:off x="2362200" y="3276600"/>
            <a:ext cx="152400" cy="152400"/>
          </a:xfrm>
          <a:prstGeom prst="ellipse">
            <a:avLst/>
          </a:prstGeom>
          <a:noFill/>
          <a:ln w="15875">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endParaRPr lang="en-US" altLang="en-US" sz="2400">
              <a:latin typeface="Arial" panose="020B0604020202020204" pitchFamily="34" charset="0"/>
              <a:ea typeface="MS PGothic" panose="020B0600070205080204" pitchFamily="34" charset="-128"/>
            </a:endParaRPr>
          </a:p>
        </p:txBody>
      </p:sp>
      <p:sp>
        <p:nvSpPr>
          <p:cNvPr id="92168" name="Oval 10">
            <a:extLst>
              <a:ext uri="{FF2B5EF4-FFF2-40B4-BE49-F238E27FC236}">
                <a16:creationId xmlns:a16="http://schemas.microsoft.com/office/drawing/2014/main" id="{E95371E5-BB10-42BF-BA53-FEB54C2B7768}"/>
              </a:ext>
            </a:extLst>
          </p:cNvPr>
          <p:cNvSpPr>
            <a:spLocks noChangeArrowheads="1"/>
          </p:cNvSpPr>
          <p:nvPr/>
        </p:nvSpPr>
        <p:spPr bwMode="auto">
          <a:xfrm>
            <a:off x="3429000" y="3276600"/>
            <a:ext cx="152400" cy="152400"/>
          </a:xfrm>
          <a:prstGeom prst="ellipse">
            <a:avLst/>
          </a:prstGeom>
          <a:noFill/>
          <a:ln w="15875">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endParaRPr lang="en-US" altLang="en-US" sz="2400">
              <a:latin typeface="Arial" panose="020B0604020202020204" pitchFamily="34" charset="0"/>
              <a:ea typeface="MS PGothic" panose="020B0600070205080204" pitchFamily="34" charset="-128"/>
            </a:endParaRPr>
          </a:p>
        </p:txBody>
      </p:sp>
      <p:sp>
        <p:nvSpPr>
          <p:cNvPr id="92169" name="Oval 11">
            <a:extLst>
              <a:ext uri="{FF2B5EF4-FFF2-40B4-BE49-F238E27FC236}">
                <a16:creationId xmlns:a16="http://schemas.microsoft.com/office/drawing/2014/main" id="{16C09F9F-ADA2-46D1-9BD9-6B968BDB4301}"/>
              </a:ext>
            </a:extLst>
          </p:cNvPr>
          <p:cNvSpPr>
            <a:spLocks noChangeArrowheads="1"/>
          </p:cNvSpPr>
          <p:nvPr/>
        </p:nvSpPr>
        <p:spPr bwMode="auto">
          <a:xfrm>
            <a:off x="3429000" y="3505200"/>
            <a:ext cx="152400" cy="152400"/>
          </a:xfrm>
          <a:prstGeom prst="ellipse">
            <a:avLst/>
          </a:prstGeom>
          <a:noFill/>
          <a:ln w="15875">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endParaRPr lang="en-US" altLang="en-US" sz="2400">
              <a:latin typeface="Arial" panose="020B0604020202020204" pitchFamily="34" charset="0"/>
              <a:ea typeface="MS PGothic" panose="020B0600070205080204" pitchFamily="34" charset="-128"/>
            </a:endParaRPr>
          </a:p>
        </p:txBody>
      </p:sp>
      <p:sp>
        <p:nvSpPr>
          <p:cNvPr id="92170" name="Oval 12">
            <a:extLst>
              <a:ext uri="{FF2B5EF4-FFF2-40B4-BE49-F238E27FC236}">
                <a16:creationId xmlns:a16="http://schemas.microsoft.com/office/drawing/2014/main" id="{ABAEAA79-B23C-4563-9CD3-B6FCA799AF27}"/>
              </a:ext>
            </a:extLst>
          </p:cNvPr>
          <p:cNvSpPr>
            <a:spLocks noChangeArrowheads="1"/>
          </p:cNvSpPr>
          <p:nvPr/>
        </p:nvSpPr>
        <p:spPr bwMode="auto">
          <a:xfrm>
            <a:off x="4419600" y="3276600"/>
            <a:ext cx="152400" cy="152400"/>
          </a:xfrm>
          <a:prstGeom prst="ellipse">
            <a:avLst/>
          </a:prstGeom>
          <a:noFill/>
          <a:ln w="15875">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endParaRPr lang="en-US" altLang="en-US" sz="2400">
              <a:latin typeface="Arial" panose="020B0604020202020204" pitchFamily="34" charset="0"/>
              <a:ea typeface="MS PGothic" panose="020B0600070205080204" pitchFamily="34" charset="-128"/>
            </a:endParaRPr>
          </a:p>
        </p:txBody>
      </p:sp>
      <p:sp>
        <p:nvSpPr>
          <p:cNvPr id="92171" name="Oval 13">
            <a:extLst>
              <a:ext uri="{FF2B5EF4-FFF2-40B4-BE49-F238E27FC236}">
                <a16:creationId xmlns:a16="http://schemas.microsoft.com/office/drawing/2014/main" id="{C667A4DE-4317-4F03-8218-A88B1DFDF159}"/>
              </a:ext>
            </a:extLst>
          </p:cNvPr>
          <p:cNvSpPr>
            <a:spLocks noChangeArrowheads="1"/>
          </p:cNvSpPr>
          <p:nvPr/>
        </p:nvSpPr>
        <p:spPr bwMode="auto">
          <a:xfrm>
            <a:off x="4419600" y="3505200"/>
            <a:ext cx="152400" cy="152400"/>
          </a:xfrm>
          <a:prstGeom prst="ellipse">
            <a:avLst/>
          </a:prstGeom>
          <a:noFill/>
          <a:ln w="15875">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endParaRPr lang="en-US" altLang="en-US" sz="2400">
              <a:latin typeface="Arial" panose="020B0604020202020204" pitchFamily="34" charset="0"/>
              <a:ea typeface="MS PGothic" panose="020B0600070205080204" pitchFamily="34" charset="-128"/>
            </a:endParaRPr>
          </a:p>
        </p:txBody>
      </p:sp>
      <p:sp>
        <p:nvSpPr>
          <p:cNvPr id="92172" name="Oval 14">
            <a:extLst>
              <a:ext uri="{FF2B5EF4-FFF2-40B4-BE49-F238E27FC236}">
                <a16:creationId xmlns:a16="http://schemas.microsoft.com/office/drawing/2014/main" id="{636C2D83-BDD9-4E9A-93D3-7C830076C202}"/>
              </a:ext>
            </a:extLst>
          </p:cNvPr>
          <p:cNvSpPr>
            <a:spLocks noChangeArrowheads="1"/>
          </p:cNvSpPr>
          <p:nvPr/>
        </p:nvSpPr>
        <p:spPr bwMode="auto">
          <a:xfrm>
            <a:off x="5715000" y="3276600"/>
            <a:ext cx="152400" cy="152400"/>
          </a:xfrm>
          <a:prstGeom prst="ellipse">
            <a:avLst/>
          </a:prstGeom>
          <a:noFill/>
          <a:ln w="15875">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endParaRPr lang="en-US" altLang="en-US" sz="2400">
              <a:latin typeface="Arial" panose="020B0604020202020204" pitchFamily="34" charset="0"/>
              <a:ea typeface="MS PGothic" panose="020B0600070205080204" pitchFamily="34" charset="-128"/>
            </a:endParaRPr>
          </a:p>
        </p:txBody>
      </p:sp>
      <p:sp>
        <p:nvSpPr>
          <p:cNvPr id="92173" name="Oval 15">
            <a:extLst>
              <a:ext uri="{FF2B5EF4-FFF2-40B4-BE49-F238E27FC236}">
                <a16:creationId xmlns:a16="http://schemas.microsoft.com/office/drawing/2014/main" id="{53320369-E561-45E9-89C7-8105309B0635}"/>
              </a:ext>
            </a:extLst>
          </p:cNvPr>
          <p:cNvSpPr>
            <a:spLocks noChangeArrowheads="1"/>
          </p:cNvSpPr>
          <p:nvPr/>
        </p:nvSpPr>
        <p:spPr bwMode="auto">
          <a:xfrm>
            <a:off x="5715000" y="3505200"/>
            <a:ext cx="152400" cy="152400"/>
          </a:xfrm>
          <a:prstGeom prst="ellipse">
            <a:avLst/>
          </a:prstGeom>
          <a:noFill/>
          <a:ln w="15875">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endParaRPr lang="en-US" altLang="en-US" sz="2400">
              <a:latin typeface="Arial" panose="020B0604020202020204" pitchFamily="34" charset="0"/>
              <a:ea typeface="MS PGothic" panose="020B0600070205080204" pitchFamily="34" charset="-128"/>
            </a:endParaRPr>
          </a:p>
        </p:txBody>
      </p:sp>
      <p:sp>
        <p:nvSpPr>
          <p:cNvPr id="92174" name="Line 16">
            <a:extLst>
              <a:ext uri="{FF2B5EF4-FFF2-40B4-BE49-F238E27FC236}">
                <a16:creationId xmlns:a16="http://schemas.microsoft.com/office/drawing/2014/main" id="{DB3993CD-6301-44F2-B553-6FD67B47B2CC}"/>
              </a:ext>
            </a:extLst>
          </p:cNvPr>
          <p:cNvSpPr>
            <a:spLocks noChangeShapeType="1"/>
          </p:cNvSpPr>
          <p:nvPr/>
        </p:nvSpPr>
        <p:spPr bwMode="auto">
          <a:xfrm>
            <a:off x="2819400" y="3048000"/>
            <a:ext cx="0" cy="990600"/>
          </a:xfrm>
          <a:prstGeom prst="line">
            <a:avLst/>
          </a:prstGeom>
          <a:noFill/>
          <a:ln w="127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92175" name="Line 17">
            <a:extLst>
              <a:ext uri="{FF2B5EF4-FFF2-40B4-BE49-F238E27FC236}">
                <a16:creationId xmlns:a16="http://schemas.microsoft.com/office/drawing/2014/main" id="{AD30B049-56FE-4AE8-B3DD-7FDB5E46C10A}"/>
              </a:ext>
            </a:extLst>
          </p:cNvPr>
          <p:cNvSpPr>
            <a:spLocks noChangeShapeType="1"/>
          </p:cNvSpPr>
          <p:nvPr/>
        </p:nvSpPr>
        <p:spPr bwMode="auto">
          <a:xfrm flipV="1">
            <a:off x="5334000" y="2971800"/>
            <a:ext cx="0" cy="838200"/>
          </a:xfrm>
          <a:prstGeom prst="line">
            <a:avLst/>
          </a:prstGeom>
          <a:noFill/>
          <a:ln w="12700">
            <a:solidFill>
              <a:schemeClr val="bg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92176" name="Line 18">
            <a:extLst>
              <a:ext uri="{FF2B5EF4-FFF2-40B4-BE49-F238E27FC236}">
                <a16:creationId xmlns:a16="http://schemas.microsoft.com/office/drawing/2014/main" id="{5F40DA5A-F8C7-4F02-8E2F-DD5E94FD20DF}"/>
              </a:ext>
            </a:extLst>
          </p:cNvPr>
          <p:cNvSpPr>
            <a:spLocks noChangeShapeType="1"/>
          </p:cNvSpPr>
          <p:nvPr/>
        </p:nvSpPr>
        <p:spPr bwMode="auto">
          <a:xfrm flipH="1">
            <a:off x="3962400" y="1752600"/>
            <a:ext cx="685800" cy="1295400"/>
          </a:xfrm>
          <a:prstGeom prst="line">
            <a:avLst/>
          </a:prstGeom>
          <a:noFill/>
          <a:ln w="12700">
            <a:solidFill>
              <a:schemeClr val="tx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zh-CN" altLang="en-US"/>
          </a:p>
        </p:txBody>
      </p:sp>
      <p:sp>
        <p:nvSpPr>
          <p:cNvPr id="92177" name="Line 19">
            <a:extLst>
              <a:ext uri="{FF2B5EF4-FFF2-40B4-BE49-F238E27FC236}">
                <a16:creationId xmlns:a16="http://schemas.microsoft.com/office/drawing/2014/main" id="{90938E1E-F12F-4EF9-9C38-796D365F1B05}"/>
              </a:ext>
            </a:extLst>
          </p:cNvPr>
          <p:cNvSpPr>
            <a:spLocks noChangeShapeType="1"/>
          </p:cNvSpPr>
          <p:nvPr/>
        </p:nvSpPr>
        <p:spPr bwMode="auto">
          <a:xfrm flipH="1">
            <a:off x="6172200" y="1371600"/>
            <a:ext cx="1447800" cy="2819400"/>
          </a:xfrm>
          <a:prstGeom prst="line">
            <a:avLst/>
          </a:prstGeom>
          <a:noFill/>
          <a:ln w="12700">
            <a:solidFill>
              <a:schemeClr val="tx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zh-CN" altLang="en-US"/>
          </a:p>
        </p:txBody>
      </p:sp>
      <p:sp>
        <p:nvSpPr>
          <p:cNvPr id="92178" name="Text Box 20">
            <a:extLst>
              <a:ext uri="{FF2B5EF4-FFF2-40B4-BE49-F238E27FC236}">
                <a16:creationId xmlns:a16="http://schemas.microsoft.com/office/drawing/2014/main" id="{0EB1288B-A38E-40CD-86F0-E1DACE3EE8D2}"/>
              </a:ext>
            </a:extLst>
          </p:cNvPr>
          <p:cNvSpPr txBox="1">
            <a:spLocks noChangeArrowheads="1"/>
          </p:cNvSpPr>
          <p:nvPr/>
        </p:nvSpPr>
        <p:spPr bwMode="auto">
          <a:xfrm>
            <a:off x="4876800" y="13716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a:spcBef>
                <a:spcPct val="50000"/>
              </a:spcBef>
            </a:pPr>
            <a:r>
              <a:rPr lang="en-US" altLang="en-US">
                <a:latin typeface="Arial" panose="020B0604020202020204" pitchFamily="34" charset="0"/>
                <a:ea typeface="MS PGothic" panose="020B0600070205080204" pitchFamily="34" charset="-128"/>
              </a:rPr>
              <a:t>Incoming</a:t>
            </a:r>
            <a:r>
              <a:rPr lang="en-US" altLang="en-US">
                <a:solidFill>
                  <a:schemeClr val="bg1"/>
                </a:solidFill>
                <a:latin typeface="Arial" panose="020B0604020202020204" pitchFamily="34" charset="0"/>
                <a:ea typeface="MS PGothic" panose="020B0600070205080204" pitchFamily="34" charset="-128"/>
              </a:rPr>
              <a:t> </a:t>
            </a:r>
            <a:r>
              <a:rPr lang="en-US" altLang="en-US">
                <a:latin typeface="Arial" panose="020B0604020202020204" pitchFamily="34" charset="0"/>
                <a:ea typeface="MS PGothic" panose="020B0600070205080204" pitchFamily="34" charset="-128"/>
              </a:rPr>
              <a:t>Photons</a:t>
            </a:r>
          </a:p>
        </p:txBody>
      </p:sp>
      <p:sp>
        <p:nvSpPr>
          <p:cNvPr id="92179" name="Line 21">
            <a:extLst>
              <a:ext uri="{FF2B5EF4-FFF2-40B4-BE49-F238E27FC236}">
                <a16:creationId xmlns:a16="http://schemas.microsoft.com/office/drawing/2014/main" id="{7F967957-211F-4D69-B691-365BEC63393D}"/>
              </a:ext>
            </a:extLst>
          </p:cNvPr>
          <p:cNvSpPr>
            <a:spLocks noChangeShapeType="1"/>
          </p:cNvSpPr>
          <p:nvPr/>
        </p:nvSpPr>
        <p:spPr bwMode="auto">
          <a:xfrm flipH="1">
            <a:off x="1371600" y="3276600"/>
            <a:ext cx="0" cy="533400"/>
          </a:xfrm>
          <a:prstGeom prst="line">
            <a:avLst/>
          </a:prstGeom>
          <a:noFill/>
          <a:ln w="12700">
            <a:solidFill>
              <a:schemeClr val="tx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zh-CN" altLang="en-US"/>
          </a:p>
        </p:txBody>
      </p:sp>
      <p:sp>
        <p:nvSpPr>
          <p:cNvPr id="92180" name="Text Box 22">
            <a:extLst>
              <a:ext uri="{FF2B5EF4-FFF2-40B4-BE49-F238E27FC236}">
                <a16:creationId xmlns:a16="http://schemas.microsoft.com/office/drawing/2014/main" id="{54DAAEB6-2588-4B77-9D97-6D26F8695DB9}"/>
              </a:ext>
            </a:extLst>
          </p:cNvPr>
          <p:cNvSpPr txBox="1">
            <a:spLocks noChangeArrowheads="1"/>
          </p:cNvSpPr>
          <p:nvPr/>
        </p:nvSpPr>
        <p:spPr bwMode="auto">
          <a:xfrm>
            <a:off x="457200" y="2833688"/>
            <a:ext cx="12192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a:spcBef>
                <a:spcPct val="50000"/>
              </a:spcBef>
            </a:pPr>
            <a:r>
              <a:rPr lang="en-US" altLang="en-US">
                <a:latin typeface="Arial" panose="020B0604020202020204" pitchFamily="34" charset="0"/>
                <a:ea typeface="MS PGothic" panose="020B0600070205080204" pitchFamily="34" charset="-128"/>
              </a:rPr>
              <a:t> built-in</a:t>
            </a:r>
          </a:p>
          <a:p>
            <a:pPr>
              <a:spcBef>
                <a:spcPct val="50000"/>
              </a:spcBef>
            </a:pPr>
            <a:r>
              <a:rPr lang="en-US" altLang="en-US">
                <a:latin typeface="Arial" panose="020B0604020202020204" pitchFamily="34" charset="0"/>
                <a:ea typeface="MS PGothic" panose="020B0600070205080204" pitchFamily="34" charset="-128"/>
              </a:rPr>
              <a:t>E-Field</a:t>
            </a:r>
          </a:p>
        </p:txBody>
      </p:sp>
      <p:sp>
        <p:nvSpPr>
          <p:cNvPr id="92181" name="Text Box 23">
            <a:extLst>
              <a:ext uri="{FF2B5EF4-FFF2-40B4-BE49-F238E27FC236}">
                <a16:creationId xmlns:a16="http://schemas.microsoft.com/office/drawing/2014/main" id="{DC48ED84-A31E-43EF-B8E5-699548DCAF40}"/>
              </a:ext>
            </a:extLst>
          </p:cNvPr>
          <p:cNvSpPr txBox="1">
            <a:spLocks noChangeArrowheads="1"/>
          </p:cNvSpPr>
          <p:nvPr/>
        </p:nvSpPr>
        <p:spPr bwMode="auto">
          <a:xfrm>
            <a:off x="4800600" y="37338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a:spcBef>
                <a:spcPct val="50000"/>
              </a:spcBef>
            </a:pPr>
            <a:r>
              <a:rPr lang="en-US" altLang="en-US" sz="1600">
                <a:solidFill>
                  <a:schemeClr val="bg1"/>
                </a:solidFill>
                <a:latin typeface="Arial" panose="020B0604020202020204" pitchFamily="34" charset="0"/>
                <a:ea typeface="MS PGothic" panose="020B0600070205080204" pitchFamily="34" charset="-128"/>
              </a:rPr>
              <a:t>Electrons</a:t>
            </a:r>
          </a:p>
        </p:txBody>
      </p:sp>
      <p:sp>
        <p:nvSpPr>
          <p:cNvPr id="92182" name="Text Box 24">
            <a:extLst>
              <a:ext uri="{FF2B5EF4-FFF2-40B4-BE49-F238E27FC236}">
                <a16:creationId xmlns:a16="http://schemas.microsoft.com/office/drawing/2014/main" id="{755E1670-E973-45B0-932A-08FD9C77FF57}"/>
              </a:ext>
            </a:extLst>
          </p:cNvPr>
          <p:cNvSpPr txBox="1">
            <a:spLocks noChangeArrowheads="1"/>
          </p:cNvSpPr>
          <p:nvPr/>
        </p:nvSpPr>
        <p:spPr bwMode="auto">
          <a:xfrm>
            <a:off x="2438400" y="27432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a:spcBef>
                <a:spcPct val="50000"/>
              </a:spcBef>
            </a:pPr>
            <a:r>
              <a:rPr lang="en-US" altLang="en-US" sz="1600">
                <a:solidFill>
                  <a:schemeClr val="accent2"/>
                </a:solidFill>
                <a:latin typeface="Arial" panose="020B0604020202020204" pitchFamily="34" charset="0"/>
                <a:ea typeface="MS PGothic" panose="020B0600070205080204" pitchFamily="34" charset="-128"/>
              </a:rPr>
              <a:t>Holes</a:t>
            </a:r>
          </a:p>
        </p:txBody>
      </p:sp>
      <p:sp>
        <p:nvSpPr>
          <p:cNvPr id="92183" name="Text Box 25">
            <a:extLst>
              <a:ext uri="{FF2B5EF4-FFF2-40B4-BE49-F238E27FC236}">
                <a16:creationId xmlns:a16="http://schemas.microsoft.com/office/drawing/2014/main" id="{1D509CFD-C229-4AA4-992D-CB4F7C24B011}"/>
              </a:ext>
            </a:extLst>
          </p:cNvPr>
          <p:cNvSpPr txBox="1">
            <a:spLocks noChangeArrowheads="1"/>
          </p:cNvSpPr>
          <p:nvPr/>
        </p:nvSpPr>
        <p:spPr bwMode="auto">
          <a:xfrm>
            <a:off x="2209800" y="4235450"/>
            <a:ext cx="426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a:spcBef>
                <a:spcPct val="50000"/>
              </a:spcBef>
            </a:pPr>
            <a:r>
              <a:rPr lang="en-US" altLang="en-US" sz="1600">
                <a:solidFill>
                  <a:schemeClr val="hlink"/>
                </a:solidFill>
                <a:latin typeface="Arial" panose="020B0604020202020204" pitchFamily="34" charset="0"/>
                <a:ea typeface="MS PGothic" panose="020B0600070205080204" pitchFamily="34" charset="-128"/>
              </a:rPr>
              <a:t>+ + + Accumulated Positive Charges + + +</a:t>
            </a:r>
          </a:p>
        </p:txBody>
      </p:sp>
      <p:sp>
        <p:nvSpPr>
          <p:cNvPr id="92184" name="Text Box 26">
            <a:extLst>
              <a:ext uri="{FF2B5EF4-FFF2-40B4-BE49-F238E27FC236}">
                <a16:creationId xmlns:a16="http://schemas.microsoft.com/office/drawing/2014/main" id="{DFBEE62E-9961-46CD-9374-1A9478CFB886}"/>
              </a:ext>
            </a:extLst>
          </p:cNvPr>
          <p:cNvSpPr txBox="1">
            <a:spLocks noChangeArrowheads="1"/>
          </p:cNvSpPr>
          <p:nvPr/>
        </p:nvSpPr>
        <p:spPr bwMode="auto">
          <a:xfrm>
            <a:off x="2286000" y="2286000"/>
            <a:ext cx="426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a:spcBef>
                <a:spcPct val="50000"/>
              </a:spcBef>
            </a:pPr>
            <a:r>
              <a:rPr lang="en-US" altLang="en-US" sz="1600">
                <a:solidFill>
                  <a:schemeClr val="accent2"/>
                </a:solidFill>
                <a:latin typeface="Arial" panose="020B0604020202020204" pitchFamily="34" charset="0"/>
                <a:ea typeface="MS PGothic" panose="020B0600070205080204" pitchFamily="34" charset="-128"/>
              </a:rPr>
              <a:t>- - - -  Accumulated Negative Charges  - - - -</a:t>
            </a:r>
            <a:r>
              <a:rPr lang="en-US" altLang="en-US" sz="1600">
                <a:solidFill>
                  <a:schemeClr val="bg1"/>
                </a:solidFill>
                <a:latin typeface="Arial" panose="020B0604020202020204" pitchFamily="34" charset="0"/>
                <a:ea typeface="MS PGothic" panose="020B0600070205080204" pitchFamily="34" charset="-128"/>
              </a:rPr>
              <a:t> </a:t>
            </a:r>
          </a:p>
        </p:txBody>
      </p:sp>
      <p:sp>
        <p:nvSpPr>
          <p:cNvPr id="92185" name="Text Box 27">
            <a:extLst>
              <a:ext uri="{FF2B5EF4-FFF2-40B4-BE49-F238E27FC236}">
                <a16:creationId xmlns:a16="http://schemas.microsoft.com/office/drawing/2014/main" id="{E9A293B5-F2DA-4BC7-B7B4-6B9FC5BEBDC7}"/>
              </a:ext>
            </a:extLst>
          </p:cNvPr>
          <p:cNvSpPr txBox="1">
            <a:spLocks noChangeArrowheads="1"/>
          </p:cNvSpPr>
          <p:nvPr/>
        </p:nvSpPr>
        <p:spPr bwMode="auto">
          <a:xfrm>
            <a:off x="7162800" y="3124200"/>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a:spcBef>
                <a:spcPct val="50000"/>
              </a:spcBef>
            </a:pPr>
            <a:r>
              <a:rPr lang="en-US" altLang="en-US">
                <a:latin typeface="Arial" panose="020B0604020202020204" pitchFamily="34" charset="0"/>
                <a:ea typeface="MS PGothic" panose="020B0600070205080204" pitchFamily="34" charset="-128"/>
              </a:rPr>
              <a:t>Depletion Region</a:t>
            </a:r>
          </a:p>
        </p:txBody>
      </p:sp>
      <p:sp>
        <p:nvSpPr>
          <p:cNvPr id="92186" name="Rectangle 28">
            <a:extLst>
              <a:ext uri="{FF2B5EF4-FFF2-40B4-BE49-F238E27FC236}">
                <a16:creationId xmlns:a16="http://schemas.microsoft.com/office/drawing/2014/main" id="{BC413148-73CA-412F-B83E-9BAFF5F81512}"/>
              </a:ext>
            </a:extLst>
          </p:cNvPr>
          <p:cNvSpPr>
            <a:spLocks noChangeArrowheads="1"/>
          </p:cNvSpPr>
          <p:nvPr/>
        </p:nvSpPr>
        <p:spPr bwMode="auto">
          <a:xfrm>
            <a:off x="1676400" y="4648200"/>
            <a:ext cx="5410200" cy="76200"/>
          </a:xfrm>
          <a:prstGeom prst="rect">
            <a:avLst/>
          </a:prstGeom>
          <a:solidFill>
            <a:srgbClr val="00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endParaRPr lang="en-US" altLang="en-US" sz="2400">
              <a:latin typeface="Arial" panose="020B0604020202020204" pitchFamily="34" charset="0"/>
              <a:ea typeface="MS PGothic" panose="020B0600070205080204" pitchFamily="34" charset="-128"/>
            </a:endParaRPr>
          </a:p>
        </p:txBody>
      </p:sp>
      <p:sp>
        <p:nvSpPr>
          <p:cNvPr id="92187" name="Line 29">
            <a:extLst>
              <a:ext uri="{FF2B5EF4-FFF2-40B4-BE49-F238E27FC236}">
                <a16:creationId xmlns:a16="http://schemas.microsoft.com/office/drawing/2014/main" id="{99DF43C3-A105-4185-93E9-90CF5B631765}"/>
              </a:ext>
            </a:extLst>
          </p:cNvPr>
          <p:cNvSpPr>
            <a:spLocks noChangeShapeType="1"/>
          </p:cNvSpPr>
          <p:nvPr/>
        </p:nvSpPr>
        <p:spPr bwMode="auto">
          <a:xfrm>
            <a:off x="3505200" y="4724400"/>
            <a:ext cx="0" cy="8382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92188" name="Line 30">
            <a:extLst>
              <a:ext uri="{FF2B5EF4-FFF2-40B4-BE49-F238E27FC236}">
                <a16:creationId xmlns:a16="http://schemas.microsoft.com/office/drawing/2014/main" id="{3B9BFF5F-97F4-4A00-9535-2C9A180EC2D9}"/>
              </a:ext>
            </a:extLst>
          </p:cNvPr>
          <p:cNvSpPr>
            <a:spLocks noChangeShapeType="1"/>
          </p:cNvSpPr>
          <p:nvPr/>
        </p:nvSpPr>
        <p:spPr bwMode="auto">
          <a:xfrm flipH="1">
            <a:off x="3505200" y="5562600"/>
            <a:ext cx="48006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92189" name="Text Box 31">
            <a:extLst>
              <a:ext uri="{FF2B5EF4-FFF2-40B4-BE49-F238E27FC236}">
                <a16:creationId xmlns:a16="http://schemas.microsoft.com/office/drawing/2014/main" id="{D1582B9D-6D1C-4401-92BB-5999D27F474E}"/>
              </a:ext>
            </a:extLst>
          </p:cNvPr>
          <p:cNvSpPr txBox="1">
            <a:spLocks noChangeArrowheads="1"/>
          </p:cNvSpPr>
          <p:nvPr/>
        </p:nvSpPr>
        <p:spPr bwMode="auto">
          <a:xfrm>
            <a:off x="3581400" y="4692650"/>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a:spcBef>
                <a:spcPct val="50000"/>
              </a:spcBef>
            </a:pPr>
            <a:r>
              <a:rPr lang="en-US" altLang="en-US">
                <a:latin typeface="Arial" panose="020B0604020202020204" pitchFamily="34" charset="0"/>
                <a:ea typeface="MS PGothic" panose="020B0600070205080204" pitchFamily="34" charset="-128"/>
              </a:rPr>
              <a:t>Bottom Electrical Contact</a:t>
            </a:r>
          </a:p>
        </p:txBody>
      </p:sp>
      <p:sp>
        <p:nvSpPr>
          <p:cNvPr id="92190" name="Rectangle 32">
            <a:extLst>
              <a:ext uri="{FF2B5EF4-FFF2-40B4-BE49-F238E27FC236}">
                <a16:creationId xmlns:a16="http://schemas.microsoft.com/office/drawing/2014/main" id="{B2393100-09E2-4B65-86BE-6F9E8D838D91}"/>
              </a:ext>
            </a:extLst>
          </p:cNvPr>
          <p:cNvSpPr>
            <a:spLocks noChangeArrowheads="1"/>
          </p:cNvSpPr>
          <p:nvPr/>
        </p:nvSpPr>
        <p:spPr bwMode="auto">
          <a:xfrm>
            <a:off x="2209800" y="2133600"/>
            <a:ext cx="152400" cy="152400"/>
          </a:xfrm>
          <a:prstGeom prst="rect">
            <a:avLst/>
          </a:prstGeom>
          <a:solidFill>
            <a:schemeClr val="tx1"/>
          </a:solidFill>
          <a:ln w="12700">
            <a:solidFill>
              <a:schemeClr val="tx1"/>
            </a:solidFill>
            <a:miter lim="800000"/>
            <a:headEnd/>
            <a:tailEnd/>
          </a:ln>
        </p:spPr>
        <p:txBody>
          <a:bodyPr wrap="none" anchor="ct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endParaRPr lang="en-US" altLang="en-US" sz="2400">
              <a:latin typeface="Arial" panose="020B0604020202020204" pitchFamily="34" charset="0"/>
              <a:ea typeface="MS PGothic" panose="020B0600070205080204" pitchFamily="34" charset="-128"/>
            </a:endParaRPr>
          </a:p>
        </p:txBody>
      </p:sp>
      <p:sp>
        <p:nvSpPr>
          <p:cNvPr id="92191" name="Rectangle 33">
            <a:extLst>
              <a:ext uri="{FF2B5EF4-FFF2-40B4-BE49-F238E27FC236}">
                <a16:creationId xmlns:a16="http://schemas.microsoft.com/office/drawing/2014/main" id="{50D2E063-A712-46DA-824C-F5F97EF109AA}"/>
              </a:ext>
            </a:extLst>
          </p:cNvPr>
          <p:cNvSpPr>
            <a:spLocks noChangeArrowheads="1"/>
          </p:cNvSpPr>
          <p:nvPr/>
        </p:nvSpPr>
        <p:spPr bwMode="auto">
          <a:xfrm>
            <a:off x="3048000" y="2133600"/>
            <a:ext cx="152400" cy="152400"/>
          </a:xfrm>
          <a:prstGeom prst="rect">
            <a:avLst/>
          </a:prstGeom>
          <a:solidFill>
            <a:schemeClr val="tx1"/>
          </a:solidFill>
          <a:ln w="12700">
            <a:solidFill>
              <a:schemeClr val="tx1"/>
            </a:solidFill>
            <a:miter lim="800000"/>
            <a:headEnd/>
            <a:tailEnd/>
          </a:ln>
        </p:spPr>
        <p:txBody>
          <a:bodyPr wrap="none" anchor="ct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endParaRPr lang="en-US" altLang="en-US" sz="2400">
              <a:latin typeface="Arial" panose="020B0604020202020204" pitchFamily="34" charset="0"/>
              <a:ea typeface="MS PGothic" panose="020B0600070205080204" pitchFamily="34" charset="-128"/>
            </a:endParaRPr>
          </a:p>
        </p:txBody>
      </p:sp>
      <p:sp>
        <p:nvSpPr>
          <p:cNvPr id="92192" name="Rectangle 34">
            <a:extLst>
              <a:ext uri="{FF2B5EF4-FFF2-40B4-BE49-F238E27FC236}">
                <a16:creationId xmlns:a16="http://schemas.microsoft.com/office/drawing/2014/main" id="{483F0A7F-6C53-4737-8DB7-A9D4DE0A8F20}"/>
              </a:ext>
            </a:extLst>
          </p:cNvPr>
          <p:cNvSpPr>
            <a:spLocks noChangeArrowheads="1"/>
          </p:cNvSpPr>
          <p:nvPr/>
        </p:nvSpPr>
        <p:spPr bwMode="auto">
          <a:xfrm>
            <a:off x="5562600" y="2133600"/>
            <a:ext cx="152400" cy="152400"/>
          </a:xfrm>
          <a:prstGeom prst="rect">
            <a:avLst/>
          </a:prstGeom>
          <a:solidFill>
            <a:schemeClr val="tx1"/>
          </a:solidFill>
          <a:ln w="12700">
            <a:solidFill>
              <a:schemeClr val="tx1"/>
            </a:solidFill>
            <a:miter lim="800000"/>
            <a:headEnd/>
            <a:tailEnd/>
          </a:ln>
        </p:spPr>
        <p:txBody>
          <a:bodyPr wrap="none" anchor="ct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endParaRPr lang="en-US" altLang="en-US" sz="2400">
              <a:latin typeface="Arial" panose="020B0604020202020204" pitchFamily="34" charset="0"/>
              <a:ea typeface="MS PGothic" panose="020B0600070205080204" pitchFamily="34" charset="-128"/>
            </a:endParaRPr>
          </a:p>
        </p:txBody>
      </p:sp>
      <p:sp>
        <p:nvSpPr>
          <p:cNvPr id="92193" name="Rectangle 35">
            <a:extLst>
              <a:ext uri="{FF2B5EF4-FFF2-40B4-BE49-F238E27FC236}">
                <a16:creationId xmlns:a16="http://schemas.microsoft.com/office/drawing/2014/main" id="{AE7EBB05-5311-4349-969C-2786F0E359BA}"/>
              </a:ext>
            </a:extLst>
          </p:cNvPr>
          <p:cNvSpPr>
            <a:spLocks noChangeArrowheads="1"/>
          </p:cNvSpPr>
          <p:nvPr/>
        </p:nvSpPr>
        <p:spPr bwMode="auto">
          <a:xfrm>
            <a:off x="3886200" y="2133600"/>
            <a:ext cx="152400" cy="152400"/>
          </a:xfrm>
          <a:prstGeom prst="rect">
            <a:avLst/>
          </a:prstGeom>
          <a:solidFill>
            <a:schemeClr val="tx1"/>
          </a:solidFill>
          <a:ln w="12700">
            <a:solidFill>
              <a:schemeClr val="tx1"/>
            </a:solidFill>
            <a:miter lim="800000"/>
            <a:headEnd/>
            <a:tailEnd/>
          </a:ln>
        </p:spPr>
        <p:txBody>
          <a:bodyPr wrap="none" anchor="ct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endParaRPr lang="en-US" altLang="en-US" sz="2400">
              <a:latin typeface="Arial" panose="020B0604020202020204" pitchFamily="34" charset="0"/>
              <a:ea typeface="MS PGothic" panose="020B0600070205080204" pitchFamily="34" charset="-128"/>
            </a:endParaRPr>
          </a:p>
        </p:txBody>
      </p:sp>
      <p:sp>
        <p:nvSpPr>
          <p:cNvPr id="92194" name="Rectangle 36">
            <a:extLst>
              <a:ext uri="{FF2B5EF4-FFF2-40B4-BE49-F238E27FC236}">
                <a16:creationId xmlns:a16="http://schemas.microsoft.com/office/drawing/2014/main" id="{5A4FB4E0-C57D-4AEB-BC15-5E963A3A8A34}"/>
              </a:ext>
            </a:extLst>
          </p:cNvPr>
          <p:cNvSpPr>
            <a:spLocks noChangeArrowheads="1"/>
          </p:cNvSpPr>
          <p:nvPr/>
        </p:nvSpPr>
        <p:spPr bwMode="auto">
          <a:xfrm>
            <a:off x="6477000" y="2133600"/>
            <a:ext cx="152400" cy="152400"/>
          </a:xfrm>
          <a:prstGeom prst="rect">
            <a:avLst/>
          </a:prstGeom>
          <a:solidFill>
            <a:schemeClr val="tx1"/>
          </a:solidFill>
          <a:ln w="12700">
            <a:solidFill>
              <a:schemeClr val="tx1"/>
            </a:solidFill>
            <a:miter lim="800000"/>
            <a:headEnd/>
            <a:tailEnd/>
          </a:ln>
        </p:spPr>
        <p:txBody>
          <a:bodyPr wrap="none" anchor="ct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endParaRPr lang="en-US" altLang="en-US" sz="2400">
              <a:latin typeface="Arial" panose="020B0604020202020204" pitchFamily="34" charset="0"/>
              <a:ea typeface="MS PGothic" panose="020B0600070205080204" pitchFamily="34" charset="-128"/>
            </a:endParaRPr>
          </a:p>
        </p:txBody>
      </p:sp>
      <p:sp>
        <p:nvSpPr>
          <p:cNvPr id="92195" name="Rectangle 37">
            <a:extLst>
              <a:ext uri="{FF2B5EF4-FFF2-40B4-BE49-F238E27FC236}">
                <a16:creationId xmlns:a16="http://schemas.microsoft.com/office/drawing/2014/main" id="{FD6C9800-6891-4127-AA6C-A4554FE051D5}"/>
              </a:ext>
            </a:extLst>
          </p:cNvPr>
          <p:cNvSpPr>
            <a:spLocks noChangeArrowheads="1"/>
          </p:cNvSpPr>
          <p:nvPr/>
        </p:nvSpPr>
        <p:spPr bwMode="auto">
          <a:xfrm>
            <a:off x="4800600" y="2133600"/>
            <a:ext cx="152400" cy="152400"/>
          </a:xfrm>
          <a:prstGeom prst="rect">
            <a:avLst/>
          </a:prstGeom>
          <a:solidFill>
            <a:schemeClr val="tx1"/>
          </a:solidFill>
          <a:ln w="12700">
            <a:solidFill>
              <a:schemeClr val="tx1"/>
            </a:solidFill>
            <a:miter lim="800000"/>
            <a:headEnd/>
            <a:tailEnd/>
          </a:ln>
        </p:spPr>
        <p:txBody>
          <a:bodyPr wrap="none" anchor="ct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endParaRPr lang="en-US" altLang="en-US" sz="2400">
              <a:latin typeface="Arial" panose="020B0604020202020204" pitchFamily="34" charset="0"/>
              <a:ea typeface="MS PGothic" panose="020B0600070205080204" pitchFamily="34" charset="-128"/>
            </a:endParaRPr>
          </a:p>
        </p:txBody>
      </p:sp>
      <p:sp>
        <p:nvSpPr>
          <p:cNvPr id="92196" name="Text Box 38">
            <a:extLst>
              <a:ext uri="{FF2B5EF4-FFF2-40B4-BE49-F238E27FC236}">
                <a16:creationId xmlns:a16="http://schemas.microsoft.com/office/drawing/2014/main" id="{ADA29525-322B-4D91-A27A-3CDDB6AD099F}"/>
              </a:ext>
            </a:extLst>
          </p:cNvPr>
          <p:cNvSpPr txBox="1">
            <a:spLocks noChangeArrowheads="1"/>
          </p:cNvSpPr>
          <p:nvPr/>
        </p:nvSpPr>
        <p:spPr bwMode="auto">
          <a:xfrm>
            <a:off x="838200" y="1752600"/>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a:spcBef>
                <a:spcPct val="50000"/>
              </a:spcBef>
            </a:pPr>
            <a:r>
              <a:rPr lang="en-US" altLang="en-US">
                <a:latin typeface="Arial" panose="020B0604020202020204" pitchFamily="34" charset="0"/>
                <a:ea typeface="MS PGothic" panose="020B0600070205080204" pitchFamily="34" charset="-128"/>
              </a:rPr>
              <a:t>Top Electrical Contacts</a:t>
            </a:r>
          </a:p>
        </p:txBody>
      </p:sp>
      <p:sp>
        <p:nvSpPr>
          <p:cNvPr id="92197" name="Line 39">
            <a:extLst>
              <a:ext uri="{FF2B5EF4-FFF2-40B4-BE49-F238E27FC236}">
                <a16:creationId xmlns:a16="http://schemas.microsoft.com/office/drawing/2014/main" id="{46F754DA-0BDC-486C-8805-5780C707610E}"/>
              </a:ext>
            </a:extLst>
          </p:cNvPr>
          <p:cNvSpPr>
            <a:spLocks noChangeShapeType="1"/>
          </p:cNvSpPr>
          <p:nvPr/>
        </p:nvSpPr>
        <p:spPr bwMode="auto">
          <a:xfrm>
            <a:off x="6553200" y="2133600"/>
            <a:ext cx="17526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92198" name="Line 40">
            <a:extLst>
              <a:ext uri="{FF2B5EF4-FFF2-40B4-BE49-F238E27FC236}">
                <a16:creationId xmlns:a16="http://schemas.microsoft.com/office/drawing/2014/main" id="{F1A688C8-60FE-4097-A6CF-48540D41F248}"/>
              </a:ext>
            </a:extLst>
          </p:cNvPr>
          <p:cNvSpPr>
            <a:spLocks noChangeShapeType="1"/>
          </p:cNvSpPr>
          <p:nvPr/>
        </p:nvSpPr>
        <p:spPr bwMode="auto">
          <a:xfrm flipH="1">
            <a:off x="5486400" y="1752600"/>
            <a:ext cx="685800" cy="1295400"/>
          </a:xfrm>
          <a:prstGeom prst="line">
            <a:avLst/>
          </a:prstGeom>
          <a:noFill/>
          <a:ln w="12700">
            <a:solidFill>
              <a:schemeClr val="tx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zh-CN" altLang="en-US"/>
          </a:p>
        </p:txBody>
      </p:sp>
      <p:sp>
        <p:nvSpPr>
          <p:cNvPr id="92199" name="Text Box 41">
            <a:extLst>
              <a:ext uri="{FF2B5EF4-FFF2-40B4-BE49-F238E27FC236}">
                <a16:creationId xmlns:a16="http://schemas.microsoft.com/office/drawing/2014/main" id="{534DA008-BD12-4A12-BFEB-69CD24549272}"/>
              </a:ext>
            </a:extLst>
          </p:cNvPr>
          <p:cNvSpPr txBox="1">
            <a:spLocks noChangeArrowheads="1"/>
          </p:cNvSpPr>
          <p:nvPr/>
        </p:nvSpPr>
        <p:spPr bwMode="auto">
          <a:xfrm>
            <a:off x="2514600" y="3200400"/>
            <a:ext cx="426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a:spcBef>
                <a:spcPct val="50000"/>
              </a:spcBef>
            </a:pPr>
            <a:r>
              <a:rPr lang="en-US" altLang="en-US" sz="1600">
                <a:solidFill>
                  <a:schemeClr val="bg1"/>
                </a:solidFill>
                <a:latin typeface="Arial" panose="020B0604020202020204" pitchFamily="34" charset="0"/>
                <a:ea typeface="MS PGothic" panose="020B0600070205080204" pitchFamily="34" charset="-128"/>
              </a:rPr>
              <a:t> +      +       +      +       +       +     +      +     +  </a:t>
            </a:r>
          </a:p>
        </p:txBody>
      </p:sp>
      <p:sp>
        <p:nvSpPr>
          <p:cNvPr id="92200" name="Text Box 42">
            <a:extLst>
              <a:ext uri="{FF2B5EF4-FFF2-40B4-BE49-F238E27FC236}">
                <a16:creationId xmlns:a16="http://schemas.microsoft.com/office/drawing/2014/main" id="{BE185C1A-C1C9-4DF8-A2B3-CE233796DA3A}"/>
              </a:ext>
            </a:extLst>
          </p:cNvPr>
          <p:cNvSpPr txBox="1">
            <a:spLocks noChangeArrowheads="1"/>
          </p:cNvSpPr>
          <p:nvPr/>
        </p:nvSpPr>
        <p:spPr bwMode="auto">
          <a:xfrm>
            <a:off x="2514600" y="3397250"/>
            <a:ext cx="426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a:spcBef>
                <a:spcPct val="50000"/>
              </a:spcBef>
            </a:pPr>
            <a:r>
              <a:rPr lang="en-US" altLang="en-US" sz="1600">
                <a:solidFill>
                  <a:schemeClr val="bg1"/>
                </a:solidFill>
                <a:latin typeface="Arial" panose="020B0604020202020204" pitchFamily="34" charset="0"/>
                <a:ea typeface="MS PGothic" panose="020B0600070205080204" pitchFamily="34" charset="-128"/>
              </a:rPr>
              <a:t> -        -       -       -        -        -      -       -      -  </a:t>
            </a:r>
          </a:p>
        </p:txBody>
      </p:sp>
      <p:sp>
        <p:nvSpPr>
          <p:cNvPr id="92201" name="Text Box 43">
            <a:extLst>
              <a:ext uri="{FF2B5EF4-FFF2-40B4-BE49-F238E27FC236}">
                <a16:creationId xmlns:a16="http://schemas.microsoft.com/office/drawing/2014/main" id="{DE878FC4-7486-465F-914F-C0DE5A71C200}"/>
              </a:ext>
            </a:extLst>
          </p:cNvPr>
          <p:cNvSpPr txBox="1">
            <a:spLocks noChangeArrowheads="1"/>
          </p:cNvSpPr>
          <p:nvPr/>
        </p:nvSpPr>
        <p:spPr bwMode="auto">
          <a:xfrm>
            <a:off x="7467600" y="5195888"/>
            <a:ext cx="838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a:spcBef>
                <a:spcPct val="50000"/>
              </a:spcBef>
            </a:pPr>
            <a:r>
              <a:rPr lang="en-US" altLang="en-US">
                <a:latin typeface="Arial" panose="020B0604020202020204" pitchFamily="34" charset="0"/>
                <a:ea typeface="MS PGothic" panose="020B0600070205080204" pitchFamily="34" charset="-128"/>
              </a:rPr>
              <a:t>I  </a:t>
            </a:r>
            <a:r>
              <a:rPr lang="en-US" altLang="en-US">
                <a:latin typeface="Arial" panose="020B0604020202020204" pitchFamily="34" charset="0"/>
                <a:ea typeface="MS PGothic" panose="020B0600070205080204" pitchFamily="34" charset="-128"/>
                <a:sym typeface="Wingdings" panose="05000000000000000000" pitchFamily="2" charset="2"/>
              </a:rPr>
              <a:t></a:t>
            </a:r>
            <a:endParaRPr lang="en-US" altLang="en-US">
              <a:latin typeface="Arial" panose="020B0604020202020204" pitchFamily="34" charset="0"/>
              <a:ea typeface="MS PGothic" panose="020B0600070205080204" pitchFamily="34" charset="-128"/>
            </a:endParaRPr>
          </a:p>
        </p:txBody>
      </p:sp>
      <p:sp>
        <p:nvSpPr>
          <p:cNvPr id="92202" name="Text Box 44">
            <a:extLst>
              <a:ext uri="{FF2B5EF4-FFF2-40B4-BE49-F238E27FC236}">
                <a16:creationId xmlns:a16="http://schemas.microsoft.com/office/drawing/2014/main" id="{59A9A817-E2FC-47BA-BEA0-DEC4ACD5276A}"/>
              </a:ext>
            </a:extLst>
          </p:cNvPr>
          <p:cNvSpPr txBox="1">
            <a:spLocks noChangeArrowheads="1"/>
          </p:cNvSpPr>
          <p:nvPr/>
        </p:nvSpPr>
        <p:spPr bwMode="auto">
          <a:xfrm>
            <a:off x="7239000" y="21336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a:spcBef>
                <a:spcPct val="50000"/>
              </a:spcBef>
            </a:pPr>
            <a:r>
              <a:rPr lang="en-US" altLang="en-US">
                <a:latin typeface="Arial" panose="020B0604020202020204" pitchFamily="34" charset="0"/>
                <a:ea typeface="MS PGothic" panose="020B0600070205080204" pitchFamily="34" charset="-128"/>
              </a:rPr>
              <a:t>electrons  </a:t>
            </a:r>
            <a:r>
              <a:rPr lang="en-US" altLang="en-US">
                <a:latin typeface="Arial" panose="020B0604020202020204" pitchFamily="34" charset="0"/>
                <a:ea typeface="MS PGothic" panose="020B0600070205080204" pitchFamily="34" charset="-128"/>
                <a:sym typeface="Wingdings" panose="05000000000000000000" pitchFamily="2" charset="2"/>
              </a:rPr>
              <a:t></a:t>
            </a:r>
            <a:endParaRPr lang="en-US" altLang="en-US">
              <a:latin typeface="Arial" panose="020B0604020202020204" pitchFamily="34" charset="0"/>
              <a:ea typeface="MS PGothic" panose="020B0600070205080204" pitchFamily="34" charset="-128"/>
            </a:endParaRPr>
          </a:p>
        </p:txBody>
      </p:sp>
      <p:sp>
        <p:nvSpPr>
          <p:cNvPr id="92203" name="Text Box 45">
            <a:extLst>
              <a:ext uri="{FF2B5EF4-FFF2-40B4-BE49-F238E27FC236}">
                <a16:creationId xmlns:a16="http://schemas.microsoft.com/office/drawing/2014/main" id="{88748969-A22F-469D-81D8-6F2ACEA6A955}"/>
              </a:ext>
            </a:extLst>
          </p:cNvPr>
          <p:cNvSpPr txBox="1">
            <a:spLocks noChangeArrowheads="1"/>
          </p:cNvSpPr>
          <p:nvPr/>
        </p:nvSpPr>
        <p:spPr bwMode="auto">
          <a:xfrm>
            <a:off x="1752600" y="3824288"/>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a:spcBef>
                <a:spcPct val="50000"/>
              </a:spcBef>
            </a:pPr>
            <a:r>
              <a:rPr lang="en-US" altLang="en-US">
                <a:latin typeface="Arial" panose="020B0604020202020204" pitchFamily="34" charset="0"/>
                <a:ea typeface="MS PGothic" panose="020B0600070205080204" pitchFamily="34" charset="-128"/>
              </a:rPr>
              <a:t>p-type</a:t>
            </a:r>
          </a:p>
        </p:txBody>
      </p:sp>
      <p:sp>
        <p:nvSpPr>
          <p:cNvPr id="92204" name="Text Box 46">
            <a:extLst>
              <a:ext uri="{FF2B5EF4-FFF2-40B4-BE49-F238E27FC236}">
                <a16:creationId xmlns:a16="http://schemas.microsoft.com/office/drawing/2014/main" id="{2B4837BF-2539-4483-8FA2-4FF46BF3B5E5}"/>
              </a:ext>
            </a:extLst>
          </p:cNvPr>
          <p:cNvSpPr txBox="1">
            <a:spLocks noChangeArrowheads="1"/>
          </p:cNvSpPr>
          <p:nvPr/>
        </p:nvSpPr>
        <p:spPr bwMode="auto">
          <a:xfrm>
            <a:off x="1752600" y="25146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a:spcBef>
                <a:spcPct val="50000"/>
              </a:spcBef>
            </a:pPr>
            <a:r>
              <a:rPr lang="en-US" altLang="en-US">
                <a:latin typeface="Arial" panose="020B0604020202020204" pitchFamily="34" charset="0"/>
                <a:ea typeface="MS PGothic" panose="020B0600070205080204" pitchFamily="34" charset="-128"/>
              </a:rPr>
              <a:t>n-type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F3E87E5C-0585-4202-B746-DB9DB3DE5E42}"/>
              </a:ext>
            </a:extLst>
          </p:cNvPr>
          <p:cNvSpPr>
            <a:spLocks noGrp="1"/>
          </p:cNvSpPr>
          <p:nvPr>
            <p:ph type="title"/>
          </p:nvPr>
        </p:nvSpPr>
        <p:spPr/>
        <p:txBody>
          <a:bodyPr/>
          <a:lstStyle/>
          <a:p>
            <a:pPr eaLnBrk="1" hangingPunct="1"/>
            <a:endParaRPr lang="en-US" altLang="en-US"/>
          </a:p>
        </p:txBody>
      </p:sp>
      <p:sp>
        <p:nvSpPr>
          <p:cNvPr id="94211" name="Rectangle 3">
            <a:extLst>
              <a:ext uri="{FF2B5EF4-FFF2-40B4-BE49-F238E27FC236}">
                <a16:creationId xmlns:a16="http://schemas.microsoft.com/office/drawing/2014/main" id="{3F3C40FD-D6F2-434D-9273-078AF134E78B}"/>
              </a:ext>
            </a:extLst>
          </p:cNvPr>
          <p:cNvSpPr>
            <a:spLocks noGrp="1"/>
          </p:cNvSpPr>
          <p:nvPr>
            <p:ph type="body" idx="1"/>
          </p:nvPr>
        </p:nvSpPr>
        <p:spPr/>
        <p:txBody>
          <a:bodyPr/>
          <a:lstStyle/>
          <a:p>
            <a:pPr eaLnBrk="1" hangingPunct="1">
              <a:lnSpc>
                <a:spcPct val="90000"/>
              </a:lnSpc>
            </a:pPr>
            <a:r>
              <a:rPr lang="en-US" altLang="en-US"/>
              <a:t>Crystalline-silicon wafer-based solar cells: single p-n junction  on a silicon wafer.</a:t>
            </a:r>
          </a:p>
          <a:p>
            <a:pPr eaLnBrk="1" hangingPunct="1">
              <a:lnSpc>
                <a:spcPct val="90000"/>
              </a:lnSpc>
            </a:pPr>
            <a:r>
              <a:rPr lang="en-US" altLang="en-US"/>
              <a:t>thin film solar cells: multiple junction, thin-film deposits of semiconductors (tandem-junction cell stacks two cells vertically, with each cell tuned for optimum conversion of different spectral segments). </a:t>
            </a:r>
          </a:p>
          <a:p>
            <a:pPr eaLnBrk="1" hangingPunct="1">
              <a:lnSpc>
                <a:spcPct val="90000"/>
              </a:lnSpc>
            </a:pPr>
            <a:r>
              <a:rPr lang="en-US" altLang="en-US"/>
              <a:t>Typically, the efficiencies of thin-film solar cells are lower compared with silicon (wafer-based) solar cells, but manufacturing costs are also lower, so that a lower cost per watt can be achieved. Another advantage of the reduced mass is that less support is needed when placing panels on rooftops and it allows fitting panels on light or flexible materials, even textiles.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B4FDDA66-B630-4560-9DFE-F9914D18FF3E}"/>
              </a:ext>
            </a:extLst>
          </p:cNvPr>
          <p:cNvSpPr>
            <a:spLocks noGrp="1"/>
          </p:cNvSpPr>
          <p:nvPr>
            <p:ph type="title"/>
          </p:nvPr>
        </p:nvSpPr>
        <p:spPr/>
        <p:txBody>
          <a:bodyPr/>
          <a:lstStyle/>
          <a:p>
            <a:pPr eaLnBrk="1" hangingPunct="1"/>
            <a:r>
              <a:rPr lang="en-US" altLang="en-US" sz="3200"/>
              <a:t>Gallium arsenide (GaAs) multijunction</a:t>
            </a:r>
          </a:p>
        </p:txBody>
      </p:sp>
      <p:sp>
        <p:nvSpPr>
          <p:cNvPr id="96259" name="Rectangle 3">
            <a:extLst>
              <a:ext uri="{FF2B5EF4-FFF2-40B4-BE49-F238E27FC236}">
                <a16:creationId xmlns:a16="http://schemas.microsoft.com/office/drawing/2014/main" id="{0754EAEC-0C23-4048-B907-E964BF71C09B}"/>
              </a:ext>
            </a:extLst>
          </p:cNvPr>
          <p:cNvSpPr>
            <a:spLocks noGrp="1"/>
          </p:cNvSpPr>
          <p:nvPr>
            <p:ph type="body" idx="1"/>
          </p:nvPr>
        </p:nvSpPr>
        <p:spPr/>
        <p:txBody>
          <a:bodyPr/>
          <a:lstStyle/>
          <a:p>
            <a:pPr eaLnBrk="1" hangingPunct="1">
              <a:lnSpc>
                <a:spcPct val="80000"/>
              </a:lnSpc>
              <a:buFontTx/>
              <a:buNone/>
            </a:pPr>
            <a:endParaRPr lang="en-US" altLang="en-US"/>
          </a:p>
          <a:p>
            <a:pPr eaLnBrk="1" hangingPunct="1">
              <a:lnSpc>
                <a:spcPct val="80000"/>
              </a:lnSpc>
            </a:pPr>
            <a:r>
              <a:rPr lang="en-US" altLang="en-US"/>
              <a:t>High-efficiency cells have been developed for special applications such as satellites and space exploration. These multijunction cells consist of multiple thin films produced using molecular beam epitaxy. A </a:t>
            </a:r>
            <a:r>
              <a:rPr lang="en-US" altLang="en-US">
                <a:solidFill>
                  <a:srgbClr val="FF0000"/>
                </a:solidFill>
              </a:rPr>
              <a:t>triple-junction</a:t>
            </a:r>
            <a:r>
              <a:rPr lang="en-US" altLang="en-US"/>
              <a:t> cell, for example, may consist of the semiconductors: </a:t>
            </a:r>
            <a:r>
              <a:rPr lang="en-US" altLang="en-US">
                <a:solidFill>
                  <a:srgbClr val="FF0000"/>
                </a:solidFill>
              </a:rPr>
              <a:t>GaAs, Ge, and GaInP2</a:t>
            </a:r>
            <a:r>
              <a:rPr lang="en-US" altLang="en-US"/>
              <a:t>.[15] Each type of semiconductor will have a characteristic band gap energy which, loosely speaking, causes it to absorb light most efficiently at a certain color, or more precisely, to absorb electromagnetic radiation over a portion of the spectrum. The semiconductors are carefully chosen to absorb nearly all of the solar spectrum, thus generating electricity from as much of the solar energy as possible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A8222FF3-4BD5-4C8E-AFF2-F410E28B6CA4}"/>
              </a:ext>
            </a:extLst>
          </p:cNvPr>
          <p:cNvSpPr>
            <a:spLocks noGrp="1"/>
          </p:cNvSpPr>
          <p:nvPr>
            <p:ph type="title"/>
          </p:nvPr>
        </p:nvSpPr>
        <p:spPr/>
        <p:txBody>
          <a:bodyPr/>
          <a:lstStyle/>
          <a:p>
            <a:pPr eaLnBrk="1" hangingPunct="1"/>
            <a:r>
              <a:rPr lang="en-US" altLang="en-US" sz="3200"/>
              <a:t>Gallium arsenide (GaAs) multijunction</a:t>
            </a:r>
          </a:p>
        </p:txBody>
      </p:sp>
      <p:sp>
        <p:nvSpPr>
          <p:cNvPr id="98307" name="Rectangle 3">
            <a:extLst>
              <a:ext uri="{FF2B5EF4-FFF2-40B4-BE49-F238E27FC236}">
                <a16:creationId xmlns:a16="http://schemas.microsoft.com/office/drawing/2014/main" id="{43B590FC-9E66-4975-A287-03D6C6C0E34E}"/>
              </a:ext>
            </a:extLst>
          </p:cNvPr>
          <p:cNvSpPr>
            <a:spLocks noGrp="1"/>
          </p:cNvSpPr>
          <p:nvPr>
            <p:ph type="body" idx="1"/>
          </p:nvPr>
        </p:nvSpPr>
        <p:spPr>
          <a:xfrm>
            <a:off x="457200" y="1798638"/>
            <a:ext cx="8229600" cy="4525962"/>
          </a:xfrm>
        </p:spPr>
        <p:txBody>
          <a:bodyPr/>
          <a:lstStyle/>
          <a:p>
            <a:pPr eaLnBrk="1" hangingPunct="1">
              <a:lnSpc>
                <a:spcPct val="80000"/>
              </a:lnSpc>
              <a:buFontTx/>
              <a:buNone/>
            </a:pPr>
            <a:endParaRPr lang="en-US" altLang="en-US" sz="2000"/>
          </a:p>
          <a:p>
            <a:pPr eaLnBrk="1" hangingPunct="1">
              <a:lnSpc>
                <a:spcPct val="80000"/>
              </a:lnSpc>
            </a:pPr>
            <a:r>
              <a:rPr lang="en-US" altLang="en-US" sz="2000"/>
              <a:t>GaAs multijunction devices are the most efficient solar cells to date, reaching a record high of </a:t>
            </a:r>
            <a:r>
              <a:rPr lang="en-US" altLang="en-US" sz="2000">
                <a:solidFill>
                  <a:srgbClr val="FF0000"/>
                </a:solidFill>
              </a:rPr>
              <a:t>40.7% efficiency </a:t>
            </a:r>
            <a:r>
              <a:rPr lang="en-US" altLang="en-US" sz="2000"/>
              <a:t>under solar concentration and laboratory conditions.[16] These devices use 20 to 30 different semiconductors layered in series. At the National Renewable Energy Laboratory, a new cell of area 0.26685 cm2 will generate a power of 2.6 W. They estimate that this technology could eventually produce electricity at a mere 8-10 cents/ kW/ hr. This is similar to the price of electricity today. Thus, this breakthrough could ultimately result in increased consumer use of solar cells.</a:t>
            </a:r>
          </a:p>
          <a:p>
            <a:pPr eaLnBrk="1" hangingPunct="1">
              <a:lnSpc>
                <a:spcPct val="80000"/>
              </a:lnSpc>
            </a:pPr>
            <a:endParaRPr lang="en-US" altLang="en-US" sz="2000"/>
          </a:p>
          <a:p>
            <a:pPr eaLnBrk="1" hangingPunct="1">
              <a:lnSpc>
                <a:spcPct val="80000"/>
              </a:lnSpc>
            </a:pPr>
            <a:r>
              <a:rPr lang="en-US" altLang="en-US" sz="2000"/>
              <a:t>This technology is still months away from commercial manufacture, but similar technology is being used right now on the Mars rover missions. Telectricity from as much of the solar energy as possible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A724989D-4EAB-453B-B794-48E9101E0110}"/>
              </a:ext>
            </a:extLst>
          </p:cNvPr>
          <p:cNvSpPr>
            <a:spLocks noGrp="1"/>
          </p:cNvSpPr>
          <p:nvPr>
            <p:ph type="title" idx="4294967295"/>
          </p:nvPr>
        </p:nvSpPr>
        <p:spPr>
          <a:xfrm>
            <a:off x="0" y="76200"/>
            <a:ext cx="8001000" cy="1066800"/>
          </a:xfrm>
        </p:spPr>
        <p:txBody>
          <a:bodyPr/>
          <a:lstStyle/>
          <a:p>
            <a:pPr eaLnBrk="1" hangingPunct="1"/>
            <a:r>
              <a:rPr lang="en-US" altLang="en-US"/>
              <a:t>Review of Diodes</a:t>
            </a:r>
          </a:p>
        </p:txBody>
      </p:sp>
      <p:sp>
        <p:nvSpPr>
          <p:cNvPr id="100355" name="Content Placeholder 2">
            <a:extLst>
              <a:ext uri="{FF2B5EF4-FFF2-40B4-BE49-F238E27FC236}">
                <a16:creationId xmlns:a16="http://schemas.microsoft.com/office/drawing/2014/main" id="{2CA09CBD-E2EC-486B-8607-96D6D5B63902}"/>
              </a:ext>
            </a:extLst>
          </p:cNvPr>
          <p:cNvSpPr>
            <a:spLocks noGrp="1"/>
          </p:cNvSpPr>
          <p:nvPr>
            <p:ph idx="4294967295"/>
          </p:nvPr>
        </p:nvSpPr>
        <p:spPr>
          <a:xfrm>
            <a:off x="0" y="1219200"/>
            <a:ext cx="5181600" cy="5257800"/>
          </a:xfrm>
        </p:spPr>
        <p:txBody>
          <a:bodyPr/>
          <a:lstStyle/>
          <a:p>
            <a:pPr eaLnBrk="1" hangingPunct="1"/>
            <a:r>
              <a:rPr lang="en-US" altLang="en-US"/>
              <a:t>Two regions: </a:t>
            </a:r>
            <a:r>
              <a:rPr lang="ja-JP" altLang="en-US"/>
              <a:t>“</a:t>
            </a:r>
            <a:r>
              <a:rPr lang="en-US" altLang="ja-JP"/>
              <a:t>n-type</a:t>
            </a:r>
            <a:r>
              <a:rPr lang="ja-JP" altLang="en-US"/>
              <a:t>”</a:t>
            </a:r>
            <a:r>
              <a:rPr lang="en-US" altLang="ja-JP"/>
              <a:t> which donate electrons and </a:t>
            </a:r>
            <a:r>
              <a:rPr lang="ja-JP" altLang="en-US"/>
              <a:t>“</a:t>
            </a:r>
            <a:r>
              <a:rPr lang="en-US" altLang="ja-JP"/>
              <a:t>p-type</a:t>
            </a:r>
            <a:r>
              <a:rPr lang="ja-JP" altLang="en-US"/>
              <a:t>”</a:t>
            </a:r>
            <a:r>
              <a:rPr lang="en-US" altLang="ja-JP"/>
              <a:t> which accept electrons</a:t>
            </a:r>
          </a:p>
          <a:p>
            <a:pPr eaLnBrk="1" hangingPunct="1"/>
            <a:r>
              <a:rPr lang="en-US" altLang="en-US"/>
              <a:t>p-n junction- diffusion of electrons and holes, current will flow readily in one direction (forward biased) but not in the other (reverse biased), this is the diode </a:t>
            </a:r>
          </a:p>
        </p:txBody>
      </p:sp>
      <p:pic>
        <p:nvPicPr>
          <p:cNvPr id="100356" name="Picture 7" descr="Fig 3">
            <a:extLst>
              <a:ext uri="{FF2B5EF4-FFF2-40B4-BE49-F238E27FC236}">
                <a16:creationId xmlns:a16="http://schemas.microsoft.com/office/drawing/2014/main" id="{8219C10D-7ABE-4A98-A247-04B5EE592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914400"/>
            <a:ext cx="2981325" cy="540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18D574FE-96F4-42F6-816A-6E000B461CC1}"/>
              </a:ext>
            </a:extLst>
          </p:cNvPr>
          <p:cNvSpPr>
            <a:spLocks noGrp="1"/>
          </p:cNvSpPr>
          <p:nvPr>
            <p:ph type="title" idx="4294967295"/>
          </p:nvPr>
        </p:nvSpPr>
        <p:spPr>
          <a:xfrm>
            <a:off x="838200" y="30163"/>
            <a:ext cx="7772400" cy="912812"/>
          </a:xfrm>
        </p:spPr>
        <p:txBody>
          <a:bodyPr/>
          <a:lstStyle/>
          <a:p>
            <a:pPr eaLnBrk="1" hangingPunct="1"/>
            <a:r>
              <a:rPr lang="en-US" altLang="en-US"/>
              <a:t>Review of Diodes</a:t>
            </a:r>
          </a:p>
        </p:txBody>
      </p:sp>
      <p:sp>
        <p:nvSpPr>
          <p:cNvPr id="3" name="Rectangle 3">
            <a:extLst>
              <a:ext uri="{FF2B5EF4-FFF2-40B4-BE49-F238E27FC236}">
                <a16:creationId xmlns:a16="http://schemas.microsoft.com/office/drawing/2014/main" id="{2D5B21DB-F4C9-4B25-AFC1-7BA9612C2C66}"/>
              </a:ext>
            </a:extLst>
          </p:cNvPr>
          <p:cNvSpPr txBox="1">
            <a:spLocks noChangeArrowheads="1"/>
          </p:cNvSpPr>
          <p:nvPr/>
        </p:nvSpPr>
        <p:spPr bwMode="auto">
          <a:xfrm>
            <a:off x="0" y="914400"/>
            <a:ext cx="8915400" cy="4926013"/>
          </a:xfrm>
          <a:prstGeom prst="rect">
            <a:avLst/>
          </a:prstGeom>
          <a:noFill/>
          <a:ln w="9525">
            <a:noFill/>
            <a:miter lim="800000"/>
            <a:headEnd/>
            <a:tailEnd/>
          </a:ln>
        </p:spPr>
        <p:txBody>
          <a:bodyPr/>
          <a:lstStyle/>
          <a:p>
            <a:pPr marL="342900" indent="-342900" eaLnBrk="1" hangingPunct="1">
              <a:spcBef>
                <a:spcPct val="20000"/>
              </a:spcBef>
              <a:buFontTx/>
              <a:buChar char="•"/>
              <a:defRPr/>
            </a:pPr>
            <a:r>
              <a:rPr lang="en-US" kern="0" dirty="0">
                <a:latin typeface="+mn-lt"/>
                <a:ea typeface="+mn-ea"/>
              </a:rPr>
              <a:t>Making a connection from an n-type semiconductor (doped with impurities with extra electrons) to a p-type material (extra holes) induces an electric field</a:t>
            </a:r>
          </a:p>
          <a:p>
            <a:pPr marL="342900" indent="-342900" eaLnBrk="1" hangingPunct="1">
              <a:spcBef>
                <a:spcPct val="20000"/>
              </a:spcBef>
              <a:buFontTx/>
              <a:buChar char="•"/>
              <a:defRPr/>
            </a:pPr>
            <a:r>
              <a:rPr lang="en-US" kern="0" dirty="0">
                <a:latin typeface="+mn-lt"/>
                <a:ea typeface="+mn-ea"/>
              </a:rPr>
              <a:t>This field is what separates charges generated by light</a:t>
            </a:r>
          </a:p>
          <a:p>
            <a:pPr marL="342900" indent="-342900" eaLnBrk="1" hangingPunct="1">
              <a:spcBef>
                <a:spcPct val="20000"/>
              </a:spcBef>
              <a:buFontTx/>
              <a:buChar char="•"/>
              <a:defRPr/>
            </a:pPr>
            <a:r>
              <a:rPr lang="en-US" kern="0" dirty="0">
                <a:latin typeface="+mn-lt"/>
                <a:ea typeface="+mn-ea"/>
              </a:rPr>
              <a:t>The depletion width is the region where carriers have diffused</a:t>
            </a:r>
          </a:p>
        </p:txBody>
      </p:sp>
      <p:pic>
        <p:nvPicPr>
          <p:cNvPr id="102404" name="Picture 2">
            <a:extLst>
              <a:ext uri="{FF2B5EF4-FFF2-40B4-BE49-F238E27FC236}">
                <a16:creationId xmlns:a16="http://schemas.microsoft.com/office/drawing/2014/main" id="{C4525259-E649-4FE0-A41E-9254020430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375025"/>
            <a:ext cx="6248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5" name="TextBox 9">
            <a:extLst>
              <a:ext uri="{FF2B5EF4-FFF2-40B4-BE49-F238E27FC236}">
                <a16:creationId xmlns:a16="http://schemas.microsoft.com/office/drawing/2014/main" id="{7B303EF3-BC58-499A-8C4E-B17037BFDAF3}"/>
              </a:ext>
            </a:extLst>
          </p:cNvPr>
          <p:cNvSpPr txBox="1">
            <a:spLocks noChangeArrowheads="1"/>
          </p:cNvSpPr>
          <p:nvPr/>
        </p:nvSpPr>
        <p:spPr bwMode="auto">
          <a:xfrm>
            <a:off x="2362200" y="6353175"/>
            <a:ext cx="739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a:latin typeface="Arial" panose="020B0604020202020204" pitchFamily="34" charset="0"/>
                <a:ea typeface="MS PGothic" panose="020B0600070205080204" pitchFamily="34" charset="-128"/>
              </a:rPr>
              <a:t>http://en.wikipedia.org/wiki/File:Pn-junction-equilibrium.png</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0D5E60AA-B8D4-438F-8115-12D26A7C0AC7}"/>
              </a:ext>
            </a:extLst>
          </p:cNvPr>
          <p:cNvSpPr>
            <a:spLocks noGrp="1"/>
          </p:cNvSpPr>
          <p:nvPr>
            <p:ph type="title" idx="4294967295"/>
          </p:nvPr>
        </p:nvSpPr>
        <p:spPr>
          <a:xfrm>
            <a:off x="0" y="76200"/>
            <a:ext cx="8001000" cy="1066800"/>
          </a:xfrm>
        </p:spPr>
        <p:txBody>
          <a:bodyPr/>
          <a:lstStyle/>
          <a:p>
            <a:pPr eaLnBrk="1" hangingPunct="1"/>
            <a:r>
              <a:rPr lang="en-US" altLang="en-US"/>
              <a:t>The p-n Junction Diode</a:t>
            </a:r>
          </a:p>
        </p:txBody>
      </p:sp>
      <p:sp>
        <p:nvSpPr>
          <p:cNvPr id="104451" name="Content Placeholder 2">
            <a:extLst>
              <a:ext uri="{FF2B5EF4-FFF2-40B4-BE49-F238E27FC236}">
                <a16:creationId xmlns:a16="http://schemas.microsoft.com/office/drawing/2014/main" id="{8B8B12B9-3436-49C1-922B-1D82C135CEBC}"/>
              </a:ext>
            </a:extLst>
          </p:cNvPr>
          <p:cNvSpPr>
            <a:spLocks noGrp="1"/>
          </p:cNvSpPr>
          <p:nvPr>
            <p:ph idx="4294967295"/>
          </p:nvPr>
        </p:nvSpPr>
        <p:spPr>
          <a:xfrm>
            <a:off x="0" y="1447800"/>
            <a:ext cx="8001000" cy="3733800"/>
          </a:xfrm>
        </p:spPr>
        <p:txBody>
          <a:bodyPr/>
          <a:lstStyle/>
          <a:p>
            <a:pPr eaLnBrk="1" hangingPunct="1">
              <a:buFontTx/>
              <a:buNone/>
            </a:pPr>
            <a:r>
              <a:rPr lang="en-US" altLang="en-US"/>
              <a:t>	Voltage-Current (VI) characteristics for a diode</a:t>
            </a:r>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graphicFrame>
        <p:nvGraphicFramePr>
          <p:cNvPr id="104452" name="Object 2">
            <a:extLst>
              <a:ext uri="{FF2B5EF4-FFF2-40B4-BE49-F238E27FC236}">
                <a16:creationId xmlns:a16="http://schemas.microsoft.com/office/drawing/2014/main" id="{EB875CBA-6402-43ED-8550-A0771BE6BB41}"/>
              </a:ext>
            </a:extLst>
          </p:cNvPr>
          <p:cNvGraphicFramePr>
            <a:graphicFrameLocks noChangeAspect="1"/>
          </p:cNvGraphicFramePr>
          <p:nvPr/>
        </p:nvGraphicFramePr>
        <p:xfrm>
          <a:off x="2209800" y="2133600"/>
          <a:ext cx="3622675" cy="542925"/>
        </p:xfrm>
        <a:graphic>
          <a:graphicData uri="http://schemas.openxmlformats.org/presentationml/2006/ole">
            <mc:AlternateContent xmlns:mc="http://schemas.openxmlformats.org/markup-compatibility/2006">
              <mc:Choice xmlns:v="urn:schemas-microsoft-com:vml" Requires="v">
                <p:oleObj spid="_x0000_s104540" name="Equation" r:id="rId4" imgW="1612900" imgH="241300" progId="Equation.DSMT4">
                  <p:embed/>
                </p:oleObj>
              </mc:Choice>
              <mc:Fallback>
                <p:oleObj name="Equation" r:id="rId4" imgW="1612900" imgH="2413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133600"/>
                        <a:ext cx="36226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4453" name="Object 3">
            <a:extLst>
              <a:ext uri="{FF2B5EF4-FFF2-40B4-BE49-F238E27FC236}">
                <a16:creationId xmlns:a16="http://schemas.microsoft.com/office/drawing/2014/main" id="{1A56709B-8BCD-4714-9F16-816FFA9A44F4}"/>
              </a:ext>
            </a:extLst>
          </p:cNvPr>
          <p:cNvGraphicFramePr>
            <a:graphicFrameLocks noChangeAspect="1"/>
          </p:cNvGraphicFramePr>
          <p:nvPr/>
        </p:nvGraphicFramePr>
        <p:xfrm>
          <a:off x="2187575" y="2809875"/>
          <a:ext cx="4137025" cy="542925"/>
        </p:xfrm>
        <a:graphic>
          <a:graphicData uri="http://schemas.openxmlformats.org/presentationml/2006/ole">
            <mc:AlternateContent xmlns:mc="http://schemas.openxmlformats.org/markup-compatibility/2006">
              <mc:Choice xmlns:v="urn:schemas-microsoft-com:vml" Requires="v">
                <p:oleObj spid="_x0000_s104541" name="Equation" r:id="rId6" imgW="1841500" imgH="241300" progId="Equation.DSMT4">
                  <p:embed/>
                </p:oleObj>
              </mc:Choice>
              <mc:Fallback>
                <p:oleObj name="Equation" r:id="rId6" imgW="1841500" imgH="2413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7575" y="2809875"/>
                        <a:ext cx="41370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4454" name="Picture 5">
            <a:extLst>
              <a:ext uri="{FF2B5EF4-FFF2-40B4-BE49-F238E27FC236}">
                <a16:creationId xmlns:a16="http://schemas.microsoft.com/office/drawing/2014/main" id="{4558665D-CDC5-42D1-98DB-95EEE7CEBE5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5520000" flipH="1" flipV="1">
            <a:off x="3340100" y="1474788"/>
            <a:ext cx="30924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5" name="TextBox 9">
            <a:extLst>
              <a:ext uri="{FF2B5EF4-FFF2-40B4-BE49-F238E27FC236}">
                <a16:creationId xmlns:a16="http://schemas.microsoft.com/office/drawing/2014/main" id="{EC184F26-8FD7-4599-A65A-10ECC0A1942F}"/>
              </a:ext>
            </a:extLst>
          </p:cNvPr>
          <p:cNvSpPr txBox="1">
            <a:spLocks noChangeArrowheads="1"/>
          </p:cNvSpPr>
          <p:nvPr/>
        </p:nvSpPr>
        <p:spPr bwMode="auto">
          <a:xfrm>
            <a:off x="1600200" y="6353175"/>
            <a:ext cx="739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a:latin typeface="Arial" panose="020B0604020202020204" pitchFamily="34" charset="0"/>
                <a:ea typeface="MS PGothic" panose="020B0600070205080204" pitchFamily="34" charset="-128"/>
              </a:rPr>
              <a:t>Figure 8.15</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B7CC64-D84B-42B6-924A-8F809CE9EB1E}"/>
              </a:ext>
            </a:extLst>
          </p:cNvPr>
          <p:cNvSpPr>
            <a:spLocks noGrp="1"/>
          </p:cNvSpPr>
          <p:nvPr>
            <p:ph type="title"/>
          </p:nvPr>
        </p:nvSpPr>
        <p:spPr/>
        <p:txBody>
          <a:bodyPr/>
          <a:lstStyle/>
          <a:p>
            <a:r>
              <a:rPr lang="en-US" altLang="zh-CN" sz="2800" dirty="0"/>
              <a:t>The Simplest Equivalent Circuit for a Photovoltaic Cell</a:t>
            </a:r>
            <a:endParaRPr lang="zh-CN" altLang="en-US" sz="2800" dirty="0"/>
          </a:p>
        </p:txBody>
      </p:sp>
      <p:sp>
        <p:nvSpPr>
          <p:cNvPr id="3" name="内容占位符 2">
            <a:extLst>
              <a:ext uri="{FF2B5EF4-FFF2-40B4-BE49-F238E27FC236}">
                <a16:creationId xmlns:a16="http://schemas.microsoft.com/office/drawing/2014/main" id="{60C7B9EF-197D-4005-90C9-14806D900B80}"/>
              </a:ext>
            </a:extLst>
          </p:cNvPr>
          <p:cNvSpPr>
            <a:spLocks noGrp="1"/>
          </p:cNvSpPr>
          <p:nvPr>
            <p:ph idx="1"/>
          </p:nvPr>
        </p:nvSpPr>
        <p:spPr/>
        <p:txBody>
          <a:bodyPr/>
          <a:lstStyle/>
          <a:p>
            <a:pPr marL="0" indent="0" algn="just">
              <a:buNone/>
            </a:pPr>
            <a:r>
              <a:rPr lang="en-US" altLang="zh-CN" dirty="0"/>
              <a:t>A simple equivalent circuit model for a PV cell consists of a real diode in parallel with an ideal current source as shown below. The ideal current source delivers current in proportion to the solar flux to which it is exposed.</a:t>
            </a:r>
            <a:endParaRPr lang="zh-CN" altLang="en-US" dirty="0"/>
          </a:p>
        </p:txBody>
      </p:sp>
      <p:sp>
        <p:nvSpPr>
          <p:cNvPr id="4" name="灯片编号占位符 3">
            <a:extLst>
              <a:ext uri="{FF2B5EF4-FFF2-40B4-BE49-F238E27FC236}">
                <a16:creationId xmlns:a16="http://schemas.microsoft.com/office/drawing/2014/main" id="{1B0765AF-0A1F-4786-91D3-B68FA818133C}"/>
              </a:ext>
            </a:extLst>
          </p:cNvPr>
          <p:cNvSpPr>
            <a:spLocks noGrp="1"/>
          </p:cNvSpPr>
          <p:nvPr>
            <p:ph type="sldNum" sz="quarter" idx="12"/>
          </p:nvPr>
        </p:nvSpPr>
        <p:spPr/>
        <p:txBody>
          <a:bodyPr/>
          <a:lstStyle/>
          <a:p>
            <a:pPr>
              <a:defRPr/>
            </a:pPr>
            <a:fld id="{A5A7C52C-B8D8-46AC-9434-6888604DA894}" type="slidenum">
              <a:rPr lang="en-US" altLang="zh-CN" smtClean="0"/>
              <a:pPr>
                <a:defRPr/>
              </a:pPr>
              <a:t>48</a:t>
            </a:fld>
            <a:endParaRPr lang="en-US" altLang="zh-CN"/>
          </a:p>
        </p:txBody>
      </p:sp>
      <p:pic>
        <p:nvPicPr>
          <p:cNvPr id="6" name="图片 5">
            <a:extLst>
              <a:ext uri="{FF2B5EF4-FFF2-40B4-BE49-F238E27FC236}">
                <a16:creationId xmlns:a16="http://schemas.microsoft.com/office/drawing/2014/main" id="{DC8E3487-754A-4C53-8E69-E865CBDC3774}"/>
              </a:ext>
            </a:extLst>
          </p:cNvPr>
          <p:cNvPicPr>
            <a:picLocks noChangeAspect="1"/>
          </p:cNvPicPr>
          <p:nvPr/>
        </p:nvPicPr>
        <p:blipFill>
          <a:blip r:embed="rId2"/>
          <a:stretch>
            <a:fillRect/>
          </a:stretch>
        </p:blipFill>
        <p:spPr>
          <a:xfrm>
            <a:off x="893196" y="3276600"/>
            <a:ext cx="7357607" cy="2438400"/>
          </a:xfrm>
          <a:prstGeom prst="rect">
            <a:avLst/>
          </a:prstGeom>
        </p:spPr>
      </p:pic>
    </p:spTree>
    <p:extLst>
      <p:ext uri="{BB962C8B-B14F-4D97-AF65-F5344CB8AC3E}">
        <p14:creationId xmlns:p14="http://schemas.microsoft.com/office/powerpoint/2010/main" val="11817056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B7CC64-D84B-42B6-924A-8F809CE9EB1E}"/>
              </a:ext>
            </a:extLst>
          </p:cNvPr>
          <p:cNvSpPr>
            <a:spLocks noGrp="1"/>
          </p:cNvSpPr>
          <p:nvPr>
            <p:ph type="title"/>
          </p:nvPr>
        </p:nvSpPr>
        <p:spPr/>
        <p:txBody>
          <a:bodyPr/>
          <a:lstStyle/>
          <a:p>
            <a:r>
              <a:rPr lang="en-US" altLang="zh-CN" sz="2800" dirty="0"/>
              <a:t>The Simplest Equivalent Circuit for a Photovoltaic Cell</a:t>
            </a:r>
            <a:endParaRPr lang="zh-CN" altLang="en-US" sz="2800"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0C7B9EF-197D-4005-90C9-14806D900B80}"/>
                  </a:ext>
                </a:extLst>
              </p:cNvPr>
              <p:cNvSpPr>
                <a:spLocks noGrp="1"/>
              </p:cNvSpPr>
              <p:nvPr>
                <p:ph idx="1"/>
              </p:nvPr>
            </p:nvSpPr>
            <p:spPr/>
            <p:txBody>
              <a:bodyPr/>
              <a:lstStyle/>
              <a:p>
                <a:pPr marL="0" indent="0">
                  <a:buNone/>
                </a:pPr>
                <a:r>
                  <a:rPr lang="en-US" altLang="zh-CN" dirty="0"/>
                  <a:t>The two important parameters of PV cell to be considered:</a:t>
                </a:r>
              </a:p>
              <a:p>
                <a:r>
                  <a:rPr lang="en-US" altLang="zh-CN" dirty="0"/>
                  <a:t>Short-circuit current,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𝐼</m:t>
                        </m:r>
                      </m:e>
                      <m:sub>
                        <m:r>
                          <a:rPr lang="en-US" altLang="zh-CN" i="1" dirty="0" smtClean="0">
                            <a:latin typeface="Cambria Math" panose="02040503050406030204" pitchFamily="18" charset="0"/>
                          </a:rPr>
                          <m:t>𝑆𝐶</m:t>
                        </m:r>
                      </m:sub>
                    </m:sSub>
                  </m:oMath>
                </a14:m>
                <a:r>
                  <a:rPr lang="en-US" altLang="zh-CN" dirty="0"/>
                  <a:t>: the current that flows when the terminals are shorted together .</a:t>
                </a:r>
              </a:p>
              <a:p>
                <a:r>
                  <a:rPr lang="en-US" altLang="zh-CN" dirty="0"/>
                  <a:t>Open-circuit voltage,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𝑉</m:t>
                        </m:r>
                      </m:e>
                      <m:sub>
                        <m:r>
                          <a:rPr lang="en-US" altLang="zh-CN" i="1" dirty="0" smtClean="0">
                            <a:latin typeface="Cambria Math" panose="02040503050406030204" pitchFamily="18" charset="0"/>
                          </a:rPr>
                          <m:t>𝑂𝐶</m:t>
                        </m:r>
                      </m:sub>
                    </m:sSub>
                  </m:oMath>
                </a14:m>
                <a:r>
                  <a:rPr lang="en-US" altLang="zh-CN" dirty="0"/>
                  <a:t>: the voltage across the terminals when the leads are left open.</a:t>
                </a:r>
                <a:endParaRPr lang="zh-CN" altLang="en-US" dirty="0"/>
              </a:p>
            </p:txBody>
          </p:sp>
        </mc:Choice>
        <mc:Fallback xmlns="">
          <p:sp>
            <p:nvSpPr>
              <p:cNvPr id="3" name="内容占位符 2">
                <a:extLst>
                  <a:ext uri="{FF2B5EF4-FFF2-40B4-BE49-F238E27FC236}">
                    <a16:creationId xmlns:a16="http://schemas.microsoft.com/office/drawing/2014/main" id="{60C7B9EF-197D-4005-90C9-14806D900B80}"/>
                  </a:ext>
                </a:extLst>
              </p:cNvPr>
              <p:cNvSpPr>
                <a:spLocks noGrp="1" noRot="1" noChangeAspect="1" noMove="1" noResize="1" noEditPoints="1" noAdjustHandles="1" noChangeArrowheads="1" noChangeShapeType="1" noTextEdit="1"/>
              </p:cNvSpPr>
              <p:nvPr>
                <p:ph idx="1"/>
              </p:nvPr>
            </p:nvSpPr>
            <p:spPr>
              <a:blipFill>
                <a:blip r:embed="rId2"/>
                <a:stretch>
                  <a:fillRect l="-1159" t="-984"/>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1B0765AF-0A1F-4786-91D3-B68FA818133C}"/>
              </a:ext>
            </a:extLst>
          </p:cNvPr>
          <p:cNvSpPr>
            <a:spLocks noGrp="1"/>
          </p:cNvSpPr>
          <p:nvPr>
            <p:ph type="sldNum" sz="quarter" idx="12"/>
          </p:nvPr>
        </p:nvSpPr>
        <p:spPr/>
        <p:txBody>
          <a:bodyPr/>
          <a:lstStyle/>
          <a:p>
            <a:pPr>
              <a:defRPr/>
            </a:pPr>
            <a:fld id="{A5A7C52C-B8D8-46AC-9434-6888604DA894}" type="slidenum">
              <a:rPr lang="en-US" altLang="zh-CN" smtClean="0"/>
              <a:pPr>
                <a:defRPr/>
              </a:pPr>
              <a:t>49</a:t>
            </a:fld>
            <a:endParaRPr lang="en-US" altLang="zh-CN"/>
          </a:p>
        </p:txBody>
      </p:sp>
      <p:pic>
        <p:nvPicPr>
          <p:cNvPr id="5" name="图片 4">
            <a:extLst>
              <a:ext uri="{FF2B5EF4-FFF2-40B4-BE49-F238E27FC236}">
                <a16:creationId xmlns:a16="http://schemas.microsoft.com/office/drawing/2014/main" id="{45F32205-32E0-4645-A4E2-21B4FA5F5E7D}"/>
              </a:ext>
            </a:extLst>
          </p:cNvPr>
          <p:cNvPicPr>
            <a:picLocks noChangeAspect="1"/>
          </p:cNvPicPr>
          <p:nvPr/>
        </p:nvPicPr>
        <p:blipFill>
          <a:blip r:embed="rId3"/>
          <a:stretch>
            <a:fillRect/>
          </a:stretch>
        </p:blipFill>
        <p:spPr>
          <a:xfrm>
            <a:off x="1285875" y="3810000"/>
            <a:ext cx="6572250" cy="1981200"/>
          </a:xfrm>
          <a:prstGeom prst="rect">
            <a:avLst/>
          </a:prstGeom>
        </p:spPr>
      </p:pic>
    </p:spTree>
    <p:extLst>
      <p:ext uri="{BB962C8B-B14F-4D97-AF65-F5344CB8AC3E}">
        <p14:creationId xmlns:p14="http://schemas.microsoft.com/office/powerpoint/2010/main" val="3539755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B1CF6F9-29B8-40D0-8097-40E804C9D7DD}"/>
              </a:ext>
            </a:extLst>
          </p:cNvPr>
          <p:cNvSpPr>
            <a:spLocks noGrp="1"/>
          </p:cNvSpPr>
          <p:nvPr>
            <p:ph type="title"/>
          </p:nvPr>
        </p:nvSpPr>
        <p:spPr/>
        <p:txBody>
          <a:bodyPr/>
          <a:lstStyle/>
          <a:p>
            <a:pPr eaLnBrk="1" hangingPunct="1"/>
            <a:r>
              <a:rPr lang="en-US" altLang="en-US" sz="3600"/>
              <a:t>World production of photovoltaic  </a:t>
            </a:r>
          </a:p>
        </p:txBody>
      </p:sp>
      <p:pic>
        <p:nvPicPr>
          <p:cNvPr id="20483" name="Picture 2">
            <a:extLst>
              <a:ext uri="{FF2B5EF4-FFF2-40B4-BE49-F238E27FC236}">
                <a16:creationId xmlns:a16="http://schemas.microsoft.com/office/drawing/2014/main" id="{17BF2391-A2EE-4C7C-8A9A-7C89EE52CC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7153275"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ABD72A-0857-42BF-B7FF-87EA68CEA76C}"/>
              </a:ext>
            </a:extLst>
          </p:cNvPr>
          <p:cNvSpPr>
            <a:spLocks noGrp="1"/>
          </p:cNvSpPr>
          <p:nvPr>
            <p:ph type="title"/>
          </p:nvPr>
        </p:nvSpPr>
        <p:spPr/>
        <p:txBody>
          <a:bodyPr/>
          <a:lstStyle/>
          <a:p>
            <a:r>
              <a:rPr lang="en-US" altLang="zh-CN" sz="2800" dirty="0">
                <a:solidFill>
                  <a:prstClr val="black"/>
                </a:solidFill>
              </a:rPr>
              <a:t>The Simplest Equivalent Circuit for a Photovoltaic Cell</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3406577-1A96-4B13-A7F7-031B2FF70871}"/>
                  </a:ext>
                </a:extLst>
              </p:cNvPr>
              <p:cNvSpPr>
                <a:spLocks noGrp="1"/>
              </p:cNvSpPr>
              <p:nvPr>
                <p:ph idx="1"/>
              </p:nvPr>
            </p:nvSpPr>
            <p:spPr/>
            <p:txBody>
              <a:bodyPr/>
              <a:lstStyle/>
              <a:p>
                <a:pPr marL="0" indent="0">
                  <a:buNone/>
                </a:pPr>
                <a:r>
                  <a:rPr lang="en-US" altLang="zh-CN" dirty="0"/>
                  <a:t>When the leads of the equivalent circuit are shorted:</a:t>
                </a:r>
              </a:p>
              <a:p>
                <a:r>
                  <a:rPr lang="en-US" altLang="zh-CN" dirty="0"/>
                  <a:t>The current–voltage relationship for a PV cell when it is dark (no illumination) and light (illuminated) can be obtained with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𝑆𝐶</m:t>
                        </m:r>
                      </m:sub>
                    </m:sSub>
                  </m:oMath>
                </a14:m>
                <a:r>
                  <a:rPr lang="en-US" altLang="zh-CN" dirty="0"/>
                  <a:t>:</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𝐼</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𝑆𝐶</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𝑞𝑉</m:t>
                                  </m:r>
                                </m:num>
                                <m:den>
                                  <m:r>
                                    <a:rPr lang="en-US" altLang="zh-CN" b="0" i="1" smtClean="0">
                                      <a:latin typeface="Cambria Math" panose="02040503050406030204" pitchFamily="18" charset="0"/>
                                    </a:rPr>
                                    <m:t>𝑘𝑇</m:t>
                                  </m:r>
                                </m:den>
                              </m:f>
                            </m:sup>
                          </m:sSup>
                          <m:r>
                            <a:rPr lang="en-US" altLang="zh-CN" b="0" i="1" smtClean="0">
                              <a:latin typeface="Cambria Math" panose="02040503050406030204" pitchFamily="18" charset="0"/>
                            </a:rPr>
                            <m:t>−1</m:t>
                          </m:r>
                        </m:e>
                      </m:d>
                    </m:oMath>
                  </m:oMathPara>
                </a14:m>
                <a:endParaRPr lang="zh-CN" altLang="en-US" dirty="0"/>
              </a:p>
            </p:txBody>
          </p:sp>
        </mc:Choice>
        <mc:Fallback xmlns="">
          <p:sp>
            <p:nvSpPr>
              <p:cNvPr id="3" name="内容占位符 2">
                <a:extLst>
                  <a:ext uri="{FF2B5EF4-FFF2-40B4-BE49-F238E27FC236}">
                    <a16:creationId xmlns:a16="http://schemas.microsoft.com/office/drawing/2014/main" id="{13406577-1A96-4B13-A7F7-031B2FF70871}"/>
                  </a:ext>
                </a:extLst>
              </p:cNvPr>
              <p:cNvSpPr>
                <a:spLocks noGrp="1" noRot="1" noChangeAspect="1" noMove="1" noResize="1" noEditPoints="1" noAdjustHandles="1" noChangeArrowheads="1" noChangeShapeType="1" noTextEdit="1"/>
              </p:cNvSpPr>
              <p:nvPr>
                <p:ph idx="1"/>
              </p:nvPr>
            </p:nvSpPr>
            <p:spPr>
              <a:blipFill>
                <a:blip r:embed="rId2"/>
                <a:stretch>
                  <a:fillRect l="-1159" t="-984" r="-1623"/>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879684A8-9F97-40B0-AF2F-ED5FDFF00B98}"/>
              </a:ext>
            </a:extLst>
          </p:cNvPr>
          <p:cNvSpPr>
            <a:spLocks noGrp="1"/>
          </p:cNvSpPr>
          <p:nvPr>
            <p:ph type="sldNum" sz="quarter" idx="12"/>
          </p:nvPr>
        </p:nvSpPr>
        <p:spPr/>
        <p:txBody>
          <a:bodyPr/>
          <a:lstStyle/>
          <a:p>
            <a:pPr>
              <a:defRPr/>
            </a:pPr>
            <a:fld id="{A5A7C52C-B8D8-46AC-9434-6888604DA894}" type="slidenum">
              <a:rPr lang="en-US" altLang="zh-CN" smtClean="0"/>
              <a:pPr>
                <a:defRPr/>
              </a:pPr>
              <a:t>50</a:t>
            </a:fld>
            <a:endParaRPr lang="en-US" altLang="zh-CN"/>
          </a:p>
        </p:txBody>
      </p:sp>
      <p:pic>
        <p:nvPicPr>
          <p:cNvPr id="5" name="图片 4">
            <a:extLst>
              <a:ext uri="{FF2B5EF4-FFF2-40B4-BE49-F238E27FC236}">
                <a16:creationId xmlns:a16="http://schemas.microsoft.com/office/drawing/2014/main" id="{8AEC5FD3-5EFD-41A8-B62A-CB8EF7DE9FF6}"/>
              </a:ext>
            </a:extLst>
          </p:cNvPr>
          <p:cNvPicPr>
            <a:picLocks noChangeAspect="1"/>
          </p:cNvPicPr>
          <p:nvPr/>
        </p:nvPicPr>
        <p:blipFill>
          <a:blip r:embed="rId3"/>
          <a:stretch>
            <a:fillRect/>
          </a:stretch>
        </p:blipFill>
        <p:spPr>
          <a:xfrm>
            <a:off x="154379" y="3499443"/>
            <a:ext cx="5943600" cy="2715610"/>
          </a:xfrm>
          <a:prstGeom prst="rect">
            <a:avLst/>
          </a:prstGeom>
        </p:spPr>
      </p:pic>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9F9F967D-B044-4689-AF5B-ABB462E822F4}"/>
                  </a:ext>
                </a:extLst>
              </p:cNvPr>
              <p:cNvSpPr/>
              <p:nvPr/>
            </p:nvSpPr>
            <p:spPr>
              <a:xfrm>
                <a:off x="4724400" y="3415326"/>
                <a:ext cx="4114800" cy="1077218"/>
              </a:xfrm>
              <a:prstGeom prst="rect">
                <a:avLst/>
              </a:prstGeom>
            </p:spPr>
            <p:txBody>
              <a:bodyPr wrap="square">
                <a:spAutoFit/>
              </a:bodyPr>
              <a:lstStyle/>
              <a:p>
                <a14:m>
                  <m:oMath xmlns:m="http://schemas.openxmlformats.org/officeDocument/2006/math">
                    <m:sSub>
                      <m:sSubPr>
                        <m:ctrlPr>
                          <a:rPr lang="en-US" altLang="zh-CN" sz="1600" b="0" i="1" dirty="0" smtClean="0">
                            <a:latin typeface="Cambria Math" panose="02040503050406030204" pitchFamily="18" charset="0"/>
                          </a:rPr>
                        </m:ctrlPr>
                      </m:sSubPr>
                      <m:e>
                        <m:r>
                          <a:rPr lang="en-US" altLang="zh-CN" sz="1600" i="1" dirty="0" smtClean="0">
                            <a:latin typeface="Cambria Math" panose="02040503050406030204" pitchFamily="18" charset="0"/>
                          </a:rPr>
                          <m:t>𝐼</m:t>
                        </m:r>
                      </m:e>
                      <m:sub>
                        <m:r>
                          <a:rPr lang="en-US" altLang="zh-CN" sz="1600" i="1" dirty="0" smtClean="0">
                            <a:latin typeface="Cambria Math" panose="02040503050406030204" pitchFamily="18" charset="0"/>
                          </a:rPr>
                          <m:t>0</m:t>
                        </m:r>
                      </m:sub>
                    </m:sSub>
                  </m:oMath>
                </a14:m>
                <a:r>
                  <a:rPr lang="en-US" altLang="zh-CN" sz="1600" dirty="0"/>
                  <a:t> is the reverse saturation current (A), </a:t>
                </a:r>
              </a:p>
              <a:p>
                <a:r>
                  <a:rPr lang="en-US" altLang="zh-CN" sz="1600" dirty="0"/>
                  <a:t>q is the electron charge (</a:t>
                </a:r>
                <a14:m>
                  <m:oMath xmlns:m="http://schemas.openxmlformats.org/officeDocument/2006/math">
                    <m:r>
                      <a:rPr lang="en-US" altLang="zh-CN" sz="1600" i="1" dirty="0" smtClean="0">
                        <a:latin typeface="Cambria Math" panose="02040503050406030204" pitchFamily="18" charset="0"/>
                      </a:rPr>
                      <m:t>1.602×</m:t>
                    </m:r>
                    <m:sSup>
                      <m:sSupPr>
                        <m:ctrlPr>
                          <a:rPr lang="en-US" altLang="zh-CN" sz="1600" b="0" i="1" dirty="0" smtClean="0">
                            <a:latin typeface="Cambria Math" panose="02040503050406030204" pitchFamily="18" charset="0"/>
                          </a:rPr>
                        </m:ctrlPr>
                      </m:sSupPr>
                      <m:e>
                        <m:r>
                          <a:rPr lang="en-US" altLang="zh-CN" sz="1600" i="1" dirty="0" smtClean="0">
                            <a:latin typeface="Cambria Math" panose="02040503050406030204" pitchFamily="18" charset="0"/>
                          </a:rPr>
                          <m:t>10</m:t>
                        </m:r>
                      </m:e>
                      <m:sup>
                        <m:r>
                          <a:rPr lang="en-US" altLang="zh-CN" sz="1600" i="1" dirty="0" smtClean="0">
                            <a:latin typeface="Cambria Math" panose="02040503050406030204" pitchFamily="18" charset="0"/>
                          </a:rPr>
                          <m:t>−19</m:t>
                        </m:r>
                      </m:sup>
                    </m:sSup>
                  </m:oMath>
                </a14:m>
                <a:r>
                  <a:rPr lang="en-US" altLang="zh-CN" sz="1600" dirty="0"/>
                  <a:t> C), </a:t>
                </a:r>
              </a:p>
              <a:p>
                <a:r>
                  <a:rPr lang="en-US" altLang="zh-CN" sz="1600" dirty="0"/>
                  <a:t>k is Boltzmann’s constant (</a:t>
                </a:r>
                <a14:m>
                  <m:oMath xmlns:m="http://schemas.openxmlformats.org/officeDocument/2006/math">
                    <m:r>
                      <a:rPr lang="en-US" altLang="zh-CN" sz="1600" i="1" dirty="0" smtClean="0">
                        <a:latin typeface="Cambria Math" panose="02040503050406030204" pitchFamily="18" charset="0"/>
                      </a:rPr>
                      <m:t>1.381×</m:t>
                    </m:r>
                    <m:sSup>
                      <m:sSupPr>
                        <m:ctrlPr>
                          <a:rPr lang="en-US" altLang="zh-CN" sz="1600" b="0" i="1" dirty="0" smtClean="0">
                            <a:latin typeface="Cambria Math" panose="02040503050406030204" pitchFamily="18" charset="0"/>
                          </a:rPr>
                        </m:ctrlPr>
                      </m:sSupPr>
                      <m:e>
                        <m:r>
                          <a:rPr lang="en-US" altLang="zh-CN" sz="1600" i="1" dirty="0" smtClean="0">
                            <a:latin typeface="Cambria Math" panose="02040503050406030204" pitchFamily="18" charset="0"/>
                          </a:rPr>
                          <m:t>10</m:t>
                        </m:r>
                      </m:e>
                      <m:sup>
                        <m:r>
                          <a:rPr lang="en-US" altLang="zh-CN" sz="1600" i="1" dirty="0" smtClean="0">
                            <a:latin typeface="Cambria Math" panose="02040503050406030204" pitchFamily="18" charset="0"/>
                          </a:rPr>
                          <m:t>−23</m:t>
                        </m:r>
                      </m:sup>
                    </m:sSup>
                  </m:oMath>
                </a14:m>
                <a:r>
                  <a:rPr lang="en-US" altLang="zh-CN" sz="1600" dirty="0"/>
                  <a:t> J/K), </a:t>
                </a:r>
              </a:p>
              <a:p>
                <a:r>
                  <a:rPr lang="en-US" altLang="zh-CN" sz="1600" dirty="0"/>
                  <a:t>T is the junction temperature (K).</a:t>
                </a:r>
                <a:endParaRPr lang="zh-CN" altLang="en-US" sz="1600" dirty="0"/>
              </a:p>
            </p:txBody>
          </p:sp>
        </mc:Choice>
        <mc:Fallback xmlns="">
          <p:sp>
            <p:nvSpPr>
              <p:cNvPr id="6" name="矩形 5">
                <a:extLst>
                  <a:ext uri="{FF2B5EF4-FFF2-40B4-BE49-F238E27FC236}">
                    <a16:creationId xmlns:a16="http://schemas.microsoft.com/office/drawing/2014/main" id="{9F9F967D-B044-4689-AF5B-ABB462E822F4}"/>
                  </a:ext>
                </a:extLst>
              </p:cNvPr>
              <p:cNvSpPr>
                <a:spLocks noRot="1" noChangeAspect="1" noMove="1" noResize="1" noEditPoints="1" noAdjustHandles="1" noChangeArrowheads="1" noChangeShapeType="1" noTextEdit="1"/>
              </p:cNvSpPr>
              <p:nvPr/>
            </p:nvSpPr>
            <p:spPr>
              <a:xfrm>
                <a:off x="4724400" y="3415326"/>
                <a:ext cx="4114800" cy="1077218"/>
              </a:xfrm>
              <a:prstGeom prst="rect">
                <a:avLst/>
              </a:prstGeom>
              <a:blipFill>
                <a:blip r:embed="rId4"/>
                <a:stretch>
                  <a:fillRect l="-741" t="-1695" r="-1481" b="-621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52033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ABD72A-0857-42BF-B7FF-87EA68CEA76C}"/>
              </a:ext>
            </a:extLst>
          </p:cNvPr>
          <p:cNvSpPr>
            <a:spLocks noGrp="1"/>
          </p:cNvSpPr>
          <p:nvPr>
            <p:ph type="title"/>
          </p:nvPr>
        </p:nvSpPr>
        <p:spPr/>
        <p:txBody>
          <a:bodyPr/>
          <a:lstStyle/>
          <a:p>
            <a:r>
              <a:rPr lang="en-US" altLang="zh-CN" sz="2800" dirty="0">
                <a:solidFill>
                  <a:prstClr val="black"/>
                </a:solidFill>
              </a:rPr>
              <a:t>The Simplest Equivalent Circuit for a Photovoltaic Cell</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3406577-1A96-4B13-A7F7-031B2FF70871}"/>
                  </a:ext>
                </a:extLst>
              </p:cNvPr>
              <p:cNvSpPr>
                <a:spLocks noGrp="1"/>
              </p:cNvSpPr>
              <p:nvPr>
                <p:ph idx="1"/>
              </p:nvPr>
            </p:nvSpPr>
            <p:spPr/>
            <p:txBody>
              <a:bodyPr/>
              <a:lstStyle/>
              <a:p>
                <a:pPr marL="0" indent="0">
                  <a:buNone/>
                </a:pPr>
                <a:r>
                  <a:rPr lang="en-US" altLang="zh-CN" dirty="0"/>
                  <a:t>When the leads from the PV cell are left open, the current in the circuit will be 0. By letting </a:t>
                </a:r>
                <a14:m>
                  <m:oMath xmlns:m="http://schemas.openxmlformats.org/officeDocument/2006/math">
                    <m:r>
                      <a:rPr lang="en-US" altLang="zh-CN" b="0" i="1" smtClean="0">
                        <a:latin typeface="Cambria Math" panose="02040503050406030204" pitchFamily="18" charset="0"/>
                      </a:rPr>
                      <m:t>𝐼</m:t>
                    </m:r>
                    <m:r>
                      <a:rPr lang="en-US" altLang="zh-CN" b="0" i="1" smtClean="0">
                        <a:latin typeface="Cambria Math" panose="02040503050406030204" pitchFamily="18" charset="0"/>
                      </a:rPr>
                      <m:t>=0</m:t>
                    </m:r>
                  </m:oMath>
                </a14:m>
                <a:r>
                  <a:rPr lang="en-US" altLang="zh-CN" dirty="0"/>
                  <a:t> in the last equation, we can solve the open-circuit voltage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𝑉</m:t>
                        </m:r>
                      </m:e>
                      <m:sub>
                        <m:r>
                          <a:rPr lang="en-US" altLang="zh-CN" i="1" dirty="0" smtClean="0">
                            <a:latin typeface="Cambria Math" panose="02040503050406030204" pitchFamily="18" charset="0"/>
                          </a:rPr>
                          <m:t>𝑂𝐶</m:t>
                        </m:r>
                      </m:sub>
                    </m:sSub>
                  </m:oMath>
                </a14:m>
                <a:r>
                  <a:rPr lang="en-US" altLang="zh-CN" dirty="0"/>
                  <a:t>:</a:t>
                </a:r>
              </a:p>
              <a:p>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𝑂𝐶</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𝑘𝑇</m:t>
                          </m:r>
                        </m:num>
                        <m:den>
                          <m:r>
                            <a:rPr lang="en-US" altLang="zh-CN" b="0" i="1" smtClean="0">
                              <a:latin typeface="Cambria Math" panose="02040503050406030204" pitchFamily="18" charset="0"/>
                            </a:rPr>
                            <m:t>𝑞</m:t>
                          </m:r>
                        </m:den>
                      </m:f>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ln</m:t>
                          </m:r>
                        </m:fName>
                        <m:e>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𝑆𝐶</m:t>
                                      </m:r>
                                    </m:sub>
                                  </m:sSub>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0</m:t>
                                      </m:r>
                                    </m:sub>
                                  </m:sSub>
                                </m:den>
                              </m:f>
                              <m:r>
                                <a:rPr lang="en-US" altLang="zh-CN" b="0" i="1" smtClean="0">
                                  <a:latin typeface="Cambria Math" panose="02040503050406030204" pitchFamily="18" charset="0"/>
                                </a:rPr>
                                <m:t>+1</m:t>
                              </m:r>
                            </m:e>
                          </m:d>
                        </m:e>
                      </m:func>
                    </m:oMath>
                  </m:oMathPara>
                </a14:m>
                <a:endParaRPr lang="zh-CN" altLang="en-US" dirty="0"/>
              </a:p>
            </p:txBody>
          </p:sp>
        </mc:Choice>
        <mc:Fallback xmlns="">
          <p:sp>
            <p:nvSpPr>
              <p:cNvPr id="3" name="内容占位符 2">
                <a:extLst>
                  <a:ext uri="{FF2B5EF4-FFF2-40B4-BE49-F238E27FC236}">
                    <a16:creationId xmlns:a16="http://schemas.microsoft.com/office/drawing/2014/main" id="{13406577-1A96-4B13-A7F7-031B2FF70871}"/>
                  </a:ext>
                </a:extLst>
              </p:cNvPr>
              <p:cNvSpPr>
                <a:spLocks noGrp="1" noRot="1" noChangeAspect="1" noMove="1" noResize="1" noEditPoints="1" noAdjustHandles="1" noChangeArrowheads="1" noChangeShapeType="1" noTextEdit="1"/>
              </p:cNvSpPr>
              <p:nvPr>
                <p:ph idx="1"/>
              </p:nvPr>
            </p:nvSpPr>
            <p:spPr>
              <a:blipFill>
                <a:blip r:embed="rId2"/>
                <a:stretch>
                  <a:fillRect l="-1159" t="-984"/>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879684A8-9F97-40B0-AF2F-ED5FDFF00B98}"/>
              </a:ext>
            </a:extLst>
          </p:cNvPr>
          <p:cNvSpPr>
            <a:spLocks noGrp="1"/>
          </p:cNvSpPr>
          <p:nvPr>
            <p:ph type="sldNum" sz="quarter" idx="12"/>
          </p:nvPr>
        </p:nvSpPr>
        <p:spPr/>
        <p:txBody>
          <a:bodyPr/>
          <a:lstStyle/>
          <a:p>
            <a:pPr>
              <a:defRPr/>
            </a:pPr>
            <a:fld id="{A5A7C52C-B8D8-46AC-9434-6888604DA894}" type="slidenum">
              <a:rPr lang="en-US" altLang="zh-CN" smtClean="0"/>
              <a:pPr>
                <a:defRPr/>
              </a:pPr>
              <a:t>51</a:t>
            </a:fld>
            <a:endParaRPr lang="en-US" altLang="zh-CN"/>
          </a:p>
        </p:txBody>
      </p:sp>
    </p:spTree>
    <p:extLst>
      <p:ext uri="{BB962C8B-B14F-4D97-AF65-F5344CB8AC3E}">
        <p14:creationId xmlns:p14="http://schemas.microsoft.com/office/powerpoint/2010/main" val="40340258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F5B53E-BBDA-43D0-8FA0-1E0A9239E9C2}"/>
              </a:ext>
            </a:extLst>
          </p:cNvPr>
          <p:cNvSpPr>
            <a:spLocks noGrp="1"/>
          </p:cNvSpPr>
          <p:nvPr>
            <p:ph type="title"/>
          </p:nvPr>
        </p:nvSpPr>
        <p:spPr/>
        <p:txBody>
          <a:bodyPr/>
          <a:lstStyle/>
          <a:p>
            <a:r>
              <a:rPr lang="en-US" altLang="zh-CN" sz="2800" dirty="0"/>
              <a:t>A More Accurate Equivalent Circuit for a PV Cell</a:t>
            </a:r>
            <a:endParaRPr lang="zh-CN" altLang="en-US" dirty="0"/>
          </a:p>
        </p:txBody>
      </p:sp>
      <p:sp>
        <p:nvSpPr>
          <p:cNvPr id="3" name="内容占位符 2">
            <a:extLst>
              <a:ext uri="{FF2B5EF4-FFF2-40B4-BE49-F238E27FC236}">
                <a16:creationId xmlns:a16="http://schemas.microsoft.com/office/drawing/2014/main" id="{164B1821-5990-4E39-9D8F-D961197339F0}"/>
              </a:ext>
            </a:extLst>
          </p:cNvPr>
          <p:cNvSpPr>
            <a:spLocks noGrp="1"/>
          </p:cNvSpPr>
          <p:nvPr>
            <p:ph idx="1"/>
          </p:nvPr>
        </p:nvSpPr>
        <p:spPr/>
        <p:txBody>
          <a:bodyPr/>
          <a:lstStyle/>
          <a:p>
            <a:r>
              <a:rPr lang="en-US" altLang="zh-CN" dirty="0"/>
              <a:t>A more complex PV equivalent circuit considering the impact of shading on a string of cells wired in series:</a:t>
            </a:r>
            <a:endParaRPr lang="zh-CN" altLang="en-US" dirty="0"/>
          </a:p>
        </p:txBody>
      </p:sp>
      <p:sp>
        <p:nvSpPr>
          <p:cNvPr id="4" name="灯片编号占位符 3">
            <a:extLst>
              <a:ext uri="{FF2B5EF4-FFF2-40B4-BE49-F238E27FC236}">
                <a16:creationId xmlns:a16="http://schemas.microsoft.com/office/drawing/2014/main" id="{D5692D8D-DA59-4264-97AE-9D575F2A22A5}"/>
              </a:ext>
            </a:extLst>
          </p:cNvPr>
          <p:cNvSpPr>
            <a:spLocks noGrp="1"/>
          </p:cNvSpPr>
          <p:nvPr>
            <p:ph type="sldNum" sz="quarter" idx="12"/>
          </p:nvPr>
        </p:nvSpPr>
        <p:spPr/>
        <p:txBody>
          <a:bodyPr/>
          <a:lstStyle/>
          <a:p>
            <a:pPr>
              <a:defRPr/>
            </a:pPr>
            <a:fld id="{A5A7C52C-B8D8-46AC-9434-6888604DA894}" type="slidenum">
              <a:rPr lang="en-US" altLang="zh-CN" smtClean="0"/>
              <a:pPr>
                <a:defRPr/>
              </a:pPr>
              <a:t>52</a:t>
            </a:fld>
            <a:endParaRPr lang="en-US" altLang="zh-CN"/>
          </a:p>
        </p:txBody>
      </p:sp>
      <p:pic>
        <p:nvPicPr>
          <p:cNvPr id="5" name="图片 4">
            <a:extLst>
              <a:ext uri="{FF2B5EF4-FFF2-40B4-BE49-F238E27FC236}">
                <a16:creationId xmlns:a16="http://schemas.microsoft.com/office/drawing/2014/main" id="{477391BB-9F50-4215-8B95-15DD984E5AFC}"/>
              </a:ext>
            </a:extLst>
          </p:cNvPr>
          <p:cNvPicPr>
            <a:picLocks noChangeAspect="1"/>
          </p:cNvPicPr>
          <p:nvPr/>
        </p:nvPicPr>
        <p:blipFill>
          <a:blip r:embed="rId2"/>
          <a:stretch>
            <a:fillRect/>
          </a:stretch>
        </p:blipFill>
        <p:spPr>
          <a:xfrm>
            <a:off x="1214437" y="2443142"/>
            <a:ext cx="6715125" cy="4057650"/>
          </a:xfrm>
          <a:prstGeom prst="rect">
            <a:avLst/>
          </a:prstGeom>
        </p:spPr>
      </p:pic>
    </p:spTree>
    <p:extLst>
      <p:ext uri="{BB962C8B-B14F-4D97-AF65-F5344CB8AC3E}">
        <p14:creationId xmlns:p14="http://schemas.microsoft.com/office/powerpoint/2010/main" val="22868939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F5B53E-BBDA-43D0-8FA0-1E0A9239E9C2}"/>
              </a:ext>
            </a:extLst>
          </p:cNvPr>
          <p:cNvSpPr>
            <a:spLocks noGrp="1"/>
          </p:cNvSpPr>
          <p:nvPr>
            <p:ph type="title"/>
          </p:nvPr>
        </p:nvSpPr>
        <p:spPr/>
        <p:txBody>
          <a:bodyPr/>
          <a:lstStyle/>
          <a:p>
            <a:r>
              <a:rPr lang="en-US" altLang="zh-CN" sz="2800" dirty="0"/>
              <a:t>A More Accurate Equivalent Circuit for a PV Cell</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64B1821-5990-4E39-9D8F-D961197339F0}"/>
                  </a:ext>
                </a:extLst>
              </p:cNvPr>
              <p:cNvSpPr>
                <a:spLocks noGrp="1"/>
              </p:cNvSpPr>
              <p:nvPr>
                <p:ph idx="1"/>
              </p:nvPr>
            </p:nvSpPr>
            <p:spPr/>
            <p:txBody>
              <a:bodyPr/>
              <a:lstStyle/>
              <a:p>
                <a:r>
                  <a:rPr lang="en-US" altLang="zh-CN" dirty="0"/>
                  <a:t>PV equivalent circuit that includes some parallel leakage resistance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𝑅</m:t>
                        </m:r>
                      </m:e>
                      <m:sub>
                        <m:r>
                          <a:rPr lang="en-US" altLang="zh-CN" i="1" dirty="0" smtClean="0">
                            <a:latin typeface="Cambria Math" panose="02040503050406030204" pitchFamily="18" charset="0"/>
                          </a:rPr>
                          <m:t>𝑃</m:t>
                        </m:r>
                      </m:sub>
                    </m:sSub>
                  </m:oMath>
                </a14:m>
                <a:r>
                  <a:rPr lang="en-US" altLang="zh-CN" dirty="0"/>
                  <a:t>:</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𝐼</m:t>
                      </m:r>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𝑆𝐶</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𝑑</m:t>
                              </m:r>
                            </m:sub>
                          </m:sSub>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𝑉</m:t>
                          </m:r>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𝑝</m:t>
                              </m:r>
                            </m:sub>
                          </m:sSub>
                        </m:den>
                      </m:f>
                    </m:oMath>
                  </m:oMathPara>
                </a14:m>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164B1821-5990-4E39-9D8F-D961197339F0}"/>
                  </a:ext>
                </a:extLst>
              </p:cNvPr>
              <p:cNvSpPr>
                <a:spLocks noGrp="1" noRot="1" noChangeAspect="1" noMove="1" noResize="1" noEditPoints="1" noAdjustHandles="1" noChangeArrowheads="1" noChangeShapeType="1" noTextEdit="1"/>
              </p:cNvSpPr>
              <p:nvPr>
                <p:ph idx="1"/>
              </p:nvPr>
            </p:nvSpPr>
            <p:spPr>
              <a:blipFill>
                <a:blip r:embed="rId2"/>
                <a:stretch>
                  <a:fillRect l="-1005" t="-984"/>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D5692D8D-DA59-4264-97AE-9D575F2A22A5}"/>
              </a:ext>
            </a:extLst>
          </p:cNvPr>
          <p:cNvSpPr>
            <a:spLocks noGrp="1"/>
          </p:cNvSpPr>
          <p:nvPr>
            <p:ph type="sldNum" sz="quarter" idx="12"/>
          </p:nvPr>
        </p:nvSpPr>
        <p:spPr/>
        <p:txBody>
          <a:bodyPr/>
          <a:lstStyle/>
          <a:p>
            <a:pPr>
              <a:defRPr/>
            </a:pPr>
            <a:fld id="{A5A7C52C-B8D8-46AC-9434-6888604DA894}" type="slidenum">
              <a:rPr lang="en-US" altLang="zh-CN" smtClean="0"/>
              <a:pPr>
                <a:defRPr/>
              </a:pPr>
              <a:t>53</a:t>
            </a:fld>
            <a:endParaRPr lang="en-US" altLang="zh-CN"/>
          </a:p>
        </p:txBody>
      </p:sp>
      <p:pic>
        <p:nvPicPr>
          <p:cNvPr id="6" name="图片 5">
            <a:extLst>
              <a:ext uri="{FF2B5EF4-FFF2-40B4-BE49-F238E27FC236}">
                <a16:creationId xmlns:a16="http://schemas.microsoft.com/office/drawing/2014/main" id="{5C8CB49E-5FAF-4DBC-9F53-87BED88B5FDA}"/>
              </a:ext>
            </a:extLst>
          </p:cNvPr>
          <p:cNvPicPr>
            <a:picLocks noChangeAspect="1"/>
          </p:cNvPicPr>
          <p:nvPr/>
        </p:nvPicPr>
        <p:blipFill rotWithShape="1">
          <a:blip r:embed="rId3"/>
          <a:srcRect l="1863" t="4145"/>
          <a:stretch/>
        </p:blipFill>
        <p:spPr>
          <a:xfrm>
            <a:off x="1309687" y="3403270"/>
            <a:ext cx="6524625" cy="1762125"/>
          </a:xfrm>
          <a:prstGeom prst="rect">
            <a:avLst/>
          </a:prstGeom>
        </p:spPr>
      </p:pic>
    </p:spTree>
    <p:extLst>
      <p:ext uri="{BB962C8B-B14F-4D97-AF65-F5344CB8AC3E}">
        <p14:creationId xmlns:p14="http://schemas.microsoft.com/office/powerpoint/2010/main" val="13918235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F5B53E-BBDA-43D0-8FA0-1E0A9239E9C2}"/>
              </a:ext>
            </a:extLst>
          </p:cNvPr>
          <p:cNvSpPr>
            <a:spLocks noGrp="1"/>
          </p:cNvSpPr>
          <p:nvPr>
            <p:ph type="title"/>
          </p:nvPr>
        </p:nvSpPr>
        <p:spPr/>
        <p:txBody>
          <a:bodyPr/>
          <a:lstStyle/>
          <a:p>
            <a:r>
              <a:rPr lang="en-US" altLang="zh-CN" sz="2800" dirty="0"/>
              <a:t>A More Accurate Equivalent Circuit for a PV Cell</a:t>
            </a:r>
            <a:endParaRPr lang="zh-CN" altLang="en-US" dirty="0"/>
          </a:p>
        </p:txBody>
      </p:sp>
      <p:sp>
        <p:nvSpPr>
          <p:cNvPr id="3" name="内容占位符 2">
            <a:extLst>
              <a:ext uri="{FF2B5EF4-FFF2-40B4-BE49-F238E27FC236}">
                <a16:creationId xmlns:a16="http://schemas.microsoft.com/office/drawing/2014/main" id="{164B1821-5990-4E39-9D8F-D961197339F0}"/>
              </a:ext>
            </a:extLst>
          </p:cNvPr>
          <p:cNvSpPr>
            <a:spLocks noGrp="1"/>
          </p:cNvSpPr>
          <p:nvPr>
            <p:ph idx="1"/>
          </p:nvPr>
        </p:nvSpPr>
        <p:spPr/>
        <p:txBody>
          <a:bodyPr/>
          <a:lstStyle/>
          <a:p>
            <a:r>
              <a:rPr lang="en-US" altLang="zh-CN" dirty="0"/>
              <a:t>The parallel leakage resistance causes load current for the ideal model to be decreased by </a:t>
            </a:r>
            <a:r>
              <a:rPr lang="en-US" altLang="zh-CN" i="1" dirty="0"/>
              <a:t>V/R</a:t>
            </a:r>
            <a:r>
              <a:rPr lang="en-US" altLang="zh-CN" sz="1600" dirty="0"/>
              <a:t>P</a:t>
            </a:r>
            <a:r>
              <a:rPr lang="en-US" altLang="zh-CN" dirty="0"/>
              <a:t> as is shown below:</a:t>
            </a:r>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endParaRPr lang="zh-CN" altLang="en-US" dirty="0"/>
          </a:p>
        </p:txBody>
      </p:sp>
      <p:sp>
        <p:nvSpPr>
          <p:cNvPr id="4" name="灯片编号占位符 3">
            <a:extLst>
              <a:ext uri="{FF2B5EF4-FFF2-40B4-BE49-F238E27FC236}">
                <a16:creationId xmlns:a16="http://schemas.microsoft.com/office/drawing/2014/main" id="{D5692D8D-DA59-4264-97AE-9D575F2A22A5}"/>
              </a:ext>
            </a:extLst>
          </p:cNvPr>
          <p:cNvSpPr>
            <a:spLocks noGrp="1"/>
          </p:cNvSpPr>
          <p:nvPr>
            <p:ph type="sldNum" sz="quarter" idx="12"/>
          </p:nvPr>
        </p:nvSpPr>
        <p:spPr/>
        <p:txBody>
          <a:bodyPr/>
          <a:lstStyle/>
          <a:p>
            <a:pPr>
              <a:defRPr/>
            </a:pPr>
            <a:fld id="{A5A7C52C-B8D8-46AC-9434-6888604DA894}" type="slidenum">
              <a:rPr lang="en-US" altLang="zh-CN" smtClean="0"/>
              <a:pPr>
                <a:defRPr/>
              </a:pPr>
              <a:t>54</a:t>
            </a:fld>
            <a:endParaRPr lang="en-US" altLang="zh-CN"/>
          </a:p>
        </p:txBody>
      </p:sp>
      <p:pic>
        <p:nvPicPr>
          <p:cNvPr id="5" name="图片 4">
            <a:extLst>
              <a:ext uri="{FF2B5EF4-FFF2-40B4-BE49-F238E27FC236}">
                <a16:creationId xmlns:a16="http://schemas.microsoft.com/office/drawing/2014/main" id="{F2DD9D61-6443-48D1-B3E0-3BA8F1E6BF04}"/>
              </a:ext>
            </a:extLst>
          </p:cNvPr>
          <p:cNvPicPr>
            <a:picLocks noChangeAspect="1"/>
          </p:cNvPicPr>
          <p:nvPr/>
        </p:nvPicPr>
        <p:blipFill>
          <a:blip r:embed="rId2"/>
          <a:stretch>
            <a:fillRect/>
          </a:stretch>
        </p:blipFill>
        <p:spPr>
          <a:xfrm>
            <a:off x="1266825" y="2151857"/>
            <a:ext cx="6610350" cy="4114800"/>
          </a:xfrm>
          <a:prstGeom prst="rect">
            <a:avLst/>
          </a:prstGeom>
        </p:spPr>
      </p:pic>
    </p:spTree>
    <p:extLst>
      <p:ext uri="{BB962C8B-B14F-4D97-AF65-F5344CB8AC3E}">
        <p14:creationId xmlns:p14="http://schemas.microsoft.com/office/powerpoint/2010/main" val="29015377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F5B53E-BBDA-43D0-8FA0-1E0A9239E9C2}"/>
              </a:ext>
            </a:extLst>
          </p:cNvPr>
          <p:cNvSpPr>
            <a:spLocks noGrp="1"/>
          </p:cNvSpPr>
          <p:nvPr>
            <p:ph type="title"/>
          </p:nvPr>
        </p:nvSpPr>
        <p:spPr/>
        <p:txBody>
          <a:bodyPr/>
          <a:lstStyle/>
          <a:p>
            <a:r>
              <a:rPr lang="en-US" altLang="zh-CN" sz="2800" dirty="0"/>
              <a:t>A More Accurate Equivalent Circuit for a PV Cell</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64B1821-5990-4E39-9D8F-D961197339F0}"/>
                  </a:ext>
                </a:extLst>
              </p:cNvPr>
              <p:cNvSpPr>
                <a:spLocks noGrp="1"/>
              </p:cNvSpPr>
              <p:nvPr>
                <p:ph idx="1"/>
              </p:nvPr>
            </p:nvSpPr>
            <p:spPr/>
            <p:txBody>
              <a:bodyPr/>
              <a:lstStyle/>
              <a:p>
                <a:r>
                  <a:rPr lang="en-US" altLang="zh-CN" dirty="0"/>
                  <a:t>An even better equivalent circuit will include series resistance as well as parallel resistance</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𝐼</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𝑆𝐶</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0</m:t>
                          </m:r>
                        </m:sub>
                      </m:sSub>
                      <m:d>
                        <m:dPr>
                          <m:begChr m:val="{"/>
                          <m:endChr m:val="}"/>
                          <m:ctrlPr>
                            <a:rPr lang="en-US" altLang="zh-CN" b="0" i="1" smtClean="0">
                              <a:latin typeface="Cambria Math" panose="02040503050406030204" pitchFamily="18" charset="0"/>
                            </a:rPr>
                          </m:ctrlPr>
                        </m:dPr>
                        <m:e>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exp</m:t>
                              </m:r>
                            </m:fName>
                            <m:e>
                              <m:d>
                                <m:dPr>
                                  <m:begChr m:val="["/>
                                  <m:endChr m:val="]"/>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𝑞</m:t>
                                      </m:r>
                                    </m:num>
                                    <m:den>
                                      <m:r>
                                        <a:rPr lang="en-US" altLang="zh-CN" b="0" i="1" smtClean="0">
                                          <a:latin typeface="Cambria Math" panose="02040503050406030204" pitchFamily="18" charset="0"/>
                                        </a:rPr>
                                        <m:t>𝑘𝑇</m:t>
                                      </m:r>
                                    </m:den>
                                  </m:f>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𝑉</m:t>
                                      </m:r>
                                      <m:r>
                                        <a:rPr lang="en-US" altLang="zh-CN" b="0" i="1" smtClean="0">
                                          <a:latin typeface="Cambria Math" panose="02040503050406030204" pitchFamily="18" charset="0"/>
                                        </a:rPr>
                                        <m:t>+</m:t>
                                      </m:r>
                                      <m:r>
                                        <a:rPr lang="en-US" altLang="zh-CN" b="0" i="1" smtClean="0">
                                          <a:latin typeface="Cambria Math" panose="02040503050406030204" pitchFamily="18" charset="0"/>
                                        </a:rPr>
                                        <m:t>𝐼</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𝑠</m:t>
                                          </m:r>
                                        </m:sub>
                                      </m:sSub>
                                    </m:e>
                                  </m:d>
                                </m:e>
                              </m:d>
                            </m:e>
                          </m:func>
                          <m:r>
                            <a:rPr lang="en-US" altLang="zh-CN" b="0" i="1" smtClean="0">
                              <a:latin typeface="Cambria Math" panose="02040503050406030204" pitchFamily="18" charset="0"/>
                            </a:rPr>
                            <m:t>−1</m:t>
                          </m:r>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𝑉</m:t>
                              </m:r>
                              <m:r>
                                <a:rPr lang="en-US" altLang="zh-CN" b="0" i="1" smtClean="0">
                                  <a:latin typeface="Cambria Math" panose="02040503050406030204" pitchFamily="18" charset="0"/>
                                </a:rPr>
                                <m:t>+</m:t>
                              </m:r>
                              <m:r>
                                <a:rPr lang="en-US" altLang="zh-CN" b="0" i="1" smtClean="0">
                                  <a:latin typeface="Cambria Math" panose="02040503050406030204" pitchFamily="18" charset="0"/>
                                </a:rPr>
                                <m:t>𝐼</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𝑠</m:t>
                                  </m:r>
                                </m:sub>
                              </m:sSub>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𝑝</m:t>
                                  </m:r>
                                </m:sub>
                              </m:sSub>
                            </m:den>
                          </m:f>
                        </m:e>
                      </m:d>
                    </m:oMath>
                  </m:oMathPara>
                </a14:m>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164B1821-5990-4E39-9D8F-D961197339F0}"/>
                  </a:ext>
                </a:extLst>
              </p:cNvPr>
              <p:cNvSpPr>
                <a:spLocks noGrp="1" noRot="1" noChangeAspect="1" noMove="1" noResize="1" noEditPoints="1" noAdjustHandles="1" noChangeArrowheads="1" noChangeShapeType="1" noTextEdit="1"/>
              </p:cNvSpPr>
              <p:nvPr>
                <p:ph idx="1"/>
              </p:nvPr>
            </p:nvSpPr>
            <p:spPr>
              <a:blipFill>
                <a:blip r:embed="rId2"/>
                <a:stretch>
                  <a:fillRect l="-1005" t="-984"/>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D5692D8D-DA59-4264-97AE-9D575F2A22A5}"/>
              </a:ext>
            </a:extLst>
          </p:cNvPr>
          <p:cNvSpPr>
            <a:spLocks noGrp="1"/>
          </p:cNvSpPr>
          <p:nvPr>
            <p:ph type="sldNum" sz="quarter" idx="12"/>
          </p:nvPr>
        </p:nvSpPr>
        <p:spPr/>
        <p:txBody>
          <a:bodyPr/>
          <a:lstStyle/>
          <a:p>
            <a:pPr>
              <a:defRPr/>
            </a:pPr>
            <a:fld id="{A5A7C52C-B8D8-46AC-9434-6888604DA894}" type="slidenum">
              <a:rPr lang="en-US" altLang="zh-CN" smtClean="0"/>
              <a:pPr>
                <a:defRPr/>
              </a:pPr>
              <a:t>55</a:t>
            </a:fld>
            <a:endParaRPr lang="en-US" altLang="zh-CN"/>
          </a:p>
        </p:txBody>
      </p:sp>
      <p:pic>
        <p:nvPicPr>
          <p:cNvPr id="5" name="图片 4">
            <a:extLst>
              <a:ext uri="{FF2B5EF4-FFF2-40B4-BE49-F238E27FC236}">
                <a16:creationId xmlns:a16="http://schemas.microsoft.com/office/drawing/2014/main" id="{2BFEE6C5-9203-42BD-A7B8-52A3D7D875B0}"/>
              </a:ext>
            </a:extLst>
          </p:cNvPr>
          <p:cNvPicPr>
            <a:picLocks noChangeAspect="1"/>
          </p:cNvPicPr>
          <p:nvPr/>
        </p:nvPicPr>
        <p:blipFill>
          <a:blip r:embed="rId3"/>
          <a:stretch>
            <a:fillRect/>
          </a:stretch>
        </p:blipFill>
        <p:spPr>
          <a:xfrm>
            <a:off x="1276350" y="3048000"/>
            <a:ext cx="6591300" cy="2933700"/>
          </a:xfrm>
          <a:prstGeom prst="rect">
            <a:avLst/>
          </a:prstGeom>
        </p:spPr>
      </p:pic>
    </p:spTree>
    <p:extLst>
      <p:ext uri="{BB962C8B-B14F-4D97-AF65-F5344CB8AC3E}">
        <p14:creationId xmlns:p14="http://schemas.microsoft.com/office/powerpoint/2010/main" val="26473160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F5B53E-BBDA-43D0-8FA0-1E0A9239E9C2}"/>
              </a:ext>
            </a:extLst>
          </p:cNvPr>
          <p:cNvSpPr>
            <a:spLocks noGrp="1"/>
          </p:cNvSpPr>
          <p:nvPr>
            <p:ph type="title"/>
          </p:nvPr>
        </p:nvSpPr>
        <p:spPr/>
        <p:txBody>
          <a:bodyPr/>
          <a:lstStyle/>
          <a:p>
            <a:r>
              <a:rPr lang="en-US" altLang="zh-CN" sz="2800" dirty="0"/>
              <a:t>A More Accurate Equivalent Circuit for a PV Cell</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64B1821-5990-4E39-9D8F-D961197339F0}"/>
                  </a:ext>
                </a:extLst>
              </p:cNvPr>
              <p:cNvSpPr>
                <a:spLocks noGrp="1"/>
              </p:cNvSpPr>
              <p:nvPr>
                <p:ph idx="1"/>
              </p:nvPr>
            </p:nvSpPr>
            <p:spPr/>
            <p:txBody>
              <a:bodyPr/>
              <a:lstStyle/>
              <a:p>
                <a:r>
                  <a:rPr lang="en-US" altLang="zh-CN" dirty="0"/>
                  <a:t>According to the figure, we have:</a:t>
                </a:r>
              </a:p>
              <a:p>
                <a:pPr marL="0" indent="0">
                  <a:buNone/>
                </a:pPr>
                <a:endParaRPr lang="en-US" altLang="zh-CN"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𝑆𝐶</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𝐼</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𝑑</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𝑝</m:t>
                          </m:r>
                        </m:sub>
                      </m:sSub>
                    </m:oMath>
                  </m:oMathPara>
                </a14:m>
                <a:endParaRPr lang="en-US" altLang="zh-CN" dirty="0"/>
              </a:p>
              <a:p>
                <a:pPr marL="0" indent="0">
                  <a:buNone/>
                </a:pPr>
                <a:endParaRPr lang="en-US" altLang="zh-CN" dirty="0"/>
              </a:p>
              <a:p>
                <a:r>
                  <a:rPr lang="en-US" altLang="zh-CN" dirty="0"/>
                  <a:t>This relation can be used to simplify the previous equation,</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𝐼</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𝑆𝐶</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𝑞</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𝑑</m:t>
                                      </m:r>
                                    </m:sub>
                                  </m:sSub>
                                </m:num>
                                <m:den>
                                  <m:r>
                                    <a:rPr lang="en-US" altLang="zh-CN" b="0" i="1" smtClean="0">
                                      <a:latin typeface="Cambria Math" panose="02040503050406030204" pitchFamily="18" charset="0"/>
                                    </a:rPr>
                                    <m:t>𝑘𝑇</m:t>
                                  </m:r>
                                </m:den>
                              </m:f>
                            </m:sup>
                          </m:sSup>
                          <m:r>
                            <a:rPr lang="en-US" altLang="zh-CN" b="0" i="1" smtClean="0">
                              <a:latin typeface="Cambria Math" panose="02040503050406030204" pitchFamily="18" charset="0"/>
                            </a:rPr>
                            <m:t>−1</m:t>
                          </m:r>
                        </m:e>
                      </m:d>
                      <m:r>
                        <a:rPr lang="en-US" altLang="zh-CN" b="0" i="0"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V</m:t>
                              </m:r>
                            </m:e>
                            <m:sub>
                              <m:r>
                                <m:rPr>
                                  <m:sty m:val="p"/>
                                </m:rPr>
                                <a:rPr lang="en-US" altLang="zh-CN" b="0" i="0" smtClean="0">
                                  <a:latin typeface="Cambria Math" panose="02040503050406030204" pitchFamily="18" charset="0"/>
                                </a:rPr>
                                <m:t>d</m:t>
                              </m:r>
                            </m:sub>
                          </m:sSub>
                        </m:num>
                        <m:den>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R</m:t>
                              </m:r>
                            </m:e>
                            <m:sub>
                              <m:r>
                                <m:rPr>
                                  <m:sty m:val="p"/>
                                </m:rPr>
                                <a:rPr lang="en-US" altLang="zh-CN" b="0" i="0" smtClean="0">
                                  <a:latin typeface="Cambria Math" panose="02040503050406030204" pitchFamily="18" charset="0"/>
                                </a:rPr>
                                <m:t>p</m:t>
                              </m:r>
                            </m:sub>
                          </m:sSub>
                        </m:den>
                      </m:f>
                    </m:oMath>
                  </m:oMathPara>
                </a14:m>
                <a:endParaRPr lang="en-US" altLang="zh-CN" dirty="0"/>
              </a:p>
              <a:p>
                <a:r>
                  <a:rPr lang="en-US" altLang="zh-CN" dirty="0"/>
                  <a:t>at 25◦C, it gives</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𝐼</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𝑆𝐶</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38.9</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𝑑</m:t>
                                  </m:r>
                                </m:sub>
                              </m:sSub>
                            </m:sup>
                          </m:sSup>
                          <m:r>
                            <a:rPr lang="en-US" altLang="zh-CN" b="0" i="1" smtClean="0">
                              <a:latin typeface="Cambria Math" panose="02040503050406030204" pitchFamily="18" charset="0"/>
                            </a:rPr>
                            <m:t>−1</m:t>
                          </m:r>
                        </m:e>
                      </m:d>
                      <m:r>
                        <a:rPr lang="en-US" altLang="zh-CN" b="0" i="0"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V</m:t>
                              </m:r>
                            </m:e>
                            <m:sub>
                              <m:r>
                                <m:rPr>
                                  <m:sty m:val="p"/>
                                </m:rPr>
                                <a:rPr lang="en-US" altLang="zh-CN" b="0" i="0" smtClean="0">
                                  <a:latin typeface="Cambria Math" panose="02040503050406030204" pitchFamily="18" charset="0"/>
                                </a:rPr>
                                <m:t>d</m:t>
                              </m:r>
                            </m:sub>
                          </m:sSub>
                        </m:num>
                        <m:den>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R</m:t>
                              </m:r>
                            </m:e>
                            <m:sub>
                              <m:r>
                                <m:rPr>
                                  <m:sty m:val="p"/>
                                </m:rPr>
                                <a:rPr lang="en-US" altLang="zh-CN" b="0" i="0" smtClean="0">
                                  <a:latin typeface="Cambria Math" panose="02040503050406030204" pitchFamily="18" charset="0"/>
                                </a:rPr>
                                <m:t>p</m:t>
                              </m:r>
                            </m:sub>
                          </m:sSub>
                        </m:den>
                      </m:f>
                    </m:oMath>
                  </m:oMathPara>
                </a14:m>
                <a:endParaRPr lang="en-US" altLang="zh-CN" dirty="0"/>
              </a:p>
              <a:p>
                <a:pPr marL="0" indent="0">
                  <a:buNone/>
                </a:pPr>
                <a:r>
                  <a:rPr lang="en-US" altLang="zh-CN" dirty="0"/>
                  <a:t>And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𝑉</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𝑑</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𝐼</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𝑠</m:t>
                          </m:r>
                        </m:sub>
                      </m:sSub>
                    </m:oMath>
                  </m:oMathPara>
                </a14:m>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164B1821-5990-4E39-9D8F-D961197339F0}"/>
                  </a:ext>
                </a:extLst>
              </p:cNvPr>
              <p:cNvSpPr>
                <a:spLocks noGrp="1" noRot="1" noChangeAspect="1" noMove="1" noResize="1" noEditPoints="1" noAdjustHandles="1" noChangeArrowheads="1" noChangeShapeType="1" noTextEdit="1"/>
              </p:cNvSpPr>
              <p:nvPr>
                <p:ph idx="1"/>
              </p:nvPr>
            </p:nvSpPr>
            <p:spPr>
              <a:blipFill>
                <a:blip r:embed="rId2"/>
                <a:stretch>
                  <a:fillRect l="-1159" t="-984" b="-4059"/>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D5692D8D-DA59-4264-97AE-9D575F2A22A5}"/>
              </a:ext>
            </a:extLst>
          </p:cNvPr>
          <p:cNvSpPr>
            <a:spLocks noGrp="1"/>
          </p:cNvSpPr>
          <p:nvPr>
            <p:ph type="sldNum" sz="quarter" idx="12"/>
          </p:nvPr>
        </p:nvSpPr>
        <p:spPr/>
        <p:txBody>
          <a:bodyPr/>
          <a:lstStyle/>
          <a:p>
            <a:pPr>
              <a:defRPr/>
            </a:pPr>
            <a:fld id="{A5A7C52C-B8D8-46AC-9434-6888604DA894}" type="slidenum">
              <a:rPr lang="en-US" altLang="zh-CN" smtClean="0"/>
              <a:pPr>
                <a:defRPr/>
              </a:pPr>
              <a:t>56</a:t>
            </a:fld>
            <a:endParaRPr lang="en-US" altLang="zh-CN"/>
          </a:p>
        </p:txBody>
      </p:sp>
    </p:spTree>
    <p:extLst>
      <p:ext uri="{BB962C8B-B14F-4D97-AF65-F5344CB8AC3E}">
        <p14:creationId xmlns:p14="http://schemas.microsoft.com/office/powerpoint/2010/main" val="34191805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A8D956-7423-44E2-B2F6-89F5CE1D5DF6}"/>
              </a:ext>
            </a:extLst>
          </p:cNvPr>
          <p:cNvSpPr>
            <a:spLocks noGrp="1"/>
          </p:cNvSpPr>
          <p:nvPr>
            <p:ph type="title"/>
          </p:nvPr>
        </p:nvSpPr>
        <p:spPr/>
        <p:txBody>
          <a:bodyPr/>
          <a:lstStyle/>
          <a:p>
            <a:r>
              <a:rPr lang="en-US" altLang="zh-CN" dirty="0"/>
              <a:t>From cells to modules to arrays</a:t>
            </a:r>
            <a:endParaRPr lang="zh-CN" altLang="en-US" dirty="0"/>
          </a:p>
        </p:txBody>
      </p:sp>
      <p:sp>
        <p:nvSpPr>
          <p:cNvPr id="3" name="内容占位符 2">
            <a:extLst>
              <a:ext uri="{FF2B5EF4-FFF2-40B4-BE49-F238E27FC236}">
                <a16:creationId xmlns:a16="http://schemas.microsoft.com/office/drawing/2014/main" id="{4091EBF0-3810-4345-A99D-F1479657FC67}"/>
              </a:ext>
            </a:extLst>
          </p:cNvPr>
          <p:cNvSpPr>
            <a:spLocks noGrp="1"/>
          </p:cNvSpPr>
          <p:nvPr>
            <p:ph idx="1"/>
          </p:nvPr>
        </p:nvSpPr>
        <p:spPr/>
        <p:txBody>
          <a:bodyPr/>
          <a:lstStyle/>
          <a:p>
            <a:r>
              <a:rPr lang="en-US" altLang="en-US" dirty="0"/>
              <a:t>Solar cells are also usually connected in </a:t>
            </a:r>
            <a:r>
              <a:rPr lang="en-US" altLang="en-US" dirty="0">
                <a:hlinkClick r:id="rId2" tooltip="Series and parallel circuits"/>
              </a:rPr>
              <a:t>series</a:t>
            </a:r>
            <a:r>
              <a:rPr lang="en-US" altLang="en-US" dirty="0"/>
              <a:t> in modules, creating an additive </a:t>
            </a:r>
            <a:r>
              <a:rPr lang="en-US" altLang="en-US" dirty="0">
                <a:hlinkClick r:id="rId3" tooltip="Voltage"/>
              </a:rPr>
              <a:t>voltage</a:t>
            </a:r>
            <a:r>
              <a:rPr lang="en-US" altLang="en-US" dirty="0"/>
              <a:t>. Connecting cells in parallel will yield a higher current. Modules are then interconnected, in series or parallel, or both, to create an </a:t>
            </a:r>
            <a:r>
              <a:rPr lang="en-US" altLang="en-US" b="1" dirty="0"/>
              <a:t>array</a:t>
            </a:r>
            <a:r>
              <a:rPr lang="en-US" altLang="en-US" dirty="0"/>
              <a:t> with the desired peak DC voltage and current.</a:t>
            </a:r>
          </a:p>
          <a:p>
            <a:endParaRPr lang="zh-CN" altLang="en-US" dirty="0"/>
          </a:p>
        </p:txBody>
      </p:sp>
      <p:sp>
        <p:nvSpPr>
          <p:cNvPr id="4" name="灯片编号占位符 3">
            <a:extLst>
              <a:ext uri="{FF2B5EF4-FFF2-40B4-BE49-F238E27FC236}">
                <a16:creationId xmlns:a16="http://schemas.microsoft.com/office/drawing/2014/main" id="{4B20AA8C-9195-4F81-BC92-5419C872DD82}"/>
              </a:ext>
            </a:extLst>
          </p:cNvPr>
          <p:cNvSpPr>
            <a:spLocks noGrp="1"/>
          </p:cNvSpPr>
          <p:nvPr>
            <p:ph type="sldNum" sz="quarter" idx="12"/>
          </p:nvPr>
        </p:nvSpPr>
        <p:spPr/>
        <p:txBody>
          <a:bodyPr/>
          <a:lstStyle/>
          <a:p>
            <a:pPr>
              <a:defRPr/>
            </a:pPr>
            <a:fld id="{A5A7C52C-B8D8-46AC-9434-6888604DA894}" type="slidenum">
              <a:rPr lang="en-US" altLang="zh-CN" smtClean="0"/>
              <a:pPr>
                <a:defRPr/>
              </a:pPr>
              <a:t>57</a:t>
            </a:fld>
            <a:endParaRPr lang="en-US" altLang="zh-CN"/>
          </a:p>
        </p:txBody>
      </p:sp>
      <p:pic>
        <p:nvPicPr>
          <p:cNvPr id="5" name="Picture 5" descr="PVTerms">
            <a:extLst>
              <a:ext uri="{FF2B5EF4-FFF2-40B4-BE49-F238E27FC236}">
                <a16:creationId xmlns:a16="http://schemas.microsoft.com/office/drawing/2014/main" id="{A96CBD14-64AF-48EB-BFFA-8F01FC4BE0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7955" y="3200400"/>
            <a:ext cx="6548089"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13650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7B5368-D002-4C23-B499-B51423785398}"/>
              </a:ext>
            </a:extLst>
          </p:cNvPr>
          <p:cNvSpPr>
            <a:spLocks noGrp="1"/>
          </p:cNvSpPr>
          <p:nvPr>
            <p:ph type="title"/>
          </p:nvPr>
        </p:nvSpPr>
        <p:spPr/>
        <p:txBody>
          <a:bodyPr/>
          <a:lstStyle/>
          <a:p>
            <a:r>
              <a:rPr lang="en-US" altLang="zh-CN" dirty="0"/>
              <a:t>From Cells to a Module</a:t>
            </a:r>
            <a:endParaRPr lang="zh-CN" altLang="en-US" dirty="0"/>
          </a:p>
        </p:txBody>
      </p:sp>
      <p:sp>
        <p:nvSpPr>
          <p:cNvPr id="3" name="内容占位符 2">
            <a:extLst>
              <a:ext uri="{FF2B5EF4-FFF2-40B4-BE49-F238E27FC236}">
                <a16:creationId xmlns:a16="http://schemas.microsoft.com/office/drawing/2014/main" id="{F8EE74B1-C226-4639-AE47-D9F800B733DD}"/>
              </a:ext>
            </a:extLst>
          </p:cNvPr>
          <p:cNvSpPr>
            <a:spLocks noGrp="1"/>
          </p:cNvSpPr>
          <p:nvPr>
            <p:ph idx="1"/>
          </p:nvPr>
        </p:nvSpPr>
        <p:spPr/>
        <p:txBody>
          <a:bodyPr/>
          <a:lstStyle/>
          <a:p>
            <a:r>
              <a:rPr lang="en-US" altLang="zh-CN" dirty="0"/>
              <a:t>When PVs are wired in series, all the cells carry the same current, and at any given current, their voltages add</a:t>
            </a:r>
            <a:endParaRPr lang="zh-CN" altLang="en-US" dirty="0"/>
          </a:p>
        </p:txBody>
      </p:sp>
      <p:sp>
        <p:nvSpPr>
          <p:cNvPr id="4" name="灯片编号占位符 3">
            <a:extLst>
              <a:ext uri="{FF2B5EF4-FFF2-40B4-BE49-F238E27FC236}">
                <a16:creationId xmlns:a16="http://schemas.microsoft.com/office/drawing/2014/main" id="{67BCE073-19BF-4547-AFD4-8C57D12B410D}"/>
              </a:ext>
            </a:extLst>
          </p:cNvPr>
          <p:cNvSpPr>
            <a:spLocks noGrp="1"/>
          </p:cNvSpPr>
          <p:nvPr>
            <p:ph type="sldNum" sz="quarter" idx="12"/>
          </p:nvPr>
        </p:nvSpPr>
        <p:spPr/>
        <p:txBody>
          <a:bodyPr/>
          <a:lstStyle/>
          <a:p>
            <a:pPr>
              <a:defRPr/>
            </a:pPr>
            <a:fld id="{A5A7C52C-B8D8-46AC-9434-6888604DA894}" type="slidenum">
              <a:rPr lang="en-US" altLang="zh-CN" smtClean="0"/>
              <a:pPr>
                <a:defRPr/>
              </a:pPr>
              <a:t>58</a:t>
            </a:fld>
            <a:endParaRPr lang="en-US" altLang="zh-CN"/>
          </a:p>
        </p:txBody>
      </p:sp>
      <p:pic>
        <p:nvPicPr>
          <p:cNvPr id="5" name="图片 4">
            <a:extLst>
              <a:ext uri="{FF2B5EF4-FFF2-40B4-BE49-F238E27FC236}">
                <a16:creationId xmlns:a16="http://schemas.microsoft.com/office/drawing/2014/main" id="{8AB1E462-F384-4016-81E2-54A3B407EB50}"/>
              </a:ext>
            </a:extLst>
          </p:cNvPr>
          <p:cNvPicPr>
            <a:picLocks noChangeAspect="1"/>
          </p:cNvPicPr>
          <p:nvPr/>
        </p:nvPicPr>
        <p:blipFill>
          <a:blip r:embed="rId2"/>
          <a:stretch>
            <a:fillRect/>
          </a:stretch>
        </p:blipFill>
        <p:spPr>
          <a:xfrm>
            <a:off x="1219200" y="2257941"/>
            <a:ext cx="5734383" cy="4129087"/>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43276330-684A-43F5-9BFB-7CEF184F8E0D}"/>
                  </a:ext>
                </a:extLst>
              </p:cNvPr>
              <p:cNvSpPr txBox="1"/>
              <p:nvPr/>
            </p:nvSpPr>
            <p:spPr>
              <a:xfrm>
                <a:off x="6019800" y="2514600"/>
                <a:ext cx="2725361"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𝑉</m:t>
                          </m:r>
                        </m:e>
                        <m:sub>
                          <m:r>
                            <a:rPr lang="en-US" altLang="zh-CN" sz="2000" b="0" i="1" smtClean="0">
                              <a:latin typeface="Cambria Math" panose="02040503050406030204" pitchFamily="18" charset="0"/>
                            </a:rPr>
                            <m:t>𝑚𝑜𝑑𝑢𝑙𝑒</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𝑛</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𝑉</m:t>
                              </m:r>
                            </m:e>
                            <m:sub>
                              <m:r>
                                <a:rPr lang="en-US" altLang="zh-CN" sz="2000" b="0" i="1" smtClean="0">
                                  <a:latin typeface="Cambria Math" panose="02040503050406030204" pitchFamily="18" charset="0"/>
                                </a:rPr>
                                <m:t>𝑑</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𝐼</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𝑅</m:t>
                              </m:r>
                            </m:e>
                            <m:sub>
                              <m:r>
                                <a:rPr lang="en-US" altLang="zh-CN" sz="2000" b="0" i="1" smtClean="0">
                                  <a:latin typeface="Cambria Math" panose="02040503050406030204" pitchFamily="18" charset="0"/>
                                </a:rPr>
                                <m:t>𝑠</m:t>
                              </m:r>
                            </m:sub>
                          </m:sSub>
                        </m:e>
                      </m:d>
                    </m:oMath>
                  </m:oMathPara>
                </a14:m>
                <a:endParaRPr lang="zh-CN" altLang="en-US" sz="2000" dirty="0"/>
              </a:p>
            </p:txBody>
          </p:sp>
        </mc:Choice>
        <mc:Fallback xmlns="">
          <p:sp>
            <p:nvSpPr>
              <p:cNvPr id="6" name="文本框 5">
                <a:extLst>
                  <a:ext uri="{FF2B5EF4-FFF2-40B4-BE49-F238E27FC236}">
                    <a16:creationId xmlns:a16="http://schemas.microsoft.com/office/drawing/2014/main" id="{43276330-684A-43F5-9BFB-7CEF184F8E0D}"/>
                  </a:ext>
                </a:extLst>
              </p:cNvPr>
              <p:cNvSpPr txBox="1">
                <a:spLocks noRot="1" noChangeAspect="1" noMove="1" noResize="1" noEditPoints="1" noAdjustHandles="1" noChangeArrowheads="1" noChangeShapeType="1" noTextEdit="1"/>
              </p:cNvSpPr>
              <p:nvPr/>
            </p:nvSpPr>
            <p:spPr>
              <a:xfrm>
                <a:off x="6019800" y="2514600"/>
                <a:ext cx="2725361" cy="400110"/>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795924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5328BA-6BE6-445B-8C99-B968A1CD67B3}"/>
              </a:ext>
            </a:extLst>
          </p:cNvPr>
          <p:cNvSpPr>
            <a:spLocks noGrp="1"/>
          </p:cNvSpPr>
          <p:nvPr>
            <p:ph type="title"/>
          </p:nvPr>
        </p:nvSpPr>
        <p:spPr/>
        <p:txBody>
          <a:bodyPr/>
          <a:lstStyle/>
          <a:p>
            <a:r>
              <a:rPr lang="en-US" altLang="zh-CN" dirty="0"/>
              <a:t>From Modules to Arrays</a:t>
            </a:r>
            <a:endParaRPr lang="zh-CN" altLang="en-US" dirty="0"/>
          </a:p>
        </p:txBody>
      </p:sp>
      <p:sp>
        <p:nvSpPr>
          <p:cNvPr id="3" name="内容占位符 2">
            <a:extLst>
              <a:ext uri="{FF2B5EF4-FFF2-40B4-BE49-F238E27FC236}">
                <a16:creationId xmlns:a16="http://schemas.microsoft.com/office/drawing/2014/main" id="{1C93FF34-29DE-4EC6-A8E5-8CA8D331ADED}"/>
              </a:ext>
            </a:extLst>
          </p:cNvPr>
          <p:cNvSpPr>
            <a:spLocks noGrp="1"/>
          </p:cNvSpPr>
          <p:nvPr>
            <p:ph idx="1"/>
          </p:nvPr>
        </p:nvSpPr>
        <p:spPr/>
        <p:txBody>
          <a:bodyPr/>
          <a:lstStyle/>
          <a:p>
            <a:r>
              <a:rPr lang="en-US" altLang="zh-CN" dirty="0"/>
              <a:t>For a string of modules in series, the I–V curves are simply added along the voltage axis.</a:t>
            </a:r>
          </a:p>
        </p:txBody>
      </p:sp>
      <p:sp>
        <p:nvSpPr>
          <p:cNvPr id="4" name="灯片编号占位符 3">
            <a:extLst>
              <a:ext uri="{FF2B5EF4-FFF2-40B4-BE49-F238E27FC236}">
                <a16:creationId xmlns:a16="http://schemas.microsoft.com/office/drawing/2014/main" id="{EFE6C9C1-E951-4DFD-BDF2-1342EF14F158}"/>
              </a:ext>
            </a:extLst>
          </p:cNvPr>
          <p:cNvSpPr>
            <a:spLocks noGrp="1"/>
          </p:cNvSpPr>
          <p:nvPr>
            <p:ph type="sldNum" sz="quarter" idx="12"/>
          </p:nvPr>
        </p:nvSpPr>
        <p:spPr/>
        <p:txBody>
          <a:bodyPr/>
          <a:lstStyle/>
          <a:p>
            <a:pPr>
              <a:defRPr/>
            </a:pPr>
            <a:fld id="{A5A7C52C-B8D8-46AC-9434-6888604DA894}" type="slidenum">
              <a:rPr lang="en-US" altLang="zh-CN" smtClean="0"/>
              <a:pPr>
                <a:defRPr/>
              </a:pPr>
              <a:t>59</a:t>
            </a:fld>
            <a:endParaRPr lang="en-US" altLang="zh-CN"/>
          </a:p>
        </p:txBody>
      </p:sp>
      <p:pic>
        <p:nvPicPr>
          <p:cNvPr id="5" name="图片 4">
            <a:extLst>
              <a:ext uri="{FF2B5EF4-FFF2-40B4-BE49-F238E27FC236}">
                <a16:creationId xmlns:a16="http://schemas.microsoft.com/office/drawing/2014/main" id="{00573756-3950-44AA-8ED5-340B4FBD1773}"/>
              </a:ext>
            </a:extLst>
          </p:cNvPr>
          <p:cNvPicPr>
            <a:picLocks noChangeAspect="1"/>
          </p:cNvPicPr>
          <p:nvPr/>
        </p:nvPicPr>
        <p:blipFill>
          <a:blip r:embed="rId2"/>
          <a:stretch>
            <a:fillRect/>
          </a:stretch>
        </p:blipFill>
        <p:spPr>
          <a:xfrm>
            <a:off x="1614211" y="2514600"/>
            <a:ext cx="5915578" cy="3200400"/>
          </a:xfrm>
          <a:prstGeom prst="rect">
            <a:avLst/>
          </a:prstGeom>
        </p:spPr>
      </p:pic>
    </p:spTree>
    <p:extLst>
      <p:ext uri="{BB962C8B-B14F-4D97-AF65-F5344CB8AC3E}">
        <p14:creationId xmlns:p14="http://schemas.microsoft.com/office/powerpoint/2010/main" val="1300652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B9BCA11-51A7-4D0B-AA4F-220F7B571BAA}"/>
              </a:ext>
            </a:extLst>
          </p:cNvPr>
          <p:cNvSpPr>
            <a:spLocks noGrp="1"/>
          </p:cNvSpPr>
          <p:nvPr>
            <p:ph type="title"/>
          </p:nvPr>
        </p:nvSpPr>
        <p:spPr/>
        <p:txBody>
          <a:bodyPr/>
          <a:lstStyle/>
          <a:p>
            <a:pPr eaLnBrk="1" hangingPunct="1"/>
            <a:r>
              <a:rPr lang="en-US" altLang="en-US" sz="3600"/>
              <a:t>The Distribution of the Protons and Electrons in the silicon atom</a:t>
            </a:r>
          </a:p>
        </p:txBody>
      </p:sp>
      <p:pic>
        <p:nvPicPr>
          <p:cNvPr id="22531" name="Picture 1">
            <a:extLst>
              <a:ext uri="{FF2B5EF4-FFF2-40B4-BE49-F238E27FC236}">
                <a16:creationId xmlns:a16="http://schemas.microsoft.com/office/drawing/2014/main" id="{8C54A649-9043-448D-B325-16A244E2F2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1438" y="1981200"/>
            <a:ext cx="480536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a:extLst>
              <a:ext uri="{FF2B5EF4-FFF2-40B4-BE49-F238E27FC236}">
                <a16:creationId xmlns:a16="http://schemas.microsoft.com/office/drawing/2014/main" id="{39DDF30A-D844-4156-97FF-C793016196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981200"/>
            <a:ext cx="243840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a:extLst>
              <a:ext uri="{FF2B5EF4-FFF2-40B4-BE49-F238E27FC236}">
                <a16:creationId xmlns:a16="http://schemas.microsoft.com/office/drawing/2014/main" id="{57008C66-D064-423A-A4B1-A8C3F053E2D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7675" y="4622800"/>
            <a:ext cx="3743325"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6">
            <a:extLst>
              <a:ext uri="{FF2B5EF4-FFF2-40B4-BE49-F238E27FC236}">
                <a16:creationId xmlns:a16="http://schemas.microsoft.com/office/drawing/2014/main" id="{C1AAC14A-37EF-49A7-89CF-7B70873E57D5}"/>
              </a:ext>
            </a:extLst>
          </p:cNvPr>
          <p:cNvSpPr>
            <a:spLocks noChangeArrowheads="1"/>
          </p:cNvSpPr>
          <p:nvPr/>
        </p:nvSpPr>
        <p:spPr bwMode="auto">
          <a:xfrm>
            <a:off x="809625" y="1801813"/>
            <a:ext cx="1681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r>
              <a:rPr lang="en-US" altLang="en-US">
                <a:latin typeface="Helvetica" panose="020B0604020202020204" pitchFamily="34" charset="0"/>
                <a:ea typeface="MS PGothic" panose="020B0600070205080204" pitchFamily="34" charset="-128"/>
              </a:rPr>
              <a:t>(a) Tetrahedral</a:t>
            </a:r>
            <a:endParaRPr lang="en-US" altLang="en-US">
              <a:latin typeface="Arial" panose="020B0604020202020204" pitchFamily="34" charset="0"/>
              <a:ea typeface="MS PGothic" panose="020B0600070205080204" pitchFamily="34" charset="-128"/>
            </a:endParaRPr>
          </a:p>
        </p:txBody>
      </p:sp>
      <p:sp>
        <p:nvSpPr>
          <p:cNvPr id="22535" name="Rectangle 7">
            <a:extLst>
              <a:ext uri="{FF2B5EF4-FFF2-40B4-BE49-F238E27FC236}">
                <a16:creationId xmlns:a16="http://schemas.microsoft.com/office/drawing/2014/main" id="{668F18A7-E4C0-4956-B39C-9ED80D85031B}"/>
              </a:ext>
            </a:extLst>
          </p:cNvPr>
          <p:cNvSpPr>
            <a:spLocks noChangeArrowheads="1"/>
          </p:cNvSpPr>
          <p:nvPr/>
        </p:nvSpPr>
        <p:spPr bwMode="auto">
          <a:xfrm>
            <a:off x="4191000" y="5437188"/>
            <a:ext cx="272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r>
              <a:rPr lang="en-US" altLang="en-US">
                <a:latin typeface="Helvetica" panose="020B0604020202020204" pitchFamily="34" charset="0"/>
                <a:ea typeface="MS PGothic" panose="020B0600070205080204" pitchFamily="34" charset="-128"/>
              </a:rPr>
              <a:t>Two-dimensional version</a:t>
            </a:r>
            <a:endParaRPr lang="en-US" altLang="en-US">
              <a:latin typeface="Arial" panose="020B0604020202020204" pitchFamily="34" charset="0"/>
              <a:ea typeface="MS PGothic" panose="020B0600070205080204" pitchFamily="34" charset="-128"/>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5328BA-6BE6-445B-8C99-B968A1CD67B3}"/>
              </a:ext>
            </a:extLst>
          </p:cNvPr>
          <p:cNvSpPr>
            <a:spLocks noGrp="1"/>
          </p:cNvSpPr>
          <p:nvPr>
            <p:ph type="title"/>
          </p:nvPr>
        </p:nvSpPr>
        <p:spPr/>
        <p:txBody>
          <a:bodyPr/>
          <a:lstStyle/>
          <a:p>
            <a:r>
              <a:rPr lang="en-US" altLang="zh-CN" dirty="0"/>
              <a:t>From Modules to Arrays</a:t>
            </a:r>
            <a:endParaRPr lang="zh-CN" altLang="en-US" dirty="0"/>
          </a:p>
        </p:txBody>
      </p:sp>
      <p:sp>
        <p:nvSpPr>
          <p:cNvPr id="3" name="内容占位符 2">
            <a:extLst>
              <a:ext uri="{FF2B5EF4-FFF2-40B4-BE49-F238E27FC236}">
                <a16:creationId xmlns:a16="http://schemas.microsoft.com/office/drawing/2014/main" id="{1C93FF34-29DE-4EC6-A8E5-8CA8D331ADED}"/>
              </a:ext>
            </a:extLst>
          </p:cNvPr>
          <p:cNvSpPr>
            <a:spLocks noGrp="1"/>
          </p:cNvSpPr>
          <p:nvPr>
            <p:ph idx="1"/>
          </p:nvPr>
        </p:nvSpPr>
        <p:spPr/>
        <p:txBody>
          <a:bodyPr/>
          <a:lstStyle/>
          <a:p>
            <a:r>
              <a:rPr lang="en-US" altLang="zh-CN" dirty="0"/>
              <a:t>For modules in parallel, the same voltage is across each module and the total current is the sum of the currents.</a:t>
            </a:r>
            <a:endParaRPr lang="zh-CN" altLang="en-US" dirty="0"/>
          </a:p>
        </p:txBody>
      </p:sp>
      <p:sp>
        <p:nvSpPr>
          <p:cNvPr id="4" name="灯片编号占位符 3">
            <a:extLst>
              <a:ext uri="{FF2B5EF4-FFF2-40B4-BE49-F238E27FC236}">
                <a16:creationId xmlns:a16="http://schemas.microsoft.com/office/drawing/2014/main" id="{EFE6C9C1-E951-4DFD-BDF2-1342EF14F158}"/>
              </a:ext>
            </a:extLst>
          </p:cNvPr>
          <p:cNvSpPr>
            <a:spLocks noGrp="1"/>
          </p:cNvSpPr>
          <p:nvPr>
            <p:ph type="sldNum" sz="quarter" idx="12"/>
          </p:nvPr>
        </p:nvSpPr>
        <p:spPr/>
        <p:txBody>
          <a:bodyPr/>
          <a:lstStyle/>
          <a:p>
            <a:pPr>
              <a:defRPr/>
            </a:pPr>
            <a:fld id="{A5A7C52C-B8D8-46AC-9434-6888604DA894}" type="slidenum">
              <a:rPr lang="en-US" altLang="zh-CN" smtClean="0"/>
              <a:pPr>
                <a:defRPr/>
              </a:pPr>
              <a:t>60</a:t>
            </a:fld>
            <a:endParaRPr lang="en-US" altLang="zh-CN"/>
          </a:p>
        </p:txBody>
      </p:sp>
      <p:pic>
        <p:nvPicPr>
          <p:cNvPr id="6" name="图片 5">
            <a:extLst>
              <a:ext uri="{FF2B5EF4-FFF2-40B4-BE49-F238E27FC236}">
                <a16:creationId xmlns:a16="http://schemas.microsoft.com/office/drawing/2014/main" id="{343C442D-B681-4710-9B25-61B5827FEF8D}"/>
              </a:ext>
            </a:extLst>
          </p:cNvPr>
          <p:cNvPicPr>
            <a:picLocks noChangeAspect="1"/>
          </p:cNvPicPr>
          <p:nvPr/>
        </p:nvPicPr>
        <p:blipFill>
          <a:blip r:embed="rId2"/>
          <a:stretch>
            <a:fillRect/>
          </a:stretch>
        </p:blipFill>
        <p:spPr>
          <a:xfrm>
            <a:off x="1695590" y="2514600"/>
            <a:ext cx="5752820" cy="3475054"/>
          </a:xfrm>
          <a:prstGeom prst="rect">
            <a:avLst/>
          </a:prstGeom>
        </p:spPr>
      </p:pic>
    </p:spTree>
    <p:extLst>
      <p:ext uri="{BB962C8B-B14F-4D97-AF65-F5344CB8AC3E}">
        <p14:creationId xmlns:p14="http://schemas.microsoft.com/office/powerpoint/2010/main" val="32383916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5328BA-6BE6-445B-8C99-B968A1CD67B3}"/>
              </a:ext>
            </a:extLst>
          </p:cNvPr>
          <p:cNvSpPr>
            <a:spLocks noGrp="1"/>
          </p:cNvSpPr>
          <p:nvPr>
            <p:ph type="title"/>
          </p:nvPr>
        </p:nvSpPr>
        <p:spPr/>
        <p:txBody>
          <a:bodyPr/>
          <a:lstStyle/>
          <a:p>
            <a:r>
              <a:rPr lang="en-US" altLang="zh-CN" dirty="0"/>
              <a:t>From Modules to Arrays</a:t>
            </a:r>
            <a:endParaRPr lang="zh-CN" altLang="en-US" dirty="0"/>
          </a:p>
        </p:txBody>
      </p:sp>
      <p:sp>
        <p:nvSpPr>
          <p:cNvPr id="3" name="内容占位符 2">
            <a:extLst>
              <a:ext uri="{FF2B5EF4-FFF2-40B4-BE49-F238E27FC236}">
                <a16:creationId xmlns:a16="http://schemas.microsoft.com/office/drawing/2014/main" id="{1C93FF34-29DE-4EC6-A8E5-8CA8D331ADED}"/>
              </a:ext>
            </a:extLst>
          </p:cNvPr>
          <p:cNvSpPr>
            <a:spLocks noGrp="1"/>
          </p:cNvSpPr>
          <p:nvPr>
            <p:ph idx="1"/>
          </p:nvPr>
        </p:nvSpPr>
        <p:spPr/>
        <p:txBody>
          <a:bodyPr/>
          <a:lstStyle/>
          <a:p>
            <a:r>
              <a:rPr lang="en-US" altLang="zh-CN" dirty="0"/>
              <a:t>For modules consisting of parallel strings and series strings. The I-V curve of the array is shown as below:</a:t>
            </a:r>
            <a:endParaRPr lang="zh-CN" altLang="en-US" dirty="0"/>
          </a:p>
        </p:txBody>
      </p:sp>
      <p:sp>
        <p:nvSpPr>
          <p:cNvPr id="4" name="灯片编号占位符 3">
            <a:extLst>
              <a:ext uri="{FF2B5EF4-FFF2-40B4-BE49-F238E27FC236}">
                <a16:creationId xmlns:a16="http://schemas.microsoft.com/office/drawing/2014/main" id="{EFE6C9C1-E951-4DFD-BDF2-1342EF14F158}"/>
              </a:ext>
            </a:extLst>
          </p:cNvPr>
          <p:cNvSpPr>
            <a:spLocks noGrp="1"/>
          </p:cNvSpPr>
          <p:nvPr>
            <p:ph type="sldNum" sz="quarter" idx="12"/>
          </p:nvPr>
        </p:nvSpPr>
        <p:spPr/>
        <p:txBody>
          <a:bodyPr/>
          <a:lstStyle/>
          <a:p>
            <a:pPr>
              <a:defRPr/>
            </a:pPr>
            <a:fld id="{A5A7C52C-B8D8-46AC-9434-6888604DA894}" type="slidenum">
              <a:rPr lang="en-US" altLang="zh-CN" smtClean="0"/>
              <a:pPr>
                <a:defRPr/>
              </a:pPr>
              <a:t>61</a:t>
            </a:fld>
            <a:endParaRPr lang="en-US" altLang="zh-CN"/>
          </a:p>
        </p:txBody>
      </p:sp>
      <p:pic>
        <p:nvPicPr>
          <p:cNvPr id="5" name="图片 4">
            <a:extLst>
              <a:ext uri="{FF2B5EF4-FFF2-40B4-BE49-F238E27FC236}">
                <a16:creationId xmlns:a16="http://schemas.microsoft.com/office/drawing/2014/main" id="{5F2DC81F-B43F-43B1-8AB3-D39471BBEED1}"/>
              </a:ext>
            </a:extLst>
          </p:cNvPr>
          <p:cNvPicPr>
            <a:picLocks noChangeAspect="1"/>
          </p:cNvPicPr>
          <p:nvPr/>
        </p:nvPicPr>
        <p:blipFill>
          <a:blip r:embed="rId2"/>
          <a:stretch>
            <a:fillRect/>
          </a:stretch>
        </p:blipFill>
        <p:spPr>
          <a:xfrm>
            <a:off x="875358" y="2590800"/>
            <a:ext cx="7393283" cy="2809875"/>
          </a:xfrm>
          <a:prstGeom prst="rect">
            <a:avLst/>
          </a:prstGeom>
        </p:spPr>
      </p:pic>
    </p:spTree>
    <p:extLst>
      <p:ext uri="{BB962C8B-B14F-4D97-AF65-F5344CB8AC3E}">
        <p14:creationId xmlns:p14="http://schemas.microsoft.com/office/powerpoint/2010/main" val="25060969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9F8312-39FA-450D-B88D-3B8D924A5FE3}"/>
              </a:ext>
            </a:extLst>
          </p:cNvPr>
          <p:cNvSpPr>
            <a:spLocks noGrp="1"/>
          </p:cNvSpPr>
          <p:nvPr>
            <p:ph type="title"/>
          </p:nvPr>
        </p:nvSpPr>
        <p:spPr/>
        <p:txBody>
          <a:bodyPr/>
          <a:lstStyle/>
          <a:p>
            <a:r>
              <a:rPr lang="en-US" altLang="zh-CN" sz="2800" dirty="0"/>
              <a:t>The PV I-V curve under standard test conditions</a:t>
            </a:r>
            <a:endParaRPr lang="zh-CN" altLang="en-US" sz="2800" dirty="0"/>
          </a:p>
        </p:txBody>
      </p:sp>
      <p:sp>
        <p:nvSpPr>
          <p:cNvPr id="3" name="内容占位符 2">
            <a:extLst>
              <a:ext uri="{FF2B5EF4-FFF2-40B4-BE49-F238E27FC236}">
                <a16:creationId xmlns:a16="http://schemas.microsoft.com/office/drawing/2014/main" id="{00131752-33F4-468C-A88D-2F66C2E07FB2}"/>
              </a:ext>
            </a:extLst>
          </p:cNvPr>
          <p:cNvSpPr>
            <a:spLocks noGrp="1"/>
          </p:cNvSpPr>
          <p:nvPr>
            <p:ph idx="1"/>
          </p:nvPr>
        </p:nvSpPr>
        <p:spPr/>
        <p:txBody>
          <a:bodyPr/>
          <a:lstStyle/>
          <a:p>
            <a:pPr marL="0" indent="0" eaLnBrk="1" hangingPunct="1">
              <a:spcBef>
                <a:spcPct val="20000"/>
              </a:spcBef>
              <a:buNone/>
            </a:pPr>
            <a:r>
              <a:rPr lang="en-US" altLang="en-US" sz="2800" b="1" i="1" u="sng" dirty="0">
                <a:latin typeface="Arial" panose="020B0604020202020204" pitchFamily="34" charset="0"/>
                <a:ea typeface="MS PGothic" panose="020B0600070205080204" pitchFamily="34" charset="-128"/>
              </a:rPr>
              <a:t>Standard Test Conditions</a:t>
            </a:r>
          </a:p>
          <a:p>
            <a:pPr marL="0" indent="0" eaLnBrk="1" hangingPunct="1">
              <a:spcBef>
                <a:spcPct val="20000"/>
              </a:spcBef>
              <a:buNone/>
            </a:pPr>
            <a:endParaRPr lang="en-US" altLang="en-US" sz="2800" b="1" i="1" u="sng" dirty="0">
              <a:latin typeface="Arial" panose="020B0604020202020204" pitchFamily="34" charset="0"/>
              <a:ea typeface="MS PGothic" panose="020B0600070205080204" pitchFamily="34" charset="-128"/>
            </a:endParaRPr>
          </a:p>
          <a:p>
            <a:pPr eaLnBrk="1" hangingPunct="1">
              <a:spcBef>
                <a:spcPct val="20000"/>
              </a:spcBef>
              <a:buFontTx/>
              <a:buChar char="•"/>
            </a:pPr>
            <a:r>
              <a:rPr lang="en-US" altLang="en-US" dirty="0">
                <a:latin typeface="Arial" panose="020B0604020202020204" pitchFamily="34" charset="0"/>
                <a:ea typeface="MS PGothic" panose="020B0600070205080204" pitchFamily="34" charset="-128"/>
              </a:rPr>
              <a:t>1 sun (defined as)– 1000 watts/m</a:t>
            </a:r>
            <a:r>
              <a:rPr lang="en-US" altLang="en-US" baseline="30000" dirty="0">
                <a:latin typeface="Arial" panose="020B0604020202020204" pitchFamily="34" charset="0"/>
                <a:ea typeface="MS PGothic" panose="020B0600070205080204" pitchFamily="34" charset="-128"/>
              </a:rPr>
              <a:t>2</a:t>
            </a:r>
            <a:r>
              <a:rPr lang="en-US" altLang="en-US" dirty="0">
                <a:latin typeface="Arial" panose="020B0604020202020204" pitchFamily="34" charset="0"/>
                <a:ea typeface="MS PGothic" panose="020B0600070205080204" pitchFamily="34" charset="-128"/>
              </a:rPr>
              <a:t> = 1kW/m</a:t>
            </a:r>
            <a:r>
              <a:rPr lang="en-US" altLang="en-US" baseline="30000" dirty="0">
                <a:latin typeface="Arial" panose="020B0604020202020204" pitchFamily="34" charset="0"/>
                <a:ea typeface="MS PGothic" panose="020B0600070205080204" pitchFamily="34" charset="-128"/>
              </a:rPr>
              <a:t>2</a:t>
            </a:r>
          </a:p>
          <a:p>
            <a:pPr eaLnBrk="1" hangingPunct="1">
              <a:spcBef>
                <a:spcPct val="20000"/>
              </a:spcBef>
              <a:buFontTx/>
              <a:buChar char="•"/>
            </a:pPr>
            <a:r>
              <a:rPr lang="en-US" altLang="en-US" dirty="0">
                <a:latin typeface="Arial" panose="020B0604020202020204" pitchFamily="34" charset="0"/>
                <a:ea typeface="MS PGothic" panose="020B0600070205080204" pitchFamily="34" charset="-128"/>
              </a:rPr>
              <a:t>25 </a:t>
            </a:r>
            <a:r>
              <a:rPr lang="en-US" altLang="en-US" baseline="30000" dirty="0" err="1">
                <a:latin typeface="Arial" panose="020B0604020202020204" pitchFamily="34" charset="0"/>
                <a:ea typeface="MS PGothic" panose="020B0600070205080204" pitchFamily="34" charset="-128"/>
              </a:rPr>
              <a:t>o</a:t>
            </a:r>
            <a:r>
              <a:rPr lang="en-US" altLang="en-US" dirty="0" err="1">
                <a:latin typeface="Arial" panose="020B0604020202020204" pitchFamily="34" charset="0"/>
                <a:ea typeface="MS PGothic" panose="020B0600070205080204" pitchFamily="34" charset="-128"/>
              </a:rPr>
              <a:t>C</a:t>
            </a:r>
            <a:r>
              <a:rPr lang="en-US" altLang="en-US" dirty="0">
                <a:latin typeface="Arial" panose="020B0604020202020204" pitchFamily="34" charset="0"/>
                <a:ea typeface="MS PGothic" panose="020B0600070205080204" pitchFamily="34" charset="-128"/>
              </a:rPr>
              <a:t> </a:t>
            </a:r>
            <a:r>
              <a:rPr lang="en-US" altLang="en-US" dirty="0">
                <a:solidFill>
                  <a:srgbClr val="FF3300"/>
                </a:solidFill>
                <a:latin typeface="Arial" panose="020B0604020202020204" pitchFamily="34" charset="0"/>
                <a:ea typeface="MS PGothic" panose="020B0600070205080204" pitchFamily="34" charset="-128"/>
              </a:rPr>
              <a:t>Cell Temp</a:t>
            </a:r>
          </a:p>
          <a:p>
            <a:pPr eaLnBrk="1" hangingPunct="1">
              <a:spcBef>
                <a:spcPct val="20000"/>
              </a:spcBef>
              <a:buFontTx/>
              <a:buChar char="•"/>
            </a:pPr>
            <a:r>
              <a:rPr lang="en-US" altLang="en-US" dirty="0">
                <a:latin typeface="Arial" panose="020B0604020202020204" pitchFamily="34" charset="0"/>
                <a:ea typeface="MS PGothic" panose="020B0600070205080204" pitchFamily="34" charset="-128"/>
              </a:rPr>
              <a:t>AM 1.5 (Air Mass Ratio)</a:t>
            </a:r>
          </a:p>
          <a:p>
            <a:pPr eaLnBrk="1" hangingPunct="1">
              <a:spcBef>
                <a:spcPct val="20000"/>
              </a:spcBef>
              <a:buFontTx/>
              <a:buChar char="•"/>
            </a:pPr>
            <a:r>
              <a:rPr lang="en-US" altLang="en-US" dirty="0">
                <a:latin typeface="Arial" panose="020B0604020202020204" pitchFamily="34" charset="0"/>
                <a:ea typeface="MS PGothic" panose="020B0600070205080204" pitchFamily="34" charset="-128"/>
              </a:rPr>
              <a:t>I-V curves</a:t>
            </a:r>
          </a:p>
          <a:p>
            <a:pPr eaLnBrk="1" hangingPunct="1">
              <a:spcBef>
                <a:spcPct val="20000"/>
              </a:spcBef>
              <a:buFontTx/>
              <a:buChar char="•"/>
            </a:pPr>
            <a:r>
              <a:rPr lang="en-US" altLang="en-US" b="1" i="1" dirty="0">
                <a:latin typeface="Arial" panose="020B0604020202020204" pitchFamily="34" charset="0"/>
                <a:ea typeface="MS PGothic" panose="020B0600070205080204" pitchFamily="34" charset="-128"/>
              </a:rPr>
              <a:t>Key Statistics:</a:t>
            </a:r>
            <a:r>
              <a:rPr lang="en-US" altLang="en-US" dirty="0">
                <a:latin typeface="Arial" panose="020B0604020202020204" pitchFamily="34" charset="0"/>
                <a:ea typeface="MS PGothic" panose="020B0600070205080204" pitchFamily="34" charset="-128"/>
              </a:rPr>
              <a:t> V</a:t>
            </a:r>
            <a:r>
              <a:rPr lang="en-US" altLang="en-US" baseline="-25000" dirty="0">
                <a:latin typeface="Arial" panose="020B0604020202020204" pitchFamily="34" charset="0"/>
                <a:ea typeface="MS PGothic" panose="020B0600070205080204" pitchFamily="34" charset="-128"/>
              </a:rPr>
              <a:t>OC</a:t>
            </a:r>
            <a:r>
              <a:rPr lang="en-US" altLang="en-US" dirty="0">
                <a:latin typeface="Arial" panose="020B0604020202020204" pitchFamily="34" charset="0"/>
                <a:ea typeface="MS PGothic" panose="020B0600070205080204" pitchFamily="34" charset="-128"/>
              </a:rPr>
              <a:t>, I</a:t>
            </a:r>
            <a:r>
              <a:rPr lang="en-US" altLang="en-US" baseline="-25000" dirty="0">
                <a:latin typeface="Arial" panose="020B0604020202020204" pitchFamily="34" charset="0"/>
                <a:ea typeface="MS PGothic" panose="020B0600070205080204" pitchFamily="34" charset="-128"/>
              </a:rPr>
              <a:t>SC</a:t>
            </a:r>
            <a:r>
              <a:rPr lang="en-US" altLang="en-US" dirty="0">
                <a:latin typeface="Arial" panose="020B0604020202020204" pitchFamily="34" charset="0"/>
                <a:ea typeface="MS PGothic" panose="020B0600070205080204" pitchFamily="34" charset="-128"/>
              </a:rPr>
              <a:t>, Rated Power, V and I at Max Power</a:t>
            </a:r>
          </a:p>
          <a:p>
            <a:pPr marL="0" indent="0">
              <a:buNone/>
            </a:pPr>
            <a:endParaRPr lang="zh-CN" altLang="en-US" dirty="0"/>
          </a:p>
        </p:txBody>
      </p:sp>
      <p:sp>
        <p:nvSpPr>
          <p:cNvPr id="4" name="灯片编号占位符 3">
            <a:extLst>
              <a:ext uri="{FF2B5EF4-FFF2-40B4-BE49-F238E27FC236}">
                <a16:creationId xmlns:a16="http://schemas.microsoft.com/office/drawing/2014/main" id="{723E53E1-2111-4223-8288-8242423204CE}"/>
              </a:ext>
            </a:extLst>
          </p:cNvPr>
          <p:cNvSpPr>
            <a:spLocks noGrp="1"/>
          </p:cNvSpPr>
          <p:nvPr>
            <p:ph type="sldNum" sz="quarter" idx="12"/>
          </p:nvPr>
        </p:nvSpPr>
        <p:spPr/>
        <p:txBody>
          <a:bodyPr/>
          <a:lstStyle/>
          <a:p>
            <a:pPr>
              <a:defRPr/>
            </a:pPr>
            <a:fld id="{A5A7C52C-B8D8-46AC-9434-6888604DA894}" type="slidenum">
              <a:rPr lang="en-US" altLang="zh-CN" smtClean="0"/>
              <a:pPr>
                <a:defRPr/>
              </a:pPr>
              <a:t>62</a:t>
            </a:fld>
            <a:endParaRPr lang="en-US" altLang="zh-CN"/>
          </a:p>
        </p:txBody>
      </p:sp>
    </p:spTree>
    <p:extLst>
      <p:ext uri="{BB962C8B-B14F-4D97-AF65-F5344CB8AC3E}">
        <p14:creationId xmlns:p14="http://schemas.microsoft.com/office/powerpoint/2010/main" val="35021335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9F8312-39FA-450D-B88D-3B8D924A5FE3}"/>
              </a:ext>
            </a:extLst>
          </p:cNvPr>
          <p:cNvSpPr>
            <a:spLocks noGrp="1"/>
          </p:cNvSpPr>
          <p:nvPr>
            <p:ph type="title"/>
          </p:nvPr>
        </p:nvSpPr>
        <p:spPr/>
        <p:txBody>
          <a:bodyPr/>
          <a:lstStyle/>
          <a:p>
            <a:r>
              <a:rPr lang="en-US" altLang="zh-CN" sz="2800" dirty="0"/>
              <a:t>The PV I-V curve under standard test conditions</a:t>
            </a:r>
            <a:endParaRPr lang="zh-CN" altLang="en-US" sz="2800" dirty="0"/>
          </a:p>
        </p:txBody>
      </p:sp>
      <p:sp>
        <p:nvSpPr>
          <p:cNvPr id="3" name="内容占位符 2">
            <a:extLst>
              <a:ext uri="{FF2B5EF4-FFF2-40B4-BE49-F238E27FC236}">
                <a16:creationId xmlns:a16="http://schemas.microsoft.com/office/drawing/2014/main" id="{00131752-33F4-468C-A88D-2F66C2E07FB2}"/>
              </a:ext>
            </a:extLst>
          </p:cNvPr>
          <p:cNvSpPr>
            <a:spLocks noGrp="1"/>
          </p:cNvSpPr>
          <p:nvPr>
            <p:ph idx="1"/>
          </p:nvPr>
        </p:nvSpPr>
        <p:spPr/>
        <p:txBody>
          <a:bodyPr/>
          <a:lstStyle/>
          <a:p>
            <a:r>
              <a:rPr lang="en-US" altLang="zh-CN" dirty="0"/>
              <a:t>A generic </a:t>
            </a:r>
            <a:r>
              <a:rPr lang="en-US" altLang="zh-CN" i="1" dirty="0"/>
              <a:t>I–V </a:t>
            </a:r>
            <a:r>
              <a:rPr lang="en-US" altLang="zh-CN" dirty="0"/>
              <a:t>curve for a PV module:</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pPr marL="0" indent="0">
              <a:buNone/>
            </a:pPr>
            <a:endParaRPr lang="zh-CN" altLang="en-US" dirty="0"/>
          </a:p>
        </p:txBody>
      </p:sp>
      <p:sp>
        <p:nvSpPr>
          <p:cNvPr id="4" name="灯片编号占位符 3">
            <a:extLst>
              <a:ext uri="{FF2B5EF4-FFF2-40B4-BE49-F238E27FC236}">
                <a16:creationId xmlns:a16="http://schemas.microsoft.com/office/drawing/2014/main" id="{723E53E1-2111-4223-8288-8242423204CE}"/>
              </a:ext>
            </a:extLst>
          </p:cNvPr>
          <p:cNvSpPr>
            <a:spLocks noGrp="1"/>
          </p:cNvSpPr>
          <p:nvPr>
            <p:ph type="sldNum" sz="quarter" idx="12"/>
          </p:nvPr>
        </p:nvSpPr>
        <p:spPr/>
        <p:txBody>
          <a:bodyPr/>
          <a:lstStyle/>
          <a:p>
            <a:pPr>
              <a:defRPr/>
            </a:pPr>
            <a:fld id="{A5A7C52C-B8D8-46AC-9434-6888604DA894}" type="slidenum">
              <a:rPr lang="en-US" altLang="zh-CN" smtClean="0"/>
              <a:pPr>
                <a:defRPr/>
              </a:pPr>
              <a:t>63</a:t>
            </a:fld>
            <a:endParaRPr lang="en-US" altLang="zh-CN"/>
          </a:p>
        </p:txBody>
      </p:sp>
      <p:pic>
        <p:nvPicPr>
          <p:cNvPr id="5" name="图片 4">
            <a:extLst>
              <a:ext uri="{FF2B5EF4-FFF2-40B4-BE49-F238E27FC236}">
                <a16:creationId xmlns:a16="http://schemas.microsoft.com/office/drawing/2014/main" id="{C37E7207-4451-4AD2-A4B4-3EBFFFA53928}"/>
              </a:ext>
            </a:extLst>
          </p:cNvPr>
          <p:cNvPicPr>
            <a:picLocks noChangeAspect="1"/>
          </p:cNvPicPr>
          <p:nvPr/>
        </p:nvPicPr>
        <p:blipFill rotWithShape="1">
          <a:blip r:embed="rId2"/>
          <a:srcRect t="-1" b="-821"/>
          <a:stretch/>
        </p:blipFill>
        <p:spPr>
          <a:xfrm>
            <a:off x="1295400" y="2286000"/>
            <a:ext cx="6553200" cy="3505200"/>
          </a:xfrm>
          <a:prstGeom prst="rect">
            <a:avLst/>
          </a:prstGeom>
        </p:spPr>
      </p:pic>
    </p:spTree>
    <p:extLst>
      <p:ext uri="{BB962C8B-B14F-4D97-AF65-F5344CB8AC3E}">
        <p14:creationId xmlns:p14="http://schemas.microsoft.com/office/powerpoint/2010/main" val="23747259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9F8312-39FA-450D-B88D-3B8D924A5FE3}"/>
              </a:ext>
            </a:extLst>
          </p:cNvPr>
          <p:cNvSpPr>
            <a:spLocks noGrp="1"/>
          </p:cNvSpPr>
          <p:nvPr>
            <p:ph type="title"/>
          </p:nvPr>
        </p:nvSpPr>
        <p:spPr/>
        <p:txBody>
          <a:bodyPr/>
          <a:lstStyle/>
          <a:p>
            <a:r>
              <a:rPr lang="en-US" altLang="zh-CN" sz="2800" dirty="0"/>
              <a:t>The PV I-V curve under standard test conditions</a:t>
            </a:r>
            <a:endParaRPr lang="zh-CN" altLang="en-US" sz="2800"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0131752-33F4-468C-A88D-2F66C2E07FB2}"/>
                  </a:ext>
                </a:extLst>
              </p:cNvPr>
              <p:cNvSpPr>
                <a:spLocks noGrp="1"/>
              </p:cNvSpPr>
              <p:nvPr>
                <p:ph idx="1"/>
              </p:nvPr>
            </p:nvSpPr>
            <p:spPr/>
            <p:txBody>
              <a:bodyPr/>
              <a:lstStyle/>
              <a:p>
                <a:r>
                  <a:rPr lang="en-US" altLang="zh-CN" dirty="0"/>
                  <a:t>A quantity that is often used to characterize module performance is the fill factor (FF). The fill factor is the ratio of the power at the MPP to the product of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𝑉</m:t>
                        </m:r>
                      </m:e>
                      <m:sub>
                        <m:r>
                          <a:rPr lang="en-US" altLang="zh-CN" i="1" dirty="0" smtClean="0">
                            <a:latin typeface="Cambria Math" panose="02040503050406030204" pitchFamily="18" charset="0"/>
                          </a:rPr>
                          <m:t>𝑂𝐶</m:t>
                        </m:r>
                      </m:sub>
                    </m:sSub>
                  </m:oMath>
                </a14:m>
                <a:r>
                  <a:rPr lang="en-US" altLang="zh-CN" dirty="0"/>
                  <a:t> and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𝐼</m:t>
                        </m:r>
                      </m:e>
                      <m:sub>
                        <m:r>
                          <a:rPr lang="en-US" altLang="zh-CN" i="1" dirty="0" smtClean="0">
                            <a:latin typeface="Cambria Math" panose="02040503050406030204" pitchFamily="18" charset="0"/>
                          </a:rPr>
                          <m:t>𝑆𝐶</m:t>
                        </m:r>
                      </m:sub>
                    </m:sSub>
                  </m:oMath>
                </a14:m>
                <a:r>
                  <a:rPr lang="en-US" altLang="zh-CN" dirty="0"/>
                  <a:t>.</a:t>
                </a:r>
              </a:p>
              <a:p>
                <a:endParaRPr lang="en-US" altLang="zh-CN" dirty="0"/>
              </a:p>
              <a:p>
                <a:pPr marL="0" indent="0">
                  <a:buNone/>
                </a:pPr>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Fill</m:t>
                      </m:r>
                      <m:r>
                        <a:rPr lang="en-US" altLang="zh-CN" b="0" i="0" smtClean="0">
                          <a:latin typeface="Cambria Math" panose="02040503050406030204" pitchFamily="18" charset="0"/>
                        </a:rPr>
                        <m:t> </m:t>
                      </m:r>
                      <m:r>
                        <m:rPr>
                          <m:sty m:val="p"/>
                        </m:rPr>
                        <a:rPr lang="en-US" altLang="zh-CN" b="0" i="0" smtClean="0">
                          <a:latin typeface="Cambria Math" panose="02040503050406030204" pitchFamily="18" charset="0"/>
                        </a:rPr>
                        <m:t>factor</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m:rPr>
                              <m:sty m:val="p"/>
                            </m:rPr>
                            <a:rPr lang="en-US" altLang="zh-CN" b="0" i="0" smtClean="0">
                              <a:latin typeface="Cambria Math" panose="02040503050406030204" pitchFamily="18" charset="0"/>
                            </a:rPr>
                            <m:t>power</m:t>
                          </m:r>
                          <m:r>
                            <a:rPr lang="en-US" altLang="zh-CN" b="0" i="0" smtClean="0">
                              <a:latin typeface="Cambria Math" panose="02040503050406030204" pitchFamily="18" charset="0"/>
                            </a:rPr>
                            <m:t> </m:t>
                          </m:r>
                          <m:r>
                            <m:rPr>
                              <m:sty m:val="p"/>
                            </m:rPr>
                            <a:rPr lang="en-US" altLang="zh-CN" b="0" i="0" smtClean="0">
                              <a:latin typeface="Cambria Math" panose="02040503050406030204" pitchFamily="18" charset="0"/>
                            </a:rPr>
                            <m:t>at</m:t>
                          </m:r>
                          <m:r>
                            <a:rPr lang="en-US" altLang="zh-CN" b="0" i="0" smtClean="0">
                              <a:latin typeface="Cambria Math" panose="02040503050406030204" pitchFamily="18" charset="0"/>
                            </a:rPr>
                            <m:t> </m:t>
                          </m:r>
                          <m:r>
                            <m:rPr>
                              <m:sty m:val="p"/>
                            </m:rPr>
                            <a:rPr lang="en-US" altLang="zh-CN" b="0" i="0" smtClean="0">
                              <a:latin typeface="Cambria Math" panose="02040503050406030204" pitchFamily="18" charset="0"/>
                            </a:rPr>
                            <m:t>the</m:t>
                          </m:r>
                          <m:r>
                            <a:rPr lang="en-US" altLang="zh-CN" b="0" i="0" smtClean="0">
                              <a:latin typeface="Cambria Math" panose="02040503050406030204" pitchFamily="18" charset="0"/>
                            </a:rPr>
                            <m:t> </m:t>
                          </m:r>
                          <m:r>
                            <m:rPr>
                              <m:sty m:val="p"/>
                            </m:rPr>
                            <a:rPr lang="en-US" altLang="zh-CN" b="0" i="0" smtClean="0">
                              <a:latin typeface="Cambria Math" panose="02040503050406030204" pitchFamily="18" charset="0"/>
                            </a:rPr>
                            <m:t>MPP</m:t>
                          </m:r>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𝑂𝐶</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𝑆𝐶</m:t>
                              </m:r>
                            </m:sub>
                          </m:sSub>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𝑀𝑃𝑃</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𝑀𝑃𝑃</m:t>
                              </m:r>
                            </m:sub>
                          </m:sSub>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𝑂𝐶</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𝑆𝐶</m:t>
                              </m:r>
                            </m:sub>
                          </m:sSub>
                        </m:den>
                      </m:f>
                    </m:oMath>
                  </m:oMathPara>
                </a14:m>
                <a:endParaRPr lang="zh-CN" altLang="en-US" dirty="0"/>
              </a:p>
            </p:txBody>
          </p:sp>
        </mc:Choice>
        <mc:Fallback xmlns="">
          <p:sp>
            <p:nvSpPr>
              <p:cNvPr id="3" name="内容占位符 2">
                <a:extLst>
                  <a:ext uri="{FF2B5EF4-FFF2-40B4-BE49-F238E27FC236}">
                    <a16:creationId xmlns:a16="http://schemas.microsoft.com/office/drawing/2014/main" id="{00131752-33F4-468C-A88D-2F66C2E07FB2}"/>
                  </a:ext>
                </a:extLst>
              </p:cNvPr>
              <p:cNvSpPr>
                <a:spLocks noGrp="1" noRot="1" noChangeAspect="1" noMove="1" noResize="1" noEditPoints="1" noAdjustHandles="1" noChangeArrowheads="1" noChangeShapeType="1" noTextEdit="1"/>
              </p:cNvSpPr>
              <p:nvPr>
                <p:ph idx="1"/>
              </p:nvPr>
            </p:nvSpPr>
            <p:spPr>
              <a:blipFill>
                <a:blip r:embed="rId2"/>
                <a:stretch>
                  <a:fillRect l="-1005" t="-984"/>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723E53E1-2111-4223-8288-8242423204CE}"/>
              </a:ext>
            </a:extLst>
          </p:cNvPr>
          <p:cNvSpPr>
            <a:spLocks noGrp="1"/>
          </p:cNvSpPr>
          <p:nvPr>
            <p:ph type="sldNum" sz="quarter" idx="12"/>
          </p:nvPr>
        </p:nvSpPr>
        <p:spPr/>
        <p:txBody>
          <a:bodyPr/>
          <a:lstStyle/>
          <a:p>
            <a:pPr>
              <a:defRPr/>
            </a:pPr>
            <a:fld id="{A5A7C52C-B8D8-46AC-9434-6888604DA894}" type="slidenum">
              <a:rPr lang="en-US" altLang="zh-CN" smtClean="0"/>
              <a:pPr>
                <a:defRPr/>
              </a:pPr>
              <a:t>64</a:t>
            </a:fld>
            <a:endParaRPr lang="en-US" altLang="zh-CN"/>
          </a:p>
        </p:txBody>
      </p:sp>
      <p:grpSp>
        <p:nvGrpSpPr>
          <p:cNvPr id="11" name="组合 10">
            <a:extLst>
              <a:ext uri="{FF2B5EF4-FFF2-40B4-BE49-F238E27FC236}">
                <a16:creationId xmlns:a16="http://schemas.microsoft.com/office/drawing/2014/main" id="{0C406346-AC72-45B8-94EC-C7CBF7151E1D}"/>
              </a:ext>
            </a:extLst>
          </p:cNvPr>
          <p:cNvGrpSpPr/>
          <p:nvPr/>
        </p:nvGrpSpPr>
        <p:grpSpPr>
          <a:xfrm>
            <a:off x="762000" y="3886200"/>
            <a:ext cx="5105400" cy="2696206"/>
            <a:chOff x="2019300" y="3886200"/>
            <a:chExt cx="5105400" cy="2696206"/>
          </a:xfrm>
        </p:grpSpPr>
        <p:pic>
          <p:nvPicPr>
            <p:cNvPr id="6" name="图片 5">
              <a:extLst>
                <a:ext uri="{FF2B5EF4-FFF2-40B4-BE49-F238E27FC236}">
                  <a16:creationId xmlns:a16="http://schemas.microsoft.com/office/drawing/2014/main" id="{7EC682B4-B56A-4CBC-A8EC-DFF7B9AB116C}"/>
                </a:ext>
              </a:extLst>
            </p:cNvPr>
            <p:cNvPicPr>
              <a:picLocks noChangeAspect="1"/>
            </p:cNvPicPr>
            <p:nvPr/>
          </p:nvPicPr>
          <p:blipFill rotWithShape="1">
            <a:blip r:embed="rId3"/>
            <a:srcRect l="12845" r="14006" b="24599"/>
            <a:stretch/>
          </p:blipFill>
          <p:spPr>
            <a:xfrm>
              <a:off x="2019300" y="3886200"/>
              <a:ext cx="5105400" cy="2696206"/>
            </a:xfrm>
            <a:prstGeom prst="rect">
              <a:avLst/>
            </a:prstGeom>
          </p:spPr>
        </p:pic>
        <p:cxnSp>
          <p:nvCxnSpPr>
            <p:cNvPr id="8" name="直接连接符 7">
              <a:extLst>
                <a:ext uri="{FF2B5EF4-FFF2-40B4-BE49-F238E27FC236}">
                  <a16:creationId xmlns:a16="http://schemas.microsoft.com/office/drawing/2014/main" id="{4531648F-6282-4614-8480-E7EA425976CC}"/>
                </a:ext>
              </a:extLst>
            </p:cNvPr>
            <p:cNvCxnSpPr/>
            <p:nvPr/>
          </p:nvCxnSpPr>
          <p:spPr>
            <a:xfrm>
              <a:off x="6324600" y="4267200"/>
              <a:ext cx="457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E0C57D0C-5E7A-48E1-8C71-DE122E00B05A}"/>
                </a:ext>
              </a:extLst>
            </p:cNvPr>
            <p:cNvCxnSpPr/>
            <p:nvPr/>
          </p:nvCxnSpPr>
          <p:spPr>
            <a:xfrm>
              <a:off x="4267200" y="5029200"/>
              <a:ext cx="1066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26BA619F-B806-4466-8B32-64958069566F}"/>
                  </a:ext>
                </a:extLst>
              </p:cNvPr>
              <p:cNvSpPr txBox="1"/>
              <p:nvPr/>
            </p:nvSpPr>
            <p:spPr>
              <a:xfrm>
                <a:off x="5734954" y="4584334"/>
                <a:ext cx="2913746" cy="8897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zh-CN" i="0" dirty="0">
                    <a:latin typeface="Cambria Math" panose="02040503050406030204" pitchFamily="18" charset="0"/>
                  </a:rPr>
                  <a:t>In this figure:</a:t>
                </a:r>
              </a:p>
              <a:p>
                <a:pPr/>
                <a14:m>
                  <m:oMathPara xmlns:m="http://schemas.openxmlformats.org/officeDocument/2006/math">
                    <m:oMathParaPr>
                      <m:jc m:val="centerGroup"/>
                    </m:oMathParaPr>
                    <m:oMath xmlns:m="http://schemas.openxmlformats.org/officeDocument/2006/math">
                      <m:r>
                        <m:rPr>
                          <m:sty m:val="p"/>
                        </m:rPr>
                        <a:rPr lang="en-US" altLang="zh-CN" i="0" dirty="0" smtClean="0">
                          <a:latin typeface="Cambria Math" panose="02040503050406030204" pitchFamily="18" charset="0"/>
                        </a:rPr>
                        <m:t>Fill</m:t>
                      </m:r>
                      <m:r>
                        <a:rPr lang="en-US" altLang="zh-CN" i="0" dirty="0" smtClean="0">
                          <a:latin typeface="Cambria Math" panose="02040503050406030204" pitchFamily="18" charset="0"/>
                        </a:rPr>
                        <m:t> </m:t>
                      </m:r>
                      <m:r>
                        <m:rPr>
                          <m:sty m:val="p"/>
                        </m:rPr>
                        <a:rPr lang="en-US" altLang="zh-CN" i="0" dirty="0" smtClean="0">
                          <a:latin typeface="Cambria Math" panose="02040503050406030204" pitchFamily="18" charset="0"/>
                        </a:rPr>
                        <m:t>factor</m:t>
                      </m:r>
                      <m:r>
                        <a:rPr lang="en-US" altLang="zh-CN" i="0" dirty="0" smtClean="0">
                          <a:latin typeface="Cambria Math" panose="02040503050406030204" pitchFamily="18" charset="0"/>
                        </a:rPr>
                        <m:t> =</m:t>
                      </m:r>
                      <m:f>
                        <m:fPr>
                          <m:ctrlPr>
                            <a:rPr lang="en-US" altLang="zh-CN" b="0" i="1" dirty="0" smtClean="0">
                              <a:latin typeface="Cambria Math" panose="02040503050406030204" pitchFamily="18" charset="0"/>
                            </a:rPr>
                          </m:ctrlPr>
                        </m:fPr>
                        <m:num>
                          <m:r>
                            <a:rPr lang="en-US" altLang="zh-CN" i="0" dirty="0" smtClean="0">
                              <a:latin typeface="Cambria Math" panose="02040503050406030204" pitchFamily="18" charset="0"/>
                            </a:rPr>
                            <m:t>220</m:t>
                          </m:r>
                          <m:r>
                            <m:rPr>
                              <m:sty m:val="p"/>
                            </m:rPr>
                            <a:rPr lang="en-US" altLang="zh-CN" i="0" dirty="0" smtClean="0">
                              <a:latin typeface="Cambria Math" panose="02040503050406030204" pitchFamily="18" charset="0"/>
                            </a:rPr>
                            <m:t>W</m:t>
                          </m:r>
                        </m:num>
                        <m:den>
                          <m:r>
                            <a:rPr lang="en-US" altLang="zh-CN" b="0" i="0" dirty="0" smtClean="0">
                              <a:latin typeface="Cambria Math" panose="02040503050406030204" pitchFamily="18" charset="0"/>
                            </a:rPr>
                            <m:t>288</m:t>
                          </m:r>
                          <m:r>
                            <m:rPr>
                              <m:sty m:val="p"/>
                            </m:rPr>
                            <a:rPr lang="en-US" altLang="zh-CN" b="0" i="0" dirty="0" smtClean="0">
                              <a:latin typeface="Cambria Math" panose="02040503050406030204" pitchFamily="18" charset="0"/>
                            </a:rPr>
                            <m:t>W</m:t>
                          </m:r>
                        </m:den>
                      </m:f>
                      <m:r>
                        <a:rPr lang="en-US" altLang="zh-CN" b="0" i="0" dirty="0" smtClean="0">
                          <a:latin typeface="Cambria Math" panose="02040503050406030204" pitchFamily="18" charset="0"/>
                        </a:rPr>
                        <m:t>=</m:t>
                      </m:r>
                      <m:r>
                        <a:rPr lang="en-US" altLang="zh-CN" b="0" i="0" dirty="0" smtClean="0">
                          <a:latin typeface="Cambria Math" panose="02040503050406030204" pitchFamily="18" charset="0"/>
                        </a:rPr>
                        <m:t>0</m:t>
                      </m:r>
                      <m:r>
                        <a:rPr lang="en-US" altLang="zh-CN" b="0" i="0" dirty="0" smtClean="0">
                          <a:latin typeface="Cambria Math" panose="02040503050406030204" pitchFamily="18" charset="0"/>
                        </a:rPr>
                        <m:t>.</m:t>
                      </m:r>
                      <m:r>
                        <a:rPr lang="en-US" altLang="zh-CN" b="0" i="0" dirty="0" smtClean="0">
                          <a:latin typeface="Cambria Math" panose="02040503050406030204" pitchFamily="18" charset="0"/>
                        </a:rPr>
                        <m:t>76</m:t>
                      </m:r>
                    </m:oMath>
                  </m:oMathPara>
                </a14:m>
                <a:endParaRPr lang="zh-CN" altLang="en-US" dirty="0"/>
              </a:p>
            </p:txBody>
          </p:sp>
        </mc:Choice>
        <mc:Fallback xmlns="">
          <p:sp>
            <p:nvSpPr>
              <p:cNvPr id="12" name="文本框 11">
                <a:extLst>
                  <a:ext uri="{FF2B5EF4-FFF2-40B4-BE49-F238E27FC236}">
                    <a16:creationId xmlns:a16="http://schemas.microsoft.com/office/drawing/2014/main" id="{26BA619F-B806-4466-8B32-64958069566F}"/>
                  </a:ext>
                </a:extLst>
              </p:cNvPr>
              <p:cNvSpPr txBox="1">
                <a:spLocks noRot="1" noChangeAspect="1" noMove="1" noResize="1" noEditPoints="1" noAdjustHandles="1" noChangeArrowheads="1" noChangeShapeType="1" noTextEdit="1"/>
              </p:cNvSpPr>
              <p:nvPr/>
            </p:nvSpPr>
            <p:spPr>
              <a:xfrm>
                <a:off x="5734954" y="4584334"/>
                <a:ext cx="2913746" cy="889731"/>
              </a:xfrm>
              <a:prstGeom prst="rect">
                <a:avLst/>
              </a:prstGeom>
              <a:blipFill>
                <a:blip r:embed="rId4"/>
                <a:stretch>
                  <a:fillRect l="-1667" t="-337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826843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9F8312-39FA-450D-B88D-3B8D924A5FE3}"/>
              </a:ext>
            </a:extLst>
          </p:cNvPr>
          <p:cNvSpPr>
            <a:spLocks noGrp="1"/>
          </p:cNvSpPr>
          <p:nvPr>
            <p:ph type="title"/>
          </p:nvPr>
        </p:nvSpPr>
        <p:spPr/>
        <p:txBody>
          <a:bodyPr/>
          <a:lstStyle/>
          <a:p>
            <a:r>
              <a:rPr lang="en-US" altLang="zh-CN" sz="2800" dirty="0"/>
              <a:t>The PV I-V curve under standard test conditions</a:t>
            </a:r>
            <a:endParaRPr lang="zh-CN" altLang="en-US" sz="2800"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0131752-33F4-468C-A88D-2F66C2E07FB2}"/>
                  </a:ext>
                </a:extLst>
              </p:cNvPr>
              <p:cNvSpPr>
                <a:spLocks noGrp="1"/>
              </p:cNvSpPr>
              <p:nvPr>
                <p:ph idx="1"/>
              </p:nvPr>
            </p:nvSpPr>
            <p:spPr/>
            <p:txBody>
              <a:bodyPr/>
              <a:lstStyle/>
              <a:p>
                <a:pPr marL="0" indent="0">
                  <a:buNone/>
                </a:pPr>
                <a:r>
                  <a:rPr lang="en-US" altLang="zh-CN" dirty="0"/>
                  <a:t>PV Output deterioration:</a:t>
                </a:r>
              </a:p>
              <a:p>
                <a:pPr marL="0" indent="0">
                  <a:buNone/>
                </a:pPr>
                <a:endParaRPr lang="en-US" altLang="zh-CN" dirty="0"/>
              </a:p>
              <a:p>
                <a:pPr eaLnBrk="1" hangingPunct="1">
                  <a:spcBef>
                    <a:spcPct val="20000"/>
                  </a:spcBef>
                </a:pPr>
                <a14:m>
                  <m:oMath xmlns:m="http://schemas.openxmlformats.org/officeDocument/2006/math">
                    <m:sSub>
                      <m:sSubPr>
                        <m:ctrlPr>
                          <a:rPr lang="en-US" altLang="en-US" b="0" i="1" smtClean="0">
                            <a:latin typeface="Cambria Math" panose="02040503050406030204" pitchFamily="18" charset="0"/>
                            <a:ea typeface="MS PGothic" panose="020B0600070205080204" pitchFamily="34" charset="-128"/>
                          </a:rPr>
                        </m:ctrlPr>
                      </m:sSubPr>
                      <m:e>
                        <m:r>
                          <a:rPr lang="en-US" altLang="en-US" b="0" i="1" smtClean="0">
                            <a:latin typeface="Cambria Math" panose="02040503050406030204" pitchFamily="18" charset="0"/>
                            <a:ea typeface="MS PGothic" panose="020B0600070205080204" pitchFamily="34" charset="-128"/>
                          </a:rPr>
                          <m:t>𝑉</m:t>
                        </m:r>
                      </m:e>
                      <m:sub>
                        <m:r>
                          <a:rPr lang="en-US" altLang="en-US" b="0" i="1" smtClean="0">
                            <a:latin typeface="Cambria Math" panose="02040503050406030204" pitchFamily="18" charset="0"/>
                            <a:ea typeface="MS PGothic" panose="020B0600070205080204" pitchFamily="34" charset="-128"/>
                          </a:rPr>
                          <m:t>𝑂𝐶</m:t>
                        </m:r>
                      </m:sub>
                    </m:sSub>
                  </m:oMath>
                </a14:m>
                <a:r>
                  <a:rPr lang="en-US" altLang="en-US" dirty="0">
                    <a:latin typeface="Arial" panose="020B0604020202020204" pitchFamily="34" charset="0"/>
                    <a:ea typeface="MS PGothic" panose="020B0600070205080204" pitchFamily="34" charset="-128"/>
                  </a:rPr>
                  <a:t> drops 0.37%/</a:t>
                </a:r>
                <a14:m>
                  <m:oMath xmlns:m="http://schemas.openxmlformats.org/officeDocument/2006/math">
                    <m:r>
                      <a:rPr lang="en-US" altLang="en-US" i="1" dirty="0" smtClean="0">
                        <a:solidFill>
                          <a:srgbClr val="000000"/>
                        </a:solidFill>
                        <a:latin typeface="Cambria Math" panose="02040503050406030204" pitchFamily="18" charset="0"/>
                        <a:ea typeface="Cambria Math" panose="02040503050406030204" pitchFamily="18" charset="0"/>
                      </a:rPr>
                      <m:t>℃</m:t>
                    </m:r>
                  </m:oMath>
                </a14:m>
                <a:r>
                  <a:rPr lang="en-US" altLang="en-US" dirty="0">
                    <a:latin typeface="Arial" panose="020B0604020202020204" pitchFamily="34" charset="0"/>
                    <a:ea typeface="MS PGothic" panose="020B0600070205080204" pitchFamily="34" charset="-128"/>
                  </a:rPr>
                  <a:t>   (</a:t>
                </a:r>
                <a:r>
                  <a:rPr lang="en-US" altLang="en-US" dirty="0">
                    <a:solidFill>
                      <a:srgbClr val="FF0000"/>
                    </a:solidFill>
                    <a:latin typeface="Arial" panose="020B0604020202020204" pitchFamily="34" charset="0"/>
                    <a:ea typeface="MS PGothic" panose="020B0600070205080204" pitchFamily="34" charset="-128"/>
                  </a:rPr>
                  <a:t>cell temperature</a:t>
                </a:r>
                <a:r>
                  <a:rPr lang="en-US" altLang="en-US" dirty="0">
                    <a:latin typeface="Arial" panose="020B0604020202020204" pitchFamily="34" charset="0"/>
                    <a:ea typeface="MS PGothic" panose="020B0600070205080204" pitchFamily="34" charset="-128"/>
                  </a:rPr>
                  <a:t>)</a:t>
                </a:r>
              </a:p>
              <a:p>
                <a:pPr eaLnBrk="1" hangingPunct="1">
                  <a:spcBef>
                    <a:spcPct val="20000"/>
                  </a:spcBef>
                </a:pPr>
                <a14:m>
                  <m:oMath xmlns:m="http://schemas.openxmlformats.org/officeDocument/2006/math">
                    <m:sSub>
                      <m:sSubPr>
                        <m:ctrlPr>
                          <a:rPr lang="en-US" altLang="en-US" b="0" i="1" smtClean="0">
                            <a:latin typeface="Cambria Math" panose="02040503050406030204" pitchFamily="18" charset="0"/>
                            <a:ea typeface="MS PGothic" panose="020B0600070205080204" pitchFamily="34" charset="-128"/>
                          </a:rPr>
                        </m:ctrlPr>
                      </m:sSubPr>
                      <m:e>
                        <m:r>
                          <a:rPr lang="en-US" altLang="en-US" b="0" i="1" smtClean="0">
                            <a:latin typeface="Cambria Math" panose="02040503050406030204" pitchFamily="18" charset="0"/>
                            <a:ea typeface="MS PGothic" panose="020B0600070205080204" pitchFamily="34" charset="-128"/>
                          </a:rPr>
                          <m:t>𝐼</m:t>
                        </m:r>
                      </m:e>
                      <m:sub>
                        <m:r>
                          <a:rPr lang="en-US" altLang="en-US" b="0" i="1" smtClean="0">
                            <a:latin typeface="Cambria Math" panose="02040503050406030204" pitchFamily="18" charset="0"/>
                            <a:ea typeface="MS PGothic" panose="020B0600070205080204" pitchFamily="34" charset="-128"/>
                          </a:rPr>
                          <m:t>𝑆𝐶</m:t>
                        </m:r>
                      </m:sub>
                    </m:sSub>
                  </m:oMath>
                </a14:m>
                <a:r>
                  <a:rPr lang="en-US" altLang="en-US" dirty="0">
                    <a:latin typeface="Arial" panose="020B0604020202020204" pitchFamily="34" charset="0"/>
                    <a:ea typeface="MS PGothic" panose="020B0600070205080204" pitchFamily="34" charset="-128"/>
                  </a:rPr>
                  <a:t> increases by 0.05%/</a:t>
                </a:r>
                <a14:m>
                  <m:oMath xmlns:m="http://schemas.openxmlformats.org/officeDocument/2006/math">
                    <m:r>
                      <a:rPr lang="en-US" altLang="en-US" i="1" dirty="0" smtClean="0">
                        <a:solidFill>
                          <a:srgbClr val="000000"/>
                        </a:solidFill>
                        <a:latin typeface="Cambria Math" panose="02040503050406030204" pitchFamily="18" charset="0"/>
                        <a:ea typeface="Cambria Math" panose="02040503050406030204" pitchFamily="18" charset="0"/>
                      </a:rPr>
                      <m:t>℃</m:t>
                    </m:r>
                  </m:oMath>
                </a14:m>
                <a:r>
                  <a:rPr lang="en-US" altLang="en-US" dirty="0">
                    <a:latin typeface="Arial" panose="020B0604020202020204" pitchFamily="34" charset="0"/>
                    <a:ea typeface="MS PGothic" panose="020B0600070205080204" pitchFamily="34" charset="-128"/>
                  </a:rPr>
                  <a:t> </a:t>
                </a:r>
              </a:p>
              <a:p>
                <a:pPr eaLnBrk="1" hangingPunct="1">
                  <a:spcBef>
                    <a:spcPct val="20000"/>
                  </a:spcBef>
                </a:pPr>
                <a:r>
                  <a:rPr lang="en-US" altLang="en-US" dirty="0">
                    <a:latin typeface="Arial" panose="020B0604020202020204" pitchFamily="34" charset="0"/>
                    <a:ea typeface="MS PGothic" panose="020B0600070205080204" pitchFamily="34" charset="-128"/>
                  </a:rPr>
                  <a:t>Max Power drops by 0.5%/</a:t>
                </a:r>
                <a14:m>
                  <m:oMath xmlns:m="http://schemas.openxmlformats.org/officeDocument/2006/math">
                    <m:r>
                      <a:rPr lang="en-US" altLang="en-US" i="1" dirty="0" smtClean="0">
                        <a:solidFill>
                          <a:srgbClr val="000000"/>
                        </a:solidFill>
                        <a:latin typeface="Cambria Math" panose="02040503050406030204" pitchFamily="18" charset="0"/>
                        <a:ea typeface="Cambria Math" panose="02040503050406030204" pitchFamily="18" charset="0"/>
                      </a:rPr>
                      <m:t>℃</m:t>
                    </m:r>
                  </m:oMath>
                </a14:m>
                <a:endParaRPr lang="en-US" altLang="en-US" dirty="0">
                  <a:latin typeface="Arial" panose="020B0604020202020204" pitchFamily="34" charset="0"/>
                  <a:ea typeface="MS PGothic" panose="020B0600070205080204" pitchFamily="34" charset="-128"/>
                </a:endParaRPr>
              </a:p>
              <a:p>
                <a:pPr eaLnBrk="1" hangingPunct="1">
                  <a:spcBef>
                    <a:spcPct val="20000"/>
                  </a:spcBef>
                </a:pPr>
                <a:r>
                  <a:rPr lang="en-US" altLang="en-US" dirty="0">
                    <a:latin typeface="Arial" panose="020B0604020202020204" pitchFamily="34" charset="0"/>
                    <a:ea typeface="MS PGothic" panose="020B0600070205080204" pitchFamily="34" charset="-128"/>
                  </a:rPr>
                  <a:t>Read book page 477 Example 8.5!</a:t>
                </a:r>
              </a:p>
              <a:p>
                <a:endParaRPr lang="zh-CN" altLang="en-US" dirty="0"/>
              </a:p>
            </p:txBody>
          </p:sp>
        </mc:Choice>
        <mc:Fallback xmlns="">
          <p:sp>
            <p:nvSpPr>
              <p:cNvPr id="3" name="内容占位符 2">
                <a:extLst>
                  <a:ext uri="{FF2B5EF4-FFF2-40B4-BE49-F238E27FC236}">
                    <a16:creationId xmlns:a16="http://schemas.microsoft.com/office/drawing/2014/main" id="{00131752-33F4-468C-A88D-2F66C2E07FB2}"/>
                  </a:ext>
                </a:extLst>
              </p:cNvPr>
              <p:cNvSpPr>
                <a:spLocks noGrp="1" noRot="1" noChangeAspect="1" noMove="1" noResize="1" noEditPoints="1" noAdjustHandles="1" noChangeArrowheads="1" noChangeShapeType="1" noTextEdit="1"/>
              </p:cNvSpPr>
              <p:nvPr>
                <p:ph idx="1"/>
              </p:nvPr>
            </p:nvSpPr>
            <p:spPr>
              <a:blipFill>
                <a:blip r:embed="rId2"/>
                <a:stretch>
                  <a:fillRect l="-1159" t="-984"/>
                </a:stretch>
              </a:blipFill>
            </p:spPr>
            <p:txBody>
              <a:bodyPr/>
              <a:lstStyle/>
              <a:p>
                <a:r>
                  <a:rPr lang="en-US">
                    <a:noFill/>
                  </a:rPr>
                  <a:t> </a:t>
                </a:r>
              </a:p>
            </p:txBody>
          </p:sp>
        </mc:Fallback>
      </mc:AlternateContent>
      <p:sp>
        <p:nvSpPr>
          <p:cNvPr id="4" name="灯片编号占位符 3">
            <a:extLst>
              <a:ext uri="{FF2B5EF4-FFF2-40B4-BE49-F238E27FC236}">
                <a16:creationId xmlns:a16="http://schemas.microsoft.com/office/drawing/2014/main" id="{723E53E1-2111-4223-8288-8242423204CE}"/>
              </a:ext>
            </a:extLst>
          </p:cNvPr>
          <p:cNvSpPr>
            <a:spLocks noGrp="1"/>
          </p:cNvSpPr>
          <p:nvPr>
            <p:ph type="sldNum" sz="quarter" idx="12"/>
          </p:nvPr>
        </p:nvSpPr>
        <p:spPr/>
        <p:txBody>
          <a:bodyPr/>
          <a:lstStyle/>
          <a:p>
            <a:pPr>
              <a:defRPr/>
            </a:pPr>
            <a:fld id="{A5A7C52C-B8D8-46AC-9434-6888604DA894}" type="slidenum">
              <a:rPr lang="en-US" altLang="zh-CN" smtClean="0"/>
              <a:pPr>
                <a:defRPr/>
              </a:pPr>
              <a:t>65</a:t>
            </a:fld>
            <a:endParaRPr lang="en-US" altLang="zh-CN"/>
          </a:p>
        </p:txBody>
      </p:sp>
    </p:spTree>
    <p:extLst>
      <p:ext uri="{BB962C8B-B14F-4D97-AF65-F5344CB8AC3E}">
        <p14:creationId xmlns:p14="http://schemas.microsoft.com/office/powerpoint/2010/main" val="11868161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3CC98A-DEBA-4C4B-8530-F9E61F492116}"/>
              </a:ext>
            </a:extLst>
          </p:cNvPr>
          <p:cNvSpPr>
            <a:spLocks noGrp="1"/>
          </p:cNvSpPr>
          <p:nvPr>
            <p:ph type="title"/>
          </p:nvPr>
        </p:nvSpPr>
        <p:spPr/>
        <p:txBody>
          <a:bodyPr/>
          <a:lstStyle/>
          <a:p>
            <a:r>
              <a:rPr lang="en-US" altLang="zh-CN" sz="2800" dirty="0"/>
              <a:t>Impacts of temperature and insolation on I-V curves</a:t>
            </a:r>
            <a:endParaRPr lang="zh-CN" altLang="en-US" sz="2800"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C8DB6CC-0B6F-412D-917E-99BA3A691D7C}"/>
                  </a:ext>
                </a:extLst>
              </p:cNvPr>
              <p:cNvSpPr>
                <a:spLocks noGrp="1"/>
              </p:cNvSpPr>
              <p:nvPr>
                <p:ph idx="1"/>
              </p:nvPr>
            </p:nvSpPr>
            <p:spPr/>
            <p:txBody>
              <a:bodyPr/>
              <a:lstStyle/>
              <a:p>
                <a:pPr algn="just"/>
                <a:r>
                  <a:rPr lang="en-US" altLang="zh-CN" sz="2000" dirty="0"/>
                  <a:t>Insolation drops: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𝑆𝐶</m:t>
                        </m:r>
                      </m:sub>
                    </m:sSub>
                  </m:oMath>
                </a14:m>
                <a:r>
                  <a:rPr lang="en-US" altLang="zh-CN" sz="2000" dirty="0"/>
                  <a:t> drops in direct proportion. The entire I-V curve shifts downward which causes a modest reduction in </a:t>
                </a:r>
                <a14:m>
                  <m:oMath xmlns:m="http://schemas.openxmlformats.org/officeDocument/2006/math">
                    <m:sSub>
                      <m:sSubPr>
                        <m:ctrlPr>
                          <a:rPr lang="en-US" altLang="zh-CN" sz="2000" i="1" dirty="0" smtClean="0">
                            <a:latin typeface="Cambria Math" panose="02040503050406030204" pitchFamily="18" charset="0"/>
                          </a:rPr>
                        </m:ctrlPr>
                      </m:sSubPr>
                      <m:e>
                        <m:r>
                          <a:rPr lang="en-US" altLang="zh-CN" sz="2000" i="1" dirty="0" smtClean="0">
                            <a:latin typeface="Cambria Math" panose="02040503050406030204" pitchFamily="18" charset="0"/>
                          </a:rPr>
                          <m:t>𝑉</m:t>
                        </m:r>
                      </m:e>
                      <m:sub>
                        <m:r>
                          <a:rPr lang="en-US" altLang="zh-CN" sz="2000" i="1" dirty="0" smtClean="0">
                            <a:latin typeface="Cambria Math" panose="02040503050406030204" pitchFamily="18" charset="0"/>
                          </a:rPr>
                          <m:t>𝑂𝐶</m:t>
                        </m:r>
                      </m:sub>
                    </m:sSub>
                  </m:oMath>
                </a14:m>
                <a:r>
                  <a:rPr lang="en-US" altLang="zh-CN" sz="2000" dirty="0"/>
                  <a:t> as well.</a:t>
                </a:r>
              </a:p>
              <a:p>
                <a:r>
                  <a:rPr lang="en-US" altLang="zh-CN" sz="2000" dirty="0"/>
                  <a:t>As PVs get hotter: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𝑉</m:t>
                        </m:r>
                      </m:e>
                      <m:sub>
                        <m:r>
                          <a:rPr lang="en-US" altLang="zh-CN" sz="2000" b="0" i="1" smtClean="0">
                            <a:latin typeface="Cambria Math" panose="02040503050406030204" pitchFamily="18" charset="0"/>
                          </a:rPr>
                          <m:t>𝑂𝐶</m:t>
                        </m:r>
                      </m:sub>
                    </m:sSub>
                  </m:oMath>
                </a14:m>
                <a:r>
                  <a:rPr lang="en-US" altLang="zh-CN" sz="2000" dirty="0"/>
                  <a:t> decreases by a considerable amount while the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𝐼</m:t>
                        </m:r>
                      </m:e>
                      <m:sub>
                        <m:r>
                          <a:rPr lang="en-US" altLang="zh-CN" sz="2000" b="0" i="1" smtClean="0">
                            <a:latin typeface="Cambria Math" panose="02040503050406030204" pitchFamily="18" charset="0"/>
                          </a:rPr>
                          <m:t>𝑆𝐶</m:t>
                        </m:r>
                      </m:sub>
                    </m:sSub>
                  </m:oMath>
                </a14:m>
                <a:r>
                  <a:rPr lang="en-US" altLang="zh-CN" sz="2000" dirty="0"/>
                  <a:t> increases only very slightly.</a:t>
                </a:r>
                <a:endParaRPr lang="zh-CN" altLang="en-US" sz="2000" dirty="0"/>
              </a:p>
            </p:txBody>
          </p:sp>
        </mc:Choice>
        <mc:Fallback xmlns="">
          <p:sp>
            <p:nvSpPr>
              <p:cNvPr id="3" name="内容占位符 2">
                <a:extLst>
                  <a:ext uri="{FF2B5EF4-FFF2-40B4-BE49-F238E27FC236}">
                    <a16:creationId xmlns:a16="http://schemas.microsoft.com/office/drawing/2014/main" id="{7C8DB6CC-0B6F-412D-917E-99BA3A691D7C}"/>
                  </a:ext>
                </a:extLst>
              </p:cNvPr>
              <p:cNvSpPr>
                <a:spLocks noGrp="1" noRot="1" noChangeAspect="1" noMove="1" noResize="1" noEditPoints="1" noAdjustHandles="1" noChangeArrowheads="1" noChangeShapeType="1" noTextEdit="1"/>
              </p:cNvSpPr>
              <p:nvPr>
                <p:ph idx="1"/>
              </p:nvPr>
            </p:nvSpPr>
            <p:spPr>
              <a:blipFill>
                <a:blip r:embed="rId2"/>
                <a:stretch>
                  <a:fillRect l="-696" t="-615" r="-850"/>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FDE5EF45-150B-461A-8341-FF991382800E}"/>
              </a:ext>
            </a:extLst>
          </p:cNvPr>
          <p:cNvSpPr>
            <a:spLocks noGrp="1"/>
          </p:cNvSpPr>
          <p:nvPr>
            <p:ph type="sldNum" sz="quarter" idx="12"/>
          </p:nvPr>
        </p:nvSpPr>
        <p:spPr/>
        <p:txBody>
          <a:bodyPr/>
          <a:lstStyle/>
          <a:p>
            <a:pPr>
              <a:defRPr/>
            </a:pPr>
            <a:fld id="{A5A7C52C-B8D8-46AC-9434-6888604DA894}" type="slidenum">
              <a:rPr lang="en-US" altLang="zh-CN" smtClean="0"/>
              <a:pPr>
                <a:defRPr/>
              </a:pPr>
              <a:t>66</a:t>
            </a:fld>
            <a:endParaRPr lang="en-US" altLang="zh-CN"/>
          </a:p>
        </p:txBody>
      </p:sp>
      <p:pic>
        <p:nvPicPr>
          <p:cNvPr id="5" name="图片 4">
            <a:extLst>
              <a:ext uri="{FF2B5EF4-FFF2-40B4-BE49-F238E27FC236}">
                <a16:creationId xmlns:a16="http://schemas.microsoft.com/office/drawing/2014/main" id="{3DEA42D6-7B0D-42E4-B8B9-0888FA0FA4D7}"/>
              </a:ext>
            </a:extLst>
          </p:cNvPr>
          <p:cNvPicPr>
            <a:picLocks noChangeAspect="1"/>
          </p:cNvPicPr>
          <p:nvPr/>
        </p:nvPicPr>
        <p:blipFill>
          <a:blip r:embed="rId3"/>
          <a:stretch>
            <a:fillRect/>
          </a:stretch>
        </p:blipFill>
        <p:spPr>
          <a:xfrm>
            <a:off x="1514932" y="2772837"/>
            <a:ext cx="6114135" cy="3659620"/>
          </a:xfrm>
          <a:prstGeom prst="rect">
            <a:avLst/>
          </a:prstGeom>
        </p:spPr>
      </p:pic>
    </p:spTree>
    <p:extLst>
      <p:ext uri="{BB962C8B-B14F-4D97-AF65-F5344CB8AC3E}">
        <p14:creationId xmlns:p14="http://schemas.microsoft.com/office/powerpoint/2010/main" val="35861990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3CC98A-DEBA-4C4B-8530-F9E61F492116}"/>
              </a:ext>
            </a:extLst>
          </p:cNvPr>
          <p:cNvSpPr>
            <a:spLocks noGrp="1"/>
          </p:cNvSpPr>
          <p:nvPr>
            <p:ph type="title"/>
          </p:nvPr>
        </p:nvSpPr>
        <p:spPr/>
        <p:txBody>
          <a:bodyPr/>
          <a:lstStyle/>
          <a:p>
            <a:r>
              <a:rPr lang="en-US" altLang="zh-CN" sz="2800" dirty="0"/>
              <a:t>Impacts of temperature and insolation on I-V curves</a:t>
            </a:r>
            <a:endParaRPr lang="zh-CN" altLang="en-US" sz="2800" dirty="0"/>
          </a:p>
        </p:txBody>
      </p:sp>
      <p:sp>
        <p:nvSpPr>
          <p:cNvPr id="3" name="内容占位符 2">
            <a:extLst>
              <a:ext uri="{FF2B5EF4-FFF2-40B4-BE49-F238E27FC236}">
                <a16:creationId xmlns:a16="http://schemas.microsoft.com/office/drawing/2014/main" id="{7C8DB6CC-0B6F-412D-917E-99BA3A691D7C}"/>
              </a:ext>
            </a:extLst>
          </p:cNvPr>
          <p:cNvSpPr>
            <a:spLocks noGrp="1"/>
          </p:cNvSpPr>
          <p:nvPr>
            <p:ph idx="1"/>
          </p:nvPr>
        </p:nvSpPr>
        <p:spPr/>
        <p:txBody>
          <a:bodyPr/>
          <a:lstStyle/>
          <a:p>
            <a:pPr algn="just"/>
            <a:r>
              <a:rPr lang="en-US" altLang="en-US" sz="2000" b="1" dirty="0">
                <a:solidFill>
                  <a:srgbClr val="0000CC"/>
                </a:solidFill>
                <a:ea typeface="MS PGothic" panose="020B0600070205080204" pitchFamily="34" charset="-128"/>
              </a:rPr>
              <a:t>Fahrenheit To Celsius Conversion:                                                                        </a:t>
            </a:r>
            <a:r>
              <a:rPr lang="en-US" altLang="en-US" sz="2000" b="1" dirty="0">
                <a:solidFill>
                  <a:srgbClr val="000066"/>
                </a:solidFill>
                <a:ea typeface="MS PGothic" panose="020B0600070205080204" pitchFamily="34" charset="-128"/>
              </a:rPr>
              <a:t>___˚C = (5/9)( ___˚F - 32)   </a:t>
            </a:r>
            <a:r>
              <a:rPr lang="en-US" altLang="en-US" sz="2000" b="1" i="1" dirty="0">
                <a:solidFill>
                  <a:srgbClr val="000066"/>
                </a:solidFill>
                <a:ea typeface="MS PGothic" panose="020B0600070205080204" pitchFamily="34" charset="-128"/>
              </a:rPr>
              <a:t>OR</a:t>
            </a:r>
            <a:r>
              <a:rPr lang="en-US" altLang="en-US" sz="2000" b="1" dirty="0">
                <a:solidFill>
                  <a:srgbClr val="000066"/>
                </a:solidFill>
                <a:ea typeface="MS PGothic" panose="020B0600070205080204" pitchFamily="34" charset="-128"/>
              </a:rPr>
              <a:t>   ___</a:t>
            </a:r>
            <a:r>
              <a:rPr lang="en-US" altLang="en-US" b="1" dirty="0">
                <a:solidFill>
                  <a:srgbClr val="000066"/>
                </a:solidFill>
                <a:ea typeface="MS PGothic" panose="020B0600070205080204" pitchFamily="34" charset="-128"/>
              </a:rPr>
              <a:t>˚</a:t>
            </a:r>
            <a:r>
              <a:rPr lang="en-US" altLang="en-US" sz="2000" b="1" dirty="0">
                <a:solidFill>
                  <a:srgbClr val="000066"/>
                </a:solidFill>
                <a:ea typeface="MS PGothic" panose="020B0600070205080204" pitchFamily="34" charset="-128"/>
              </a:rPr>
              <a:t>F = (9/5)( ___</a:t>
            </a:r>
            <a:r>
              <a:rPr lang="en-US" altLang="en-US" b="1" dirty="0">
                <a:solidFill>
                  <a:srgbClr val="000066"/>
                </a:solidFill>
                <a:ea typeface="MS PGothic" panose="020B0600070205080204" pitchFamily="34" charset="-128"/>
              </a:rPr>
              <a:t>˚</a:t>
            </a:r>
            <a:r>
              <a:rPr lang="en-US" altLang="en-US" sz="2000" b="1" dirty="0">
                <a:solidFill>
                  <a:srgbClr val="000066"/>
                </a:solidFill>
                <a:ea typeface="MS PGothic" panose="020B0600070205080204" pitchFamily="34" charset="-128"/>
              </a:rPr>
              <a:t>C) +32</a:t>
            </a:r>
          </a:p>
          <a:p>
            <a:pPr algn="just"/>
            <a:endParaRPr lang="zh-CN" altLang="en-US" sz="2000" dirty="0"/>
          </a:p>
        </p:txBody>
      </p:sp>
      <p:sp>
        <p:nvSpPr>
          <p:cNvPr id="4" name="灯片编号占位符 3">
            <a:extLst>
              <a:ext uri="{FF2B5EF4-FFF2-40B4-BE49-F238E27FC236}">
                <a16:creationId xmlns:a16="http://schemas.microsoft.com/office/drawing/2014/main" id="{FDE5EF45-150B-461A-8341-FF991382800E}"/>
              </a:ext>
            </a:extLst>
          </p:cNvPr>
          <p:cNvSpPr>
            <a:spLocks noGrp="1"/>
          </p:cNvSpPr>
          <p:nvPr>
            <p:ph type="sldNum" sz="quarter" idx="12"/>
          </p:nvPr>
        </p:nvSpPr>
        <p:spPr/>
        <p:txBody>
          <a:bodyPr/>
          <a:lstStyle/>
          <a:p>
            <a:pPr>
              <a:defRPr/>
            </a:pPr>
            <a:fld id="{A5A7C52C-B8D8-46AC-9434-6888604DA894}" type="slidenum">
              <a:rPr lang="en-US" altLang="zh-CN" smtClean="0"/>
              <a:pPr>
                <a:defRPr/>
              </a:pPr>
              <a:t>67</a:t>
            </a:fld>
            <a:endParaRPr lang="en-US" altLang="zh-CN"/>
          </a:p>
        </p:txBody>
      </p:sp>
      <p:grpSp>
        <p:nvGrpSpPr>
          <p:cNvPr id="6" name="Group 6">
            <a:extLst>
              <a:ext uri="{FF2B5EF4-FFF2-40B4-BE49-F238E27FC236}">
                <a16:creationId xmlns:a16="http://schemas.microsoft.com/office/drawing/2014/main" id="{3FB26CEA-6574-41B7-8499-214320DAD723}"/>
              </a:ext>
            </a:extLst>
          </p:cNvPr>
          <p:cNvGrpSpPr>
            <a:grpSpLocks/>
          </p:cNvGrpSpPr>
          <p:nvPr/>
        </p:nvGrpSpPr>
        <p:grpSpPr bwMode="auto">
          <a:xfrm>
            <a:off x="1219200" y="2139950"/>
            <a:ext cx="6705600" cy="3498850"/>
            <a:chOff x="1440" y="1252"/>
            <a:chExt cx="4224" cy="2204"/>
          </a:xfrm>
        </p:grpSpPr>
        <p:grpSp>
          <p:nvGrpSpPr>
            <p:cNvPr id="7" name="Group 7">
              <a:extLst>
                <a:ext uri="{FF2B5EF4-FFF2-40B4-BE49-F238E27FC236}">
                  <a16:creationId xmlns:a16="http://schemas.microsoft.com/office/drawing/2014/main" id="{970037D1-2A6F-4AC0-8A1E-B6A79B4A9FA4}"/>
                </a:ext>
              </a:extLst>
            </p:cNvPr>
            <p:cNvGrpSpPr>
              <a:grpSpLocks/>
            </p:cNvGrpSpPr>
            <p:nvPr/>
          </p:nvGrpSpPr>
          <p:grpSpPr bwMode="auto">
            <a:xfrm>
              <a:off x="1440" y="1252"/>
              <a:ext cx="4224" cy="2204"/>
              <a:chOff x="874" y="893"/>
              <a:chExt cx="3976" cy="2537"/>
            </a:xfrm>
          </p:grpSpPr>
          <p:sp>
            <p:nvSpPr>
              <p:cNvPr id="9" name="AutoShape 8">
                <a:extLst>
                  <a:ext uri="{FF2B5EF4-FFF2-40B4-BE49-F238E27FC236}">
                    <a16:creationId xmlns:a16="http://schemas.microsoft.com/office/drawing/2014/main" id="{A87DB1F5-E175-4568-A2BD-DF82E7695847}"/>
                  </a:ext>
                </a:extLst>
              </p:cNvPr>
              <p:cNvSpPr>
                <a:spLocks noChangeAspect="1" noChangeArrowheads="1" noTextEdit="1"/>
              </p:cNvSpPr>
              <p:nvPr/>
            </p:nvSpPr>
            <p:spPr bwMode="auto">
              <a:xfrm>
                <a:off x="874" y="893"/>
                <a:ext cx="3976" cy="2534"/>
              </a:xfrm>
              <a:prstGeom prst="rect">
                <a:avLst/>
              </a:prstGeom>
              <a:solidFill>
                <a:schemeClr val="bg1"/>
              </a:solidFill>
              <a:ln w="12700">
                <a:solidFill>
                  <a:schemeClr val="tx1"/>
                </a:solidFill>
                <a:miter lim="800000"/>
                <a:headEnd/>
                <a:tailEnd/>
              </a:ln>
            </p:spPr>
            <p:txBody>
              <a:bodyPr/>
              <a:lstStyle/>
              <a:p>
                <a:endParaRPr lang="zh-CN" altLang="en-US"/>
              </a:p>
            </p:txBody>
          </p:sp>
          <p:grpSp>
            <p:nvGrpSpPr>
              <p:cNvPr id="10" name="Group 9">
                <a:extLst>
                  <a:ext uri="{FF2B5EF4-FFF2-40B4-BE49-F238E27FC236}">
                    <a16:creationId xmlns:a16="http://schemas.microsoft.com/office/drawing/2014/main" id="{83B727D4-C71E-427F-8438-17C24DDDCF6B}"/>
                  </a:ext>
                </a:extLst>
              </p:cNvPr>
              <p:cNvGrpSpPr>
                <a:grpSpLocks/>
              </p:cNvGrpSpPr>
              <p:nvPr/>
            </p:nvGrpSpPr>
            <p:grpSpPr bwMode="auto">
              <a:xfrm>
                <a:off x="1289" y="947"/>
                <a:ext cx="3486" cy="2142"/>
                <a:chOff x="1080" y="923"/>
                <a:chExt cx="3830" cy="2354"/>
              </a:xfrm>
            </p:grpSpPr>
            <p:sp>
              <p:nvSpPr>
                <p:cNvPr id="47" name="Rectangle 10">
                  <a:extLst>
                    <a:ext uri="{FF2B5EF4-FFF2-40B4-BE49-F238E27FC236}">
                      <a16:creationId xmlns:a16="http://schemas.microsoft.com/office/drawing/2014/main" id="{2FF67B69-2460-4766-BE2F-DC63E747BE82}"/>
                    </a:ext>
                  </a:extLst>
                </p:cNvPr>
                <p:cNvSpPr>
                  <a:spLocks noChangeArrowheads="1"/>
                </p:cNvSpPr>
                <p:nvPr/>
              </p:nvSpPr>
              <p:spPr bwMode="auto">
                <a:xfrm>
                  <a:off x="1114" y="923"/>
                  <a:ext cx="3795" cy="23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endParaRPr lang="en-US" altLang="en-US" sz="2400">
                    <a:latin typeface="Arial" panose="020B0604020202020204" pitchFamily="34" charset="0"/>
                    <a:ea typeface="MS PGothic" panose="020B0600070205080204" pitchFamily="34" charset="-128"/>
                  </a:endParaRPr>
                </a:p>
              </p:txBody>
            </p:sp>
            <p:sp>
              <p:nvSpPr>
                <p:cNvPr id="48" name="Rectangle 11">
                  <a:extLst>
                    <a:ext uri="{FF2B5EF4-FFF2-40B4-BE49-F238E27FC236}">
                      <a16:creationId xmlns:a16="http://schemas.microsoft.com/office/drawing/2014/main" id="{5646B17D-41B2-4A2F-AF89-97B1E560DB85}"/>
                    </a:ext>
                  </a:extLst>
                </p:cNvPr>
                <p:cNvSpPr>
                  <a:spLocks noChangeArrowheads="1"/>
                </p:cNvSpPr>
                <p:nvPr/>
              </p:nvSpPr>
              <p:spPr bwMode="auto">
                <a:xfrm>
                  <a:off x="1114" y="923"/>
                  <a:ext cx="3795" cy="2327"/>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endParaRPr lang="en-US" altLang="en-US" sz="2400">
                    <a:latin typeface="Arial" panose="020B0604020202020204" pitchFamily="34" charset="0"/>
                    <a:ea typeface="MS PGothic" panose="020B0600070205080204" pitchFamily="34" charset="-128"/>
                  </a:endParaRPr>
                </a:p>
              </p:txBody>
            </p:sp>
            <p:sp>
              <p:nvSpPr>
                <p:cNvPr id="49" name="Line 12">
                  <a:extLst>
                    <a:ext uri="{FF2B5EF4-FFF2-40B4-BE49-F238E27FC236}">
                      <a16:creationId xmlns:a16="http://schemas.microsoft.com/office/drawing/2014/main" id="{B10A6619-BC2B-4DF2-A305-7FA924539CBE}"/>
                    </a:ext>
                  </a:extLst>
                </p:cNvPr>
                <p:cNvSpPr>
                  <a:spLocks noChangeShapeType="1"/>
                </p:cNvSpPr>
                <p:nvPr/>
              </p:nvSpPr>
              <p:spPr bwMode="auto">
                <a:xfrm>
                  <a:off x="1114" y="923"/>
                  <a:ext cx="1" cy="23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0" name="Line 13">
                  <a:extLst>
                    <a:ext uri="{FF2B5EF4-FFF2-40B4-BE49-F238E27FC236}">
                      <a16:creationId xmlns:a16="http://schemas.microsoft.com/office/drawing/2014/main" id="{CF482B04-E506-48C3-8E9D-D5D00A1A087B}"/>
                    </a:ext>
                  </a:extLst>
                </p:cNvPr>
                <p:cNvSpPr>
                  <a:spLocks noChangeShapeType="1"/>
                </p:cNvSpPr>
                <p:nvPr/>
              </p:nvSpPr>
              <p:spPr bwMode="auto">
                <a:xfrm>
                  <a:off x="1092" y="3250"/>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 name="Line 14">
                  <a:extLst>
                    <a:ext uri="{FF2B5EF4-FFF2-40B4-BE49-F238E27FC236}">
                      <a16:creationId xmlns:a16="http://schemas.microsoft.com/office/drawing/2014/main" id="{C7E9D51E-6D82-43B2-BF82-2B11A009C79B}"/>
                    </a:ext>
                  </a:extLst>
                </p:cNvPr>
                <p:cNvSpPr>
                  <a:spLocks noChangeShapeType="1"/>
                </p:cNvSpPr>
                <p:nvPr/>
              </p:nvSpPr>
              <p:spPr bwMode="auto">
                <a:xfrm>
                  <a:off x="1092" y="3174"/>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2" name="Line 15">
                  <a:extLst>
                    <a:ext uri="{FF2B5EF4-FFF2-40B4-BE49-F238E27FC236}">
                      <a16:creationId xmlns:a16="http://schemas.microsoft.com/office/drawing/2014/main" id="{A99F30F7-6E72-48B9-A5BE-AA6F95C867DC}"/>
                    </a:ext>
                  </a:extLst>
                </p:cNvPr>
                <p:cNvSpPr>
                  <a:spLocks noChangeShapeType="1"/>
                </p:cNvSpPr>
                <p:nvPr/>
              </p:nvSpPr>
              <p:spPr bwMode="auto">
                <a:xfrm>
                  <a:off x="1092" y="3093"/>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 name="Line 16">
                  <a:extLst>
                    <a:ext uri="{FF2B5EF4-FFF2-40B4-BE49-F238E27FC236}">
                      <a16:creationId xmlns:a16="http://schemas.microsoft.com/office/drawing/2014/main" id="{D2007AF0-C063-4C93-8195-9841B2606B2D}"/>
                    </a:ext>
                  </a:extLst>
                </p:cNvPr>
                <p:cNvSpPr>
                  <a:spLocks noChangeShapeType="1"/>
                </p:cNvSpPr>
                <p:nvPr/>
              </p:nvSpPr>
              <p:spPr bwMode="auto">
                <a:xfrm>
                  <a:off x="1092" y="3018"/>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 name="Line 17">
                  <a:extLst>
                    <a:ext uri="{FF2B5EF4-FFF2-40B4-BE49-F238E27FC236}">
                      <a16:creationId xmlns:a16="http://schemas.microsoft.com/office/drawing/2014/main" id="{0C8FD050-AD01-4EBA-9E37-941F11194EFE}"/>
                    </a:ext>
                  </a:extLst>
                </p:cNvPr>
                <p:cNvSpPr>
                  <a:spLocks noChangeShapeType="1"/>
                </p:cNvSpPr>
                <p:nvPr/>
              </p:nvSpPr>
              <p:spPr bwMode="auto">
                <a:xfrm>
                  <a:off x="1092" y="2942"/>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 name="Line 18">
                  <a:extLst>
                    <a:ext uri="{FF2B5EF4-FFF2-40B4-BE49-F238E27FC236}">
                      <a16:creationId xmlns:a16="http://schemas.microsoft.com/office/drawing/2014/main" id="{A4417923-D071-48C1-9614-12F37771888F}"/>
                    </a:ext>
                  </a:extLst>
                </p:cNvPr>
                <p:cNvSpPr>
                  <a:spLocks noChangeShapeType="1"/>
                </p:cNvSpPr>
                <p:nvPr/>
              </p:nvSpPr>
              <p:spPr bwMode="auto">
                <a:xfrm>
                  <a:off x="1092" y="2861"/>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 name="Line 19">
                  <a:extLst>
                    <a:ext uri="{FF2B5EF4-FFF2-40B4-BE49-F238E27FC236}">
                      <a16:creationId xmlns:a16="http://schemas.microsoft.com/office/drawing/2014/main" id="{5CBC05D7-EF4C-4C67-9ECB-B353DBCF11BA}"/>
                    </a:ext>
                  </a:extLst>
                </p:cNvPr>
                <p:cNvSpPr>
                  <a:spLocks noChangeShapeType="1"/>
                </p:cNvSpPr>
                <p:nvPr/>
              </p:nvSpPr>
              <p:spPr bwMode="auto">
                <a:xfrm>
                  <a:off x="1092" y="2785"/>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7" name="Line 20">
                  <a:extLst>
                    <a:ext uri="{FF2B5EF4-FFF2-40B4-BE49-F238E27FC236}">
                      <a16:creationId xmlns:a16="http://schemas.microsoft.com/office/drawing/2014/main" id="{D645DF99-F399-4BDC-A703-825431475D96}"/>
                    </a:ext>
                  </a:extLst>
                </p:cNvPr>
                <p:cNvSpPr>
                  <a:spLocks noChangeShapeType="1"/>
                </p:cNvSpPr>
                <p:nvPr/>
              </p:nvSpPr>
              <p:spPr bwMode="auto">
                <a:xfrm>
                  <a:off x="1092" y="2704"/>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8" name="Line 21">
                  <a:extLst>
                    <a:ext uri="{FF2B5EF4-FFF2-40B4-BE49-F238E27FC236}">
                      <a16:creationId xmlns:a16="http://schemas.microsoft.com/office/drawing/2014/main" id="{43D9C9B3-5EB5-47F1-A8ED-BC39B4CC5D1F}"/>
                    </a:ext>
                  </a:extLst>
                </p:cNvPr>
                <p:cNvSpPr>
                  <a:spLocks noChangeShapeType="1"/>
                </p:cNvSpPr>
                <p:nvPr/>
              </p:nvSpPr>
              <p:spPr bwMode="auto">
                <a:xfrm>
                  <a:off x="1092" y="2629"/>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 name="Line 22">
                  <a:extLst>
                    <a:ext uri="{FF2B5EF4-FFF2-40B4-BE49-F238E27FC236}">
                      <a16:creationId xmlns:a16="http://schemas.microsoft.com/office/drawing/2014/main" id="{3AD6D55C-5553-494B-BE6E-0029A3F117C5}"/>
                    </a:ext>
                  </a:extLst>
                </p:cNvPr>
                <p:cNvSpPr>
                  <a:spLocks noChangeShapeType="1"/>
                </p:cNvSpPr>
                <p:nvPr/>
              </p:nvSpPr>
              <p:spPr bwMode="auto">
                <a:xfrm>
                  <a:off x="1092" y="2553"/>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 name="Line 23">
                  <a:extLst>
                    <a:ext uri="{FF2B5EF4-FFF2-40B4-BE49-F238E27FC236}">
                      <a16:creationId xmlns:a16="http://schemas.microsoft.com/office/drawing/2014/main" id="{B750B012-8EF1-4A31-B3FD-802069506BE2}"/>
                    </a:ext>
                  </a:extLst>
                </p:cNvPr>
                <p:cNvSpPr>
                  <a:spLocks noChangeShapeType="1"/>
                </p:cNvSpPr>
                <p:nvPr/>
              </p:nvSpPr>
              <p:spPr bwMode="auto">
                <a:xfrm>
                  <a:off x="1092" y="2472"/>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 name="Line 24">
                  <a:extLst>
                    <a:ext uri="{FF2B5EF4-FFF2-40B4-BE49-F238E27FC236}">
                      <a16:creationId xmlns:a16="http://schemas.microsoft.com/office/drawing/2014/main" id="{EAE40D68-9314-4FA1-BC22-1B83893B7396}"/>
                    </a:ext>
                  </a:extLst>
                </p:cNvPr>
                <p:cNvSpPr>
                  <a:spLocks noChangeShapeType="1"/>
                </p:cNvSpPr>
                <p:nvPr/>
              </p:nvSpPr>
              <p:spPr bwMode="auto">
                <a:xfrm>
                  <a:off x="1092" y="2397"/>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2" name="Line 25">
                  <a:extLst>
                    <a:ext uri="{FF2B5EF4-FFF2-40B4-BE49-F238E27FC236}">
                      <a16:creationId xmlns:a16="http://schemas.microsoft.com/office/drawing/2014/main" id="{AAB7D7D4-012F-47C5-8A1C-9BF38538999E}"/>
                    </a:ext>
                  </a:extLst>
                </p:cNvPr>
                <p:cNvSpPr>
                  <a:spLocks noChangeShapeType="1"/>
                </p:cNvSpPr>
                <p:nvPr/>
              </p:nvSpPr>
              <p:spPr bwMode="auto">
                <a:xfrm>
                  <a:off x="1092" y="2321"/>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 name="Line 26">
                  <a:extLst>
                    <a:ext uri="{FF2B5EF4-FFF2-40B4-BE49-F238E27FC236}">
                      <a16:creationId xmlns:a16="http://schemas.microsoft.com/office/drawing/2014/main" id="{A95F5DBD-F498-4D74-881B-54D02876A103}"/>
                    </a:ext>
                  </a:extLst>
                </p:cNvPr>
                <p:cNvSpPr>
                  <a:spLocks noChangeShapeType="1"/>
                </p:cNvSpPr>
                <p:nvPr/>
              </p:nvSpPr>
              <p:spPr bwMode="auto">
                <a:xfrm>
                  <a:off x="1092" y="2240"/>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 name="Line 27">
                  <a:extLst>
                    <a:ext uri="{FF2B5EF4-FFF2-40B4-BE49-F238E27FC236}">
                      <a16:creationId xmlns:a16="http://schemas.microsoft.com/office/drawing/2014/main" id="{FC920D2A-AE97-4B68-8114-A156CFB542D7}"/>
                    </a:ext>
                  </a:extLst>
                </p:cNvPr>
                <p:cNvSpPr>
                  <a:spLocks noChangeShapeType="1"/>
                </p:cNvSpPr>
                <p:nvPr/>
              </p:nvSpPr>
              <p:spPr bwMode="auto">
                <a:xfrm>
                  <a:off x="1092" y="2164"/>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 name="Line 28">
                  <a:extLst>
                    <a:ext uri="{FF2B5EF4-FFF2-40B4-BE49-F238E27FC236}">
                      <a16:creationId xmlns:a16="http://schemas.microsoft.com/office/drawing/2014/main" id="{B32A86BB-4B19-466C-81C7-DE3644502B38}"/>
                    </a:ext>
                  </a:extLst>
                </p:cNvPr>
                <p:cNvSpPr>
                  <a:spLocks noChangeShapeType="1"/>
                </p:cNvSpPr>
                <p:nvPr/>
              </p:nvSpPr>
              <p:spPr bwMode="auto">
                <a:xfrm>
                  <a:off x="1092" y="2083"/>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6" name="Line 29">
                  <a:extLst>
                    <a:ext uri="{FF2B5EF4-FFF2-40B4-BE49-F238E27FC236}">
                      <a16:creationId xmlns:a16="http://schemas.microsoft.com/office/drawing/2014/main" id="{91C71E7E-E40A-4E77-B0B0-ED34A87B0564}"/>
                    </a:ext>
                  </a:extLst>
                </p:cNvPr>
                <p:cNvSpPr>
                  <a:spLocks noChangeShapeType="1"/>
                </p:cNvSpPr>
                <p:nvPr/>
              </p:nvSpPr>
              <p:spPr bwMode="auto">
                <a:xfrm>
                  <a:off x="1092" y="2008"/>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7" name="Line 30">
                  <a:extLst>
                    <a:ext uri="{FF2B5EF4-FFF2-40B4-BE49-F238E27FC236}">
                      <a16:creationId xmlns:a16="http://schemas.microsoft.com/office/drawing/2014/main" id="{1C6192FD-2605-4233-B665-8C34582C28A5}"/>
                    </a:ext>
                  </a:extLst>
                </p:cNvPr>
                <p:cNvSpPr>
                  <a:spLocks noChangeShapeType="1"/>
                </p:cNvSpPr>
                <p:nvPr/>
              </p:nvSpPr>
              <p:spPr bwMode="auto">
                <a:xfrm>
                  <a:off x="1092" y="1932"/>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8" name="Line 31">
                  <a:extLst>
                    <a:ext uri="{FF2B5EF4-FFF2-40B4-BE49-F238E27FC236}">
                      <a16:creationId xmlns:a16="http://schemas.microsoft.com/office/drawing/2014/main" id="{0DEAE0FB-D132-42C1-AB4C-9D19B0C06C97}"/>
                    </a:ext>
                  </a:extLst>
                </p:cNvPr>
                <p:cNvSpPr>
                  <a:spLocks noChangeShapeType="1"/>
                </p:cNvSpPr>
                <p:nvPr/>
              </p:nvSpPr>
              <p:spPr bwMode="auto">
                <a:xfrm>
                  <a:off x="1092" y="1851"/>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 name="Line 32">
                  <a:extLst>
                    <a:ext uri="{FF2B5EF4-FFF2-40B4-BE49-F238E27FC236}">
                      <a16:creationId xmlns:a16="http://schemas.microsoft.com/office/drawing/2014/main" id="{5662CDEB-3770-422D-BD0F-B5D5D4246297}"/>
                    </a:ext>
                  </a:extLst>
                </p:cNvPr>
                <p:cNvSpPr>
                  <a:spLocks noChangeShapeType="1"/>
                </p:cNvSpPr>
                <p:nvPr/>
              </p:nvSpPr>
              <p:spPr bwMode="auto">
                <a:xfrm>
                  <a:off x="1092" y="1776"/>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0" name="Line 33">
                  <a:extLst>
                    <a:ext uri="{FF2B5EF4-FFF2-40B4-BE49-F238E27FC236}">
                      <a16:creationId xmlns:a16="http://schemas.microsoft.com/office/drawing/2014/main" id="{6318F64B-B3A3-4146-81A3-7C1785598143}"/>
                    </a:ext>
                  </a:extLst>
                </p:cNvPr>
                <p:cNvSpPr>
                  <a:spLocks noChangeShapeType="1"/>
                </p:cNvSpPr>
                <p:nvPr/>
              </p:nvSpPr>
              <p:spPr bwMode="auto">
                <a:xfrm>
                  <a:off x="1092" y="1700"/>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 name="Line 34">
                  <a:extLst>
                    <a:ext uri="{FF2B5EF4-FFF2-40B4-BE49-F238E27FC236}">
                      <a16:creationId xmlns:a16="http://schemas.microsoft.com/office/drawing/2014/main" id="{A9B8D398-57B7-4551-83BD-72B6FE028C44}"/>
                    </a:ext>
                  </a:extLst>
                </p:cNvPr>
                <p:cNvSpPr>
                  <a:spLocks noChangeShapeType="1"/>
                </p:cNvSpPr>
                <p:nvPr/>
              </p:nvSpPr>
              <p:spPr bwMode="auto">
                <a:xfrm>
                  <a:off x="1092" y="1619"/>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 name="Line 35">
                  <a:extLst>
                    <a:ext uri="{FF2B5EF4-FFF2-40B4-BE49-F238E27FC236}">
                      <a16:creationId xmlns:a16="http://schemas.microsoft.com/office/drawing/2014/main" id="{C8D32A12-D0F0-49F6-9620-E1E51FC93103}"/>
                    </a:ext>
                  </a:extLst>
                </p:cNvPr>
                <p:cNvSpPr>
                  <a:spLocks noChangeShapeType="1"/>
                </p:cNvSpPr>
                <p:nvPr/>
              </p:nvSpPr>
              <p:spPr bwMode="auto">
                <a:xfrm>
                  <a:off x="1092" y="1544"/>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 name="Line 36">
                  <a:extLst>
                    <a:ext uri="{FF2B5EF4-FFF2-40B4-BE49-F238E27FC236}">
                      <a16:creationId xmlns:a16="http://schemas.microsoft.com/office/drawing/2014/main" id="{7EC1F6B5-8639-45C1-8776-6F83CE1ADF4A}"/>
                    </a:ext>
                  </a:extLst>
                </p:cNvPr>
                <p:cNvSpPr>
                  <a:spLocks noChangeShapeType="1"/>
                </p:cNvSpPr>
                <p:nvPr/>
              </p:nvSpPr>
              <p:spPr bwMode="auto">
                <a:xfrm>
                  <a:off x="1092" y="1468"/>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 name="Line 37">
                  <a:extLst>
                    <a:ext uri="{FF2B5EF4-FFF2-40B4-BE49-F238E27FC236}">
                      <a16:creationId xmlns:a16="http://schemas.microsoft.com/office/drawing/2014/main" id="{A059E20E-0F29-4011-BC67-4C8F1974D94B}"/>
                    </a:ext>
                  </a:extLst>
                </p:cNvPr>
                <p:cNvSpPr>
                  <a:spLocks noChangeShapeType="1"/>
                </p:cNvSpPr>
                <p:nvPr/>
              </p:nvSpPr>
              <p:spPr bwMode="auto">
                <a:xfrm>
                  <a:off x="1092" y="1387"/>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 name="Line 38">
                  <a:extLst>
                    <a:ext uri="{FF2B5EF4-FFF2-40B4-BE49-F238E27FC236}">
                      <a16:creationId xmlns:a16="http://schemas.microsoft.com/office/drawing/2014/main" id="{5E5C87EA-B99E-451C-8957-32666FCF0C2C}"/>
                    </a:ext>
                  </a:extLst>
                </p:cNvPr>
                <p:cNvSpPr>
                  <a:spLocks noChangeShapeType="1"/>
                </p:cNvSpPr>
                <p:nvPr/>
              </p:nvSpPr>
              <p:spPr bwMode="auto">
                <a:xfrm>
                  <a:off x="1092" y="1311"/>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 name="Line 39">
                  <a:extLst>
                    <a:ext uri="{FF2B5EF4-FFF2-40B4-BE49-F238E27FC236}">
                      <a16:creationId xmlns:a16="http://schemas.microsoft.com/office/drawing/2014/main" id="{0CA0601F-47FB-4CF2-8938-B2ED5EFB18B2}"/>
                    </a:ext>
                  </a:extLst>
                </p:cNvPr>
                <p:cNvSpPr>
                  <a:spLocks noChangeShapeType="1"/>
                </p:cNvSpPr>
                <p:nvPr/>
              </p:nvSpPr>
              <p:spPr bwMode="auto">
                <a:xfrm>
                  <a:off x="1092" y="1230"/>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7" name="Line 40">
                  <a:extLst>
                    <a:ext uri="{FF2B5EF4-FFF2-40B4-BE49-F238E27FC236}">
                      <a16:creationId xmlns:a16="http://schemas.microsoft.com/office/drawing/2014/main" id="{AB4C25A0-512B-4D7A-BA67-DDE5927CB8EA}"/>
                    </a:ext>
                  </a:extLst>
                </p:cNvPr>
                <p:cNvSpPr>
                  <a:spLocks noChangeShapeType="1"/>
                </p:cNvSpPr>
                <p:nvPr/>
              </p:nvSpPr>
              <p:spPr bwMode="auto">
                <a:xfrm>
                  <a:off x="1092" y="1155"/>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8" name="Line 41">
                  <a:extLst>
                    <a:ext uri="{FF2B5EF4-FFF2-40B4-BE49-F238E27FC236}">
                      <a16:creationId xmlns:a16="http://schemas.microsoft.com/office/drawing/2014/main" id="{2FB47594-65A4-4357-90EE-412A87AAB211}"/>
                    </a:ext>
                  </a:extLst>
                </p:cNvPr>
                <p:cNvSpPr>
                  <a:spLocks noChangeShapeType="1"/>
                </p:cNvSpPr>
                <p:nvPr/>
              </p:nvSpPr>
              <p:spPr bwMode="auto">
                <a:xfrm>
                  <a:off x="1092" y="1079"/>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 name="Line 42">
                  <a:extLst>
                    <a:ext uri="{FF2B5EF4-FFF2-40B4-BE49-F238E27FC236}">
                      <a16:creationId xmlns:a16="http://schemas.microsoft.com/office/drawing/2014/main" id="{0F03E595-0FC5-4B94-B93E-398E32BE0C9A}"/>
                    </a:ext>
                  </a:extLst>
                </p:cNvPr>
                <p:cNvSpPr>
                  <a:spLocks noChangeShapeType="1"/>
                </p:cNvSpPr>
                <p:nvPr/>
              </p:nvSpPr>
              <p:spPr bwMode="auto">
                <a:xfrm>
                  <a:off x="1092" y="998"/>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 name="Line 43">
                  <a:extLst>
                    <a:ext uri="{FF2B5EF4-FFF2-40B4-BE49-F238E27FC236}">
                      <a16:creationId xmlns:a16="http://schemas.microsoft.com/office/drawing/2014/main" id="{BDD268FF-EBA4-4C3F-ADF2-150482E8BD72}"/>
                    </a:ext>
                  </a:extLst>
                </p:cNvPr>
                <p:cNvSpPr>
                  <a:spLocks noChangeShapeType="1"/>
                </p:cNvSpPr>
                <p:nvPr/>
              </p:nvSpPr>
              <p:spPr bwMode="auto">
                <a:xfrm>
                  <a:off x="1092" y="923"/>
                  <a:ext cx="4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 name="Line 44">
                  <a:extLst>
                    <a:ext uri="{FF2B5EF4-FFF2-40B4-BE49-F238E27FC236}">
                      <a16:creationId xmlns:a16="http://schemas.microsoft.com/office/drawing/2014/main" id="{2C806F39-E0F3-43F1-988D-9704259A47DF}"/>
                    </a:ext>
                  </a:extLst>
                </p:cNvPr>
                <p:cNvSpPr>
                  <a:spLocks noChangeShapeType="1"/>
                </p:cNvSpPr>
                <p:nvPr/>
              </p:nvSpPr>
              <p:spPr bwMode="auto">
                <a:xfrm>
                  <a:off x="1080" y="3250"/>
                  <a:ext cx="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 name="Line 45">
                  <a:extLst>
                    <a:ext uri="{FF2B5EF4-FFF2-40B4-BE49-F238E27FC236}">
                      <a16:creationId xmlns:a16="http://schemas.microsoft.com/office/drawing/2014/main" id="{63650139-0DFD-40BE-9AE4-BADB7189F308}"/>
                    </a:ext>
                  </a:extLst>
                </p:cNvPr>
                <p:cNvSpPr>
                  <a:spLocks noChangeShapeType="1"/>
                </p:cNvSpPr>
                <p:nvPr/>
              </p:nvSpPr>
              <p:spPr bwMode="auto">
                <a:xfrm>
                  <a:off x="1080" y="2861"/>
                  <a:ext cx="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 name="Line 46">
                  <a:extLst>
                    <a:ext uri="{FF2B5EF4-FFF2-40B4-BE49-F238E27FC236}">
                      <a16:creationId xmlns:a16="http://schemas.microsoft.com/office/drawing/2014/main" id="{A8191EA2-B4AD-4BA5-9D2F-B61CEA284C38}"/>
                    </a:ext>
                  </a:extLst>
                </p:cNvPr>
                <p:cNvSpPr>
                  <a:spLocks noChangeShapeType="1"/>
                </p:cNvSpPr>
                <p:nvPr/>
              </p:nvSpPr>
              <p:spPr bwMode="auto">
                <a:xfrm>
                  <a:off x="1080" y="2472"/>
                  <a:ext cx="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 name="Line 47">
                  <a:extLst>
                    <a:ext uri="{FF2B5EF4-FFF2-40B4-BE49-F238E27FC236}">
                      <a16:creationId xmlns:a16="http://schemas.microsoft.com/office/drawing/2014/main" id="{D5F12275-AF9C-4FA3-B32E-9E12BE370734}"/>
                    </a:ext>
                  </a:extLst>
                </p:cNvPr>
                <p:cNvSpPr>
                  <a:spLocks noChangeShapeType="1"/>
                </p:cNvSpPr>
                <p:nvPr/>
              </p:nvSpPr>
              <p:spPr bwMode="auto">
                <a:xfrm>
                  <a:off x="1080" y="2089"/>
                  <a:ext cx="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 name="Line 48">
                  <a:extLst>
                    <a:ext uri="{FF2B5EF4-FFF2-40B4-BE49-F238E27FC236}">
                      <a16:creationId xmlns:a16="http://schemas.microsoft.com/office/drawing/2014/main" id="{550CDA6C-0889-4C92-AD40-443E793A657E}"/>
                    </a:ext>
                  </a:extLst>
                </p:cNvPr>
                <p:cNvSpPr>
                  <a:spLocks noChangeShapeType="1"/>
                </p:cNvSpPr>
                <p:nvPr/>
              </p:nvSpPr>
              <p:spPr bwMode="auto">
                <a:xfrm>
                  <a:off x="1080" y="1700"/>
                  <a:ext cx="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6" name="Line 49">
                  <a:extLst>
                    <a:ext uri="{FF2B5EF4-FFF2-40B4-BE49-F238E27FC236}">
                      <a16:creationId xmlns:a16="http://schemas.microsoft.com/office/drawing/2014/main" id="{2B28CAC2-1979-47B8-8C59-7AC9051C07C3}"/>
                    </a:ext>
                  </a:extLst>
                </p:cNvPr>
                <p:cNvSpPr>
                  <a:spLocks noChangeShapeType="1"/>
                </p:cNvSpPr>
                <p:nvPr/>
              </p:nvSpPr>
              <p:spPr bwMode="auto">
                <a:xfrm>
                  <a:off x="1080" y="1311"/>
                  <a:ext cx="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 name="Line 50">
                  <a:extLst>
                    <a:ext uri="{FF2B5EF4-FFF2-40B4-BE49-F238E27FC236}">
                      <a16:creationId xmlns:a16="http://schemas.microsoft.com/office/drawing/2014/main" id="{0E89B9CA-F332-4626-9154-EAE57A406E13}"/>
                    </a:ext>
                  </a:extLst>
                </p:cNvPr>
                <p:cNvSpPr>
                  <a:spLocks noChangeShapeType="1"/>
                </p:cNvSpPr>
                <p:nvPr/>
              </p:nvSpPr>
              <p:spPr bwMode="auto">
                <a:xfrm>
                  <a:off x="1080" y="923"/>
                  <a:ext cx="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 name="Line 51">
                  <a:extLst>
                    <a:ext uri="{FF2B5EF4-FFF2-40B4-BE49-F238E27FC236}">
                      <a16:creationId xmlns:a16="http://schemas.microsoft.com/office/drawing/2014/main" id="{9F70FDFB-E544-43F4-9A78-F13902A019DA}"/>
                    </a:ext>
                  </a:extLst>
                </p:cNvPr>
                <p:cNvSpPr>
                  <a:spLocks noChangeShapeType="1"/>
                </p:cNvSpPr>
                <p:nvPr/>
              </p:nvSpPr>
              <p:spPr bwMode="auto">
                <a:xfrm>
                  <a:off x="1114" y="3250"/>
                  <a:ext cx="379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 name="Line 52">
                  <a:extLst>
                    <a:ext uri="{FF2B5EF4-FFF2-40B4-BE49-F238E27FC236}">
                      <a16:creationId xmlns:a16="http://schemas.microsoft.com/office/drawing/2014/main" id="{D8D25095-81D7-42EB-BF10-FA18EC5D0DAA}"/>
                    </a:ext>
                  </a:extLst>
                </p:cNvPr>
                <p:cNvSpPr>
                  <a:spLocks noChangeShapeType="1"/>
                </p:cNvSpPr>
                <p:nvPr/>
              </p:nvSpPr>
              <p:spPr bwMode="auto">
                <a:xfrm flipV="1">
                  <a:off x="1114" y="3228"/>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 name="Line 53">
                  <a:extLst>
                    <a:ext uri="{FF2B5EF4-FFF2-40B4-BE49-F238E27FC236}">
                      <a16:creationId xmlns:a16="http://schemas.microsoft.com/office/drawing/2014/main" id="{31EDB386-4FE4-40CA-B866-6165B7998595}"/>
                    </a:ext>
                  </a:extLst>
                </p:cNvPr>
                <p:cNvSpPr>
                  <a:spLocks noChangeShapeType="1"/>
                </p:cNvSpPr>
                <p:nvPr/>
              </p:nvSpPr>
              <p:spPr bwMode="auto">
                <a:xfrm flipV="1">
                  <a:off x="1263" y="3228"/>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1" name="Line 54">
                  <a:extLst>
                    <a:ext uri="{FF2B5EF4-FFF2-40B4-BE49-F238E27FC236}">
                      <a16:creationId xmlns:a16="http://schemas.microsoft.com/office/drawing/2014/main" id="{0AB3D830-80C4-4A56-A6AB-A5B92580DA71}"/>
                    </a:ext>
                  </a:extLst>
                </p:cNvPr>
                <p:cNvSpPr>
                  <a:spLocks noChangeShapeType="1"/>
                </p:cNvSpPr>
                <p:nvPr/>
              </p:nvSpPr>
              <p:spPr bwMode="auto">
                <a:xfrm flipV="1">
                  <a:off x="1418" y="3228"/>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 name="Line 55">
                  <a:extLst>
                    <a:ext uri="{FF2B5EF4-FFF2-40B4-BE49-F238E27FC236}">
                      <a16:creationId xmlns:a16="http://schemas.microsoft.com/office/drawing/2014/main" id="{33A9384E-D408-4DED-95A7-FC00C2084312}"/>
                    </a:ext>
                  </a:extLst>
                </p:cNvPr>
                <p:cNvSpPr>
                  <a:spLocks noChangeShapeType="1"/>
                </p:cNvSpPr>
                <p:nvPr/>
              </p:nvSpPr>
              <p:spPr bwMode="auto">
                <a:xfrm flipV="1">
                  <a:off x="1568" y="3228"/>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 name="Line 56">
                  <a:extLst>
                    <a:ext uri="{FF2B5EF4-FFF2-40B4-BE49-F238E27FC236}">
                      <a16:creationId xmlns:a16="http://schemas.microsoft.com/office/drawing/2014/main" id="{DC978B78-3068-4FC2-A226-D94275673CFA}"/>
                    </a:ext>
                  </a:extLst>
                </p:cNvPr>
                <p:cNvSpPr>
                  <a:spLocks noChangeShapeType="1"/>
                </p:cNvSpPr>
                <p:nvPr/>
              </p:nvSpPr>
              <p:spPr bwMode="auto">
                <a:xfrm flipV="1">
                  <a:off x="1723" y="3228"/>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 name="Line 57">
                  <a:extLst>
                    <a:ext uri="{FF2B5EF4-FFF2-40B4-BE49-F238E27FC236}">
                      <a16:creationId xmlns:a16="http://schemas.microsoft.com/office/drawing/2014/main" id="{5353E2C3-7209-4C67-8419-DCC085441A9C}"/>
                    </a:ext>
                  </a:extLst>
                </p:cNvPr>
                <p:cNvSpPr>
                  <a:spLocks noChangeShapeType="1"/>
                </p:cNvSpPr>
                <p:nvPr/>
              </p:nvSpPr>
              <p:spPr bwMode="auto">
                <a:xfrm flipV="1">
                  <a:off x="1873" y="3228"/>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 name="Line 58">
                  <a:extLst>
                    <a:ext uri="{FF2B5EF4-FFF2-40B4-BE49-F238E27FC236}">
                      <a16:creationId xmlns:a16="http://schemas.microsoft.com/office/drawing/2014/main" id="{B2293CD5-6CCA-4687-92B8-9BD9CE722578}"/>
                    </a:ext>
                  </a:extLst>
                </p:cNvPr>
                <p:cNvSpPr>
                  <a:spLocks noChangeShapeType="1"/>
                </p:cNvSpPr>
                <p:nvPr/>
              </p:nvSpPr>
              <p:spPr bwMode="auto">
                <a:xfrm flipV="1">
                  <a:off x="2022" y="3228"/>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6" name="Line 59">
                  <a:extLst>
                    <a:ext uri="{FF2B5EF4-FFF2-40B4-BE49-F238E27FC236}">
                      <a16:creationId xmlns:a16="http://schemas.microsoft.com/office/drawing/2014/main" id="{3F17331C-EC91-469F-8E75-C4C9635BB566}"/>
                    </a:ext>
                  </a:extLst>
                </p:cNvPr>
                <p:cNvSpPr>
                  <a:spLocks noChangeShapeType="1"/>
                </p:cNvSpPr>
                <p:nvPr/>
              </p:nvSpPr>
              <p:spPr bwMode="auto">
                <a:xfrm flipV="1">
                  <a:off x="2177" y="3228"/>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 name="Line 60">
                  <a:extLst>
                    <a:ext uri="{FF2B5EF4-FFF2-40B4-BE49-F238E27FC236}">
                      <a16:creationId xmlns:a16="http://schemas.microsoft.com/office/drawing/2014/main" id="{69C84CB2-6397-415D-8B7F-8C187B926A80}"/>
                    </a:ext>
                  </a:extLst>
                </p:cNvPr>
                <p:cNvSpPr>
                  <a:spLocks noChangeShapeType="1"/>
                </p:cNvSpPr>
                <p:nvPr/>
              </p:nvSpPr>
              <p:spPr bwMode="auto">
                <a:xfrm flipV="1">
                  <a:off x="2327" y="3228"/>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 name="Line 61">
                  <a:extLst>
                    <a:ext uri="{FF2B5EF4-FFF2-40B4-BE49-F238E27FC236}">
                      <a16:creationId xmlns:a16="http://schemas.microsoft.com/office/drawing/2014/main" id="{120A3B50-A7F1-4ABC-9353-65D7A4A9FA4F}"/>
                    </a:ext>
                  </a:extLst>
                </p:cNvPr>
                <p:cNvSpPr>
                  <a:spLocks noChangeShapeType="1"/>
                </p:cNvSpPr>
                <p:nvPr/>
              </p:nvSpPr>
              <p:spPr bwMode="auto">
                <a:xfrm flipV="1">
                  <a:off x="2482" y="3228"/>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 name="Line 62">
                  <a:extLst>
                    <a:ext uri="{FF2B5EF4-FFF2-40B4-BE49-F238E27FC236}">
                      <a16:creationId xmlns:a16="http://schemas.microsoft.com/office/drawing/2014/main" id="{415FC425-162E-4716-AD17-F9EB01F170DF}"/>
                    </a:ext>
                  </a:extLst>
                </p:cNvPr>
                <p:cNvSpPr>
                  <a:spLocks noChangeShapeType="1"/>
                </p:cNvSpPr>
                <p:nvPr/>
              </p:nvSpPr>
              <p:spPr bwMode="auto">
                <a:xfrm flipV="1">
                  <a:off x="2632" y="3228"/>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0" name="Line 63">
                  <a:extLst>
                    <a:ext uri="{FF2B5EF4-FFF2-40B4-BE49-F238E27FC236}">
                      <a16:creationId xmlns:a16="http://schemas.microsoft.com/office/drawing/2014/main" id="{60D953A1-80A8-434E-9880-823D8A0912FE}"/>
                    </a:ext>
                  </a:extLst>
                </p:cNvPr>
                <p:cNvSpPr>
                  <a:spLocks noChangeShapeType="1"/>
                </p:cNvSpPr>
                <p:nvPr/>
              </p:nvSpPr>
              <p:spPr bwMode="auto">
                <a:xfrm flipV="1">
                  <a:off x="2781" y="3228"/>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 name="Line 64">
                  <a:extLst>
                    <a:ext uri="{FF2B5EF4-FFF2-40B4-BE49-F238E27FC236}">
                      <a16:creationId xmlns:a16="http://schemas.microsoft.com/office/drawing/2014/main" id="{A22EA9BD-4339-4634-8057-19AC750FE4F3}"/>
                    </a:ext>
                  </a:extLst>
                </p:cNvPr>
                <p:cNvSpPr>
                  <a:spLocks noChangeShapeType="1"/>
                </p:cNvSpPr>
                <p:nvPr/>
              </p:nvSpPr>
              <p:spPr bwMode="auto">
                <a:xfrm flipV="1">
                  <a:off x="2936" y="3228"/>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 name="Line 65">
                  <a:extLst>
                    <a:ext uri="{FF2B5EF4-FFF2-40B4-BE49-F238E27FC236}">
                      <a16:creationId xmlns:a16="http://schemas.microsoft.com/office/drawing/2014/main" id="{61A38E37-1F47-45C2-BD08-61D1BA9449DF}"/>
                    </a:ext>
                  </a:extLst>
                </p:cNvPr>
                <p:cNvSpPr>
                  <a:spLocks noChangeShapeType="1"/>
                </p:cNvSpPr>
                <p:nvPr/>
              </p:nvSpPr>
              <p:spPr bwMode="auto">
                <a:xfrm flipV="1">
                  <a:off x="3086" y="3228"/>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 name="Line 66">
                  <a:extLst>
                    <a:ext uri="{FF2B5EF4-FFF2-40B4-BE49-F238E27FC236}">
                      <a16:creationId xmlns:a16="http://schemas.microsoft.com/office/drawing/2014/main" id="{3058DA9E-16A2-49E7-98EF-789B0896F0AB}"/>
                    </a:ext>
                  </a:extLst>
                </p:cNvPr>
                <p:cNvSpPr>
                  <a:spLocks noChangeShapeType="1"/>
                </p:cNvSpPr>
                <p:nvPr/>
              </p:nvSpPr>
              <p:spPr bwMode="auto">
                <a:xfrm flipV="1">
                  <a:off x="3241" y="3228"/>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 name="Line 67">
                  <a:extLst>
                    <a:ext uri="{FF2B5EF4-FFF2-40B4-BE49-F238E27FC236}">
                      <a16:creationId xmlns:a16="http://schemas.microsoft.com/office/drawing/2014/main" id="{224F906A-8ED3-4BAA-9AFF-70B9498705D5}"/>
                    </a:ext>
                  </a:extLst>
                </p:cNvPr>
                <p:cNvSpPr>
                  <a:spLocks noChangeShapeType="1"/>
                </p:cNvSpPr>
                <p:nvPr/>
              </p:nvSpPr>
              <p:spPr bwMode="auto">
                <a:xfrm flipV="1">
                  <a:off x="3391" y="3228"/>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5" name="Line 68">
                  <a:extLst>
                    <a:ext uri="{FF2B5EF4-FFF2-40B4-BE49-F238E27FC236}">
                      <a16:creationId xmlns:a16="http://schemas.microsoft.com/office/drawing/2014/main" id="{D3E70C3E-0D77-4460-B0AF-05BC7B881758}"/>
                    </a:ext>
                  </a:extLst>
                </p:cNvPr>
                <p:cNvSpPr>
                  <a:spLocks noChangeShapeType="1"/>
                </p:cNvSpPr>
                <p:nvPr/>
              </p:nvSpPr>
              <p:spPr bwMode="auto">
                <a:xfrm flipV="1">
                  <a:off x="3540" y="3228"/>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6" name="Line 69">
                  <a:extLst>
                    <a:ext uri="{FF2B5EF4-FFF2-40B4-BE49-F238E27FC236}">
                      <a16:creationId xmlns:a16="http://schemas.microsoft.com/office/drawing/2014/main" id="{9DB4B500-91FD-44B1-BC2A-253A1A4B1849}"/>
                    </a:ext>
                  </a:extLst>
                </p:cNvPr>
                <p:cNvSpPr>
                  <a:spLocks noChangeShapeType="1"/>
                </p:cNvSpPr>
                <p:nvPr/>
              </p:nvSpPr>
              <p:spPr bwMode="auto">
                <a:xfrm flipV="1">
                  <a:off x="3695" y="3228"/>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7" name="Line 70">
                  <a:extLst>
                    <a:ext uri="{FF2B5EF4-FFF2-40B4-BE49-F238E27FC236}">
                      <a16:creationId xmlns:a16="http://schemas.microsoft.com/office/drawing/2014/main" id="{72D8CD41-E6A9-4E4E-A11E-6516EE949BAD}"/>
                    </a:ext>
                  </a:extLst>
                </p:cNvPr>
                <p:cNvSpPr>
                  <a:spLocks noChangeShapeType="1"/>
                </p:cNvSpPr>
                <p:nvPr/>
              </p:nvSpPr>
              <p:spPr bwMode="auto">
                <a:xfrm flipV="1">
                  <a:off x="3845" y="3228"/>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 name="Line 71">
                  <a:extLst>
                    <a:ext uri="{FF2B5EF4-FFF2-40B4-BE49-F238E27FC236}">
                      <a16:creationId xmlns:a16="http://schemas.microsoft.com/office/drawing/2014/main" id="{16529EAD-18AA-41E5-9FEE-4DA0DA3BA884}"/>
                    </a:ext>
                  </a:extLst>
                </p:cNvPr>
                <p:cNvSpPr>
                  <a:spLocks noChangeShapeType="1"/>
                </p:cNvSpPr>
                <p:nvPr/>
              </p:nvSpPr>
              <p:spPr bwMode="auto">
                <a:xfrm flipV="1">
                  <a:off x="4000" y="3228"/>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9" name="Line 72">
                  <a:extLst>
                    <a:ext uri="{FF2B5EF4-FFF2-40B4-BE49-F238E27FC236}">
                      <a16:creationId xmlns:a16="http://schemas.microsoft.com/office/drawing/2014/main" id="{EC5ED39D-8D59-4DD5-9385-A24FD6DEDFFC}"/>
                    </a:ext>
                  </a:extLst>
                </p:cNvPr>
                <p:cNvSpPr>
                  <a:spLocks noChangeShapeType="1"/>
                </p:cNvSpPr>
                <p:nvPr/>
              </p:nvSpPr>
              <p:spPr bwMode="auto">
                <a:xfrm flipV="1">
                  <a:off x="4150" y="3228"/>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0" name="Line 73">
                  <a:extLst>
                    <a:ext uri="{FF2B5EF4-FFF2-40B4-BE49-F238E27FC236}">
                      <a16:creationId xmlns:a16="http://schemas.microsoft.com/office/drawing/2014/main" id="{A4B20C00-069C-411C-8611-B56DA3529F6B}"/>
                    </a:ext>
                  </a:extLst>
                </p:cNvPr>
                <p:cNvSpPr>
                  <a:spLocks noChangeShapeType="1"/>
                </p:cNvSpPr>
                <p:nvPr/>
              </p:nvSpPr>
              <p:spPr bwMode="auto">
                <a:xfrm flipV="1">
                  <a:off x="4299" y="3228"/>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1" name="Line 74">
                  <a:extLst>
                    <a:ext uri="{FF2B5EF4-FFF2-40B4-BE49-F238E27FC236}">
                      <a16:creationId xmlns:a16="http://schemas.microsoft.com/office/drawing/2014/main" id="{93E661F6-2F63-452C-A000-46267B431658}"/>
                    </a:ext>
                  </a:extLst>
                </p:cNvPr>
                <p:cNvSpPr>
                  <a:spLocks noChangeShapeType="1"/>
                </p:cNvSpPr>
                <p:nvPr/>
              </p:nvSpPr>
              <p:spPr bwMode="auto">
                <a:xfrm flipV="1">
                  <a:off x="4454" y="3228"/>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 name="Line 75">
                  <a:extLst>
                    <a:ext uri="{FF2B5EF4-FFF2-40B4-BE49-F238E27FC236}">
                      <a16:creationId xmlns:a16="http://schemas.microsoft.com/office/drawing/2014/main" id="{9C5F45F5-FD24-446F-BE61-CA44793D528F}"/>
                    </a:ext>
                  </a:extLst>
                </p:cNvPr>
                <p:cNvSpPr>
                  <a:spLocks noChangeShapeType="1"/>
                </p:cNvSpPr>
                <p:nvPr/>
              </p:nvSpPr>
              <p:spPr bwMode="auto">
                <a:xfrm flipV="1">
                  <a:off x="4604" y="3228"/>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 name="Line 76">
                  <a:extLst>
                    <a:ext uri="{FF2B5EF4-FFF2-40B4-BE49-F238E27FC236}">
                      <a16:creationId xmlns:a16="http://schemas.microsoft.com/office/drawing/2014/main" id="{A90C022C-6ABC-4D6F-8CA9-463E8E4C5D55}"/>
                    </a:ext>
                  </a:extLst>
                </p:cNvPr>
                <p:cNvSpPr>
                  <a:spLocks noChangeShapeType="1"/>
                </p:cNvSpPr>
                <p:nvPr/>
              </p:nvSpPr>
              <p:spPr bwMode="auto">
                <a:xfrm flipV="1">
                  <a:off x="4759" y="3228"/>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4" name="Line 77">
                  <a:extLst>
                    <a:ext uri="{FF2B5EF4-FFF2-40B4-BE49-F238E27FC236}">
                      <a16:creationId xmlns:a16="http://schemas.microsoft.com/office/drawing/2014/main" id="{B0645238-8C46-4FD4-A127-66BA4BF796E1}"/>
                    </a:ext>
                  </a:extLst>
                </p:cNvPr>
                <p:cNvSpPr>
                  <a:spLocks noChangeShapeType="1"/>
                </p:cNvSpPr>
                <p:nvPr/>
              </p:nvSpPr>
              <p:spPr bwMode="auto">
                <a:xfrm flipV="1">
                  <a:off x="4909" y="3228"/>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 name="Line 78">
                  <a:extLst>
                    <a:ext uri="{FF2B5EF4-FFF2-40B4-BE49-F238E27FC236}">
                      <a16:creationId xmlns:a16="http://schemas.microsoft.com/office/drawing/2014/main" id="{D5B54023-752F-4FDF-9751-29163E248206}"/>
                    </a:ext>
                  </a:extLst>
                </p:cNvPr>
                <p:cNvSpPr>
                  <a:spLocks noChangeShapeType="1"/>
                </p:cNvSpPr>
                <p:nvPr/>
              </p:nvSpPr>
              <p:spPr bwMode="auto">
                <a:xfrm flipV="1">
                  <a:off x="1114" y="3223"/>
                  <a:ext cx="1" cy="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6" name="Line 79">
                  <a:extLst>
                    <a:ext uri="{FF2B5EF4-FFF2-40B4-BE49-F238E27FC236}">
                      <a16:creationId xmlns:a16="http://schemas.microsoft.com/office/drawing/2014/main" id="{D4B979AD-B144-41BE-AD58-8C7D9364215D}"/>
                    </a:ext>
                  </a:extLst>
                </p:cNvPr>
                <p:cNvSpPr>
                  <a:spLocks noChangeShapeType="1"/>
                </p:cNvSpPr>
                <p:nvPr/>
              </p:nvSpPr>
              <p:spPr bwMode="auto">
                <a:xfrm flipV="1">
                  <a:off x="1873" y="3223"/>
                  <a:ext cx="1" cy="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 name="Line 80">
                  <a:extLst>
                    <a:ext uri="{FF2B5EF4-FFF2-40B4-BE49-F238E27FC236}">
                      <a16:creationId xmlns:a16="http://schemas.microsoft.com/office/drawing/2014/main" id="{AB509272-03CB-4C48-800F-A4400ADCDA8D}"/>
                    </a:ext>
                  </a:extLst>
                </p:cNvPr>
                <p:cNvSpPr>
                  <a:spLocks noChangeShapeType="1"/>
                </p:cNvSpPr>
                <p:nvPr/>
              </p:nvSpPr>
              <p:spPr bwMode="auto">
                <a:xfrm flipV="1">
                  <a:off x="2632" y="3223"/>
                  <a:ext cx="1" cy="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 name="Line 81">
                  <a:extLst>
                    <a:ext uri="{FF2B5EF4-FFF2-40B4-BE49-F238E27FC236}">
                      <a16:creationId xmlns:a16="http://schemas.microsoft.com/office/drawing/2014/main" id="{A439A6AA-A0FF-4E68-BE3C-782930F54823}"/>
                    </a:ext>
                  </a:extLst>
                </p:cNvPr>
                <p:cNvSpPr>
                  <a:spLocks noChangeShapeType="1"/>
                </p:cNvSpPr>
                <p:nvPr/>
              </p:nvSpPr>
              <p:spPr bwMode="auto">
                <a:xfrm flipV="1">
                  <a:off x="3391" y="3223"/>
                  <a:ext cx="1" cy="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 name="Line 82">
                  <a:extLst>
                    <a:ext uri="{FF2B5EF4-FFF2-40B4-BE49-F238E27FC236}">
                      <a16:creationId xmlns:a16="http://schemas.microsoft.com/office/drawing/2014/main" id="{72DA47CD-5821-4153-ACFD-16697D6040AE}"/>
                    </a:ext>
                  </a:extLst>
                </p:cNvPr>
                <p:cNvSpPr>
                  <a:spLocks noChangeShapeType="1"/>
                </p:cNvSpPr>
                <p:nvPr/>
              </p:nvSpPr>
              <p:spPr bwMode="auto">
                <a:xfrm flipV="1">
                  <a:off x="4150" y="3223"/>
                  <a:ext cx="1" cy="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 name="Line 83">
                  <a:extLst>
                    <a:ext uri="{FF2B5EF4-FFF2-40B4-BE49-F238E27FC236}">
                      <a16:creationId xmlns:a16="http://schemas.microsoft.com/office/drawing/2014/main" id="{274146C1-4012-43F0-A951-37935BF5BC65}"/>
                    </a:ext>
                  </a:extLst>
                </p:cNvPr>
                <p:cNvSpPr>
                  <a:spLocks noChangeShapeType="1"/>
                </p:cNvSpPr>
                <p:nvPr/>
              </p:nvSpPr>
              <p:spPr bwMode="auto">
                <a:xfrm flipV="1">
                  <a:off x="4909" y="3223"/>
                  <a:ext cx="1" cy="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1" name="Line 84">
                  <a:extLst>
                    <a:ext uri="{FF2B5EF4-FFF2-40B4-BE49-F238E27FC236}">
                      <a16:creationId xmlns:a16="http://schemas.microsoft.com/office/drawing/2014/main" id="{D2AB4C6E-3F59-4AFF-AF43-BEFBE593F87D}"/>
                    </a:ext>
                  </a:extLst>
                </p:cNvPr>
                <p:cNvSpPr>
                  <a:spLocks noChangeShapeType="1"/>
                </p:cNvSpPr>
                <p:nvPr/>
              </p:nvSpPr>
              <p:spPr bwMode="auto">
                <a:xfrm>
                  <a:off x="1114" y="1193"/>
                  <a:ext cx="149" cy="1"/>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2" name="Freeform 85">
                  <a:extLst>
                    <a:ext uri="{FF2B5EF4-FFF2-40B4-BE49-F238E27FC236}">
                      <a16:creationId xmlns:a16="http://schemas.microsoft.com/office/drawing/2014/main" id="{1ACB8E40-8A89-4A83-92DC-5DD671F90967}"/>
                    </a:ext>
                  </a:extLst>
                </p:cNvPr>
                <p:cNvSpPr>
                  <a:spLocks/>
                </p:cNvSpPr>
                <p:nvPr/>
              </p:nvSpPr>
              <p:spPr bwMode="auto">
                <a:xfrm>
                  <a:off x="1263" y="1193"/>
                  <a:ext cx="155" cy="1"/>
                </a:xfrm>
                <a:custGeom>
                  <a:avLst/>
                  <a:gdLst>
                    <a:gd name="T0" fmla="*/ 0 w 155"/>
                    <a:gd name="T1" fmla="*/ 0 h 1"/>
                    <a:gd name="T2" fmla="*/ 78 w 155"/>
                    <a:gd name="T3" fmla="*/ 0 h 1"/>
                    <a:gd name="T4" fmla="*/ 155 w 155"/>
                    <a:gd name="T5" fmla="*/ 0 h 1"/>
                    <a:gd name="T6" fmla="*/ 0 60000 65536"/>
                    <a:gd name="T7" fmla="*/ 0 60000 65536"/>
                    <a:gd name="T8" fmla="*/ 0 60000 65536"/>
                    <a:gd name="T9" fmla="*/ 0 w 155"/>
                    <a:gd name="T10" fmla="*/ 0 h 1"/>
                    <a:gd name="T11" fmla="*/ 155 w 155"/>
                    <a:gd name="T12" fmla="*/ 1 h 1"/>
                  </a:gdLst>
                  <a:ahLst/>
                  <a:cxnLst>
                    <a:cxn ang="T6">
                      <a:pos x="T0" y="T1"/>
                    </a:cxn>
                    <a:cxn ang="T7">
                      <a:pos x="T2" y="T3"/>
                    </a:cxn>
                    <a:cxn ang="T8">
                      <a:pos x="T4" y="T5"/>
                    </a:cxn>
                  </a:cxnLst>
                  <a:rect l="T9" t="T10" r="T11" b="T12"/>
                  <a:pathLst>
                    <a:path w="155" h="1">
                      <a:moveTo>
                        <a:pt x="0" y="0"/>
                      </a:moveTo>
                      <a:lnTo>
                        <a:pt x="78" y="0"/>
                      </a:lnTo>
                      <a:lnTo>
                        <a:pt x="155" y="0"/>
                      </a:lnTo>
                    </a:path>
                  </a:pathLst>
                </a:custGeom>
                <a:noFill/>
                <a:ln w="9525">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3" name="Line 86">
                  <a:extLst>
                    <a:ext uri="{FF2B5EF4-FFF2-40B4-BE49-F238E27FC236}">
                      <a16:creationId xmlns:a16="http://schemas.microsoft.com/office/drawing/2014/main" id="{AA504F26-2C26-402E-A027-927D607A49BC}"/>
                    </a:ext>
                  </a:extLst>
                </p:cNvPr>
                <p:cNvSpPr>
                  <a:spLocks noChangeShapeType="1"/>
                </p:cNvSpPr>
                <p:nvPr/>
              </p:nvSpPr>
              <p:spPr bwMode="auto">
                <a:xfrm>
                  <a:off x="1418" y="1193"/>
                  <a:ext cx="150" cy="1"/>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4" name="Freeform 87">
                  <a:extLst>
                    <a:ext uri="{FF2B5EF4-FFF2-40B4-BE49-F238E27FC236}">
                      <a16:creationId xmlns:a16="http://schemas.microsoft.com/office/drawing/2014/main" id="{5A0B97EC-902F-4A58-B9F8-0DEC5FE86717}"/>
                    </a:ext>
                  </a:extLst>
                </p:cNvPr>
                <p:cNvSpPr>
                  <a:spLocks/>
                </p:cNvSpPr>
                <p:nvPr/>
              </p:nvSpPr>
              <p:spPr bwMode="auto">
                <a:xfrm>
                  <a:off x="1568" y="1193"/>
                  <a:ext cx="155" cy="1"/>
                </a:xfrm>
                <a:custGeom>
                  <a:avLst/>
                  <a:gdLst>
                    <a:gd name="T0" fmla="*/ 0 w 155"/>
                    <a:gd name="T1" fmla="*/ 0 h 1"/>
                    <a:gd name="T2" fmla="*/ 78 w 155"/>
                    <a:gd name="T3" fmla="*/ 0 h 1"/>
                    <a:gd name="T4" fmla="*/ 155 w 155"/>
                    <a:gd name="T5" fmla="*/ 0 h 1"/>
                    <a:gd name="T6" fmla="*/ 0 60000 65536"/>
                    <a:gd name="T7" fmla="*/ 0 60000 65536"/>
                    <a:gd name="T8" fmla="*/ 0 60000 65536"/>
                    <a:gd name="T9" fmla="*/ 0 w 155"/>
                    <a:gd name="T10" fmla="*/ 0 h 1"/>
                    <a:gd name="T11" fmla="*/ 155 w 155"/>
                    <a:gd name="T12" fmla="*/ 1 h 1"/>
                  </a:gdLst>
                  <a:ahLst/>
                  <a:cxnLst>
                    <a:cxn ang="T6">
                      <a:pos x="T0" y="T1"/>
                    </a:cxn>
                    <a:cxn ang="T7">
                      <a:pos x="T2" y="T3"/>
                    </a:cxn>
                    <a:cxn ang="T8">
                      <a:pos x="T4" y="T5"/>
                    </a:cxn>
                  </a:cxnLst>
                  <a:rect l="T9" t="T10" r="T11" b="T12"/>
                  <a:pathLst>
                    <a:path w="155" h="1">
                      <a:moveTo>
                        <a:pt x="0" y="0"/>
                      </a:moveTo>
                      <a:lnTo>
                        <a:pt x="78" y="0"/>
                      </a:lnTo>
                      <a:lnTo>
                        <a:pt x="155" y="0"/>
                      </a:lnTo>
                    </a:path>
                  </a:pathLst>
                </a:custGeom>
                <a:noFill/>
                <a:ln w="9525">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5" name="Line 88">
                  <a:extLst>
                    <a:ext uri="{FF2B5EF4-FFF2-40B4-BE49-F238E27FC236}">
                      <a16:creationId xmlns:a16="http://schemas.microsoft.com/office/drawing/2014/main" id="{C59E3630-6165-4CBA-8F35-FCF80D185DF8}"/>
                    </a:ext>
                  </a:extLst>
                </p:cNvPr>
                <p:cNvSpPr>
                  <a:spLocks noChangeShapeType="1"/>
                </p:cNvSpPr>
                <p:nvPr/>
              </p:nvSpPr>
              <p:spPr bwMode="auto">
                <a:xfrm>
                  <a:off x="1723" y="1193"/>
                  <a:ext cx="150" cy="1"/>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6" name="Line 89">
                  <a:extLst>
                    <a:ext uri="{FF2B5EF4-FFF2-40B4-BE49-F238E27FC236}">
                      <a16:creationId xmlns:a16="http://schemas.microsoft.com/office/drawing/2014/main" id="{62B3E511-0C73-4ED3-BBF5-0840958D39E9}"/>
                    </a:ext>
                  </a:extLst>
                </p:cNvPr>
                <p:cNvSpPr>
                  <a:spLocks noChangeShapeType="1"/>
                </p:cNvSpPr>
                <p:nvPr/>
              </p:nvSpPr>
              <p:spPr bwMode="auto">
                <a:xfrm>
                  <a:off x="1873" y="1193"/>
                  <a:ext cx="149" cy="1"/>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7" name="Freeform 90">
                  <a:extLst>
                    <a:ext uri="{FF2B5EF4-FFF2-40B4-BE49-F238E27FC236}">
                      <a16:creationId xmlns:a16="http://schemas.microsoft.com/office/drawing/2014/main" id="{0F7EABCC-B23C-4DC9-B01E-007CD50344F6}"/>
                    </a:ext>
                  </a:extLst>
                </p:cNvPr>
                <p:cNvSpPr>
                  <a:spLocks/>
                </p:cNvSpPr>
                <p:nvPr/>
              </p:nvSpPr>
              <p:spPr bwMode="auto">
                <a:xfrm>
                  <a:off x="2022" y="1193"/>
                  <a:ext cx="155" cy="1"/>
                </a:xfrm>
                <a:custGeom>
                  <a:avLst/>
                  <a:gdLst>
                    <a:gd name="T0" fmla="*/ 0 w 155"/>
                    <a:gd name="T1" fmla="*/ 0 h 1"/>
                    <a:gd name="T2" fmla="*/ 78 w 155"/>
                    <a:gd name="T3" fmla="*/ 0 h 1"/>
                    <a:gd name="T4" fmla="*/ 155 w 155"/>
                    <a:gd name="T5" fmla="*/ 0 h 1"/>
                    <a:gd name="T6" fmla="*/ 0 60000 65536"/>
                    <a:gd name="T7" fmla="*/ 0 60000 65536"/>
                    <a:gd name="T8" fmla="*/ 0 60000 65536"/>
                    <a:gd name="T9" fmla="*/ 0 w 155"/>
                    <a:gd name="T10" fmla="*/ 0 h 1"/>
                    <a:gd name="T11" fmla="*/ 155 w 155"/>
                    <a:gd name="T12" fmla="*/ 1 h 1"/>
                  </a:gdLst>
                  <a:ahLst/>
                  <a:cxnLst>
                    <a:cxn ang="T6">
                      <a:pos x="T0" y="T1"/>
                    </a:cxn>
                    <a:cxn ang="T7">
                      <a:pos x="T2" y="T3"/>
                    </a:cxn>
                    <a:cxn ang="T8">
                      <a:pos x="T4" y="T5"/>
                    </a:cxn>
                  </a:cxnLst>
                  <a:rect l="T9" t="T10" r="T11" b="T12"/>
                  <a:pathLst>
                    <a:path w="155" h="1">
                      <a:moveTo>
                        <a:pt x="0" y="0"/>
                      </a:moveTo>
                      <a:lnTo>
                        <a:pt x="78" y="0"/>
                      </a:lnTo>
                      <a:lnTo>
                        <a:pt x="155" y="0"/>
                      </a:lnTo>
                    </a:path>
                  </a:pathLst>
                </a:custGeom>
                <a:noFill/>
                <a:ln w="9525">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8" name="Line 91">
                  <a:extLst>
                    <a:ext uri="{FF2B5EF4-FFF2-40B4-BE49-F238E27FC236}">
                      <a16:creationId xmlns:a16="http://schemas.microsoft.com/office/drawing/2014/main" id="{99101BB0-A6E6-4387-A0D3-F9D8B8F4B02E}"/>
                    </a:ext>
                  </a:extLst>
                </p:cNvPr>
                <p:cNvSpPr>
                  <a:spLocks noChangeShapeType="1"/>
                </p:cNvSpPr>
                <p:nvPr/>
              </p:nvSpPr>
              <p:spPr bwMode="auto">
                <a:xfrm>
                  <a:off x="2177" y="1193"/>
                  <a:ext cx="150" cy="1"/>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9" name="Freeform 92">
                  <a:extLst>
                    <a:ext uri="{FF2B5EF4-FFF2-40B4-BE49-F238E27FC236}">
                      <a16:creationId xmlns:a16="http://schemas.microsoft.com/office/drawing/2014/main" id="{CDEB61A2-E669-4ED2-AD63-4DCF1C024D62}"/>
                    </a:ext>
                  </a:extLst>
                </p:cNvPr>
                <p:cNvSpPr>
                  <a:spLocks/>
                </p:cNvSpPr>
                <p:nvPr/>
              </p:nvSpPr>
              <p:spPr bwMode="auto">
                <a:xfrm>
                  <a:off x="2327" y="1193"/>
                  <a:ext cx="155" cy="1"/>
                </a:xfrm>
                <a:custGeom>
                  <a:avLst/>
                  <a:gdLst>
                    <a:gd name="T0" fmla="*/ 0 w 155"/>
                    <a:gd name="T1" fmla="*/ 0 h 1"/>
                    <a:gd name="T2" fmla="*/ 78 w 155"/>
                    <a:gd name="T3" fmla="*/ 0 h 1"/>
                    <a:gd name="T4" fmla="*/ 155 w 155"/>
                    <a:gd name="T5" fmla="*/ 0 h 1"/>
                    <a:gd name="T6" fmla="*/ 0 60000 65536"/>
                    <a:gd name="T7" fmla="*/ 0 60000 65536"/>
                    <a:gd name="T8" fmla="*/ 0 60000 65536"/>
                    <a:gd name="T9" fmla="*/ 0 w 155"/>
                    <a:gd name="T10" fmla="*/ 0 h 1"/>
                    <a:gd name="T11" fmla="*/ 155 w 155"/>
                    <a:gd name="T12" fmla="*/ 1 h 1"/>
                  </a:gdLst>
                  <a:ahLst/>
                  <a:cxnLst>
                    <a:cxn ang="T6">
                      <a:pos x="T0" y="T1"/>
                    </a:cxn>
                    <a:cxn ang="T7">
                      <a:pos x="T2" y="T3"/>
                    </a:cxn>
                    <a:cxn ang="T8">
                      <a:pos x="T4" y="T5"/>
                    </a:cxn>
                  </a:cxnLst>
                  <a:rect l="T9" t="T10" r="T11" b="T12"/>
                  <a:pathLst>
                    <a:path w="155" h="1">
                      <a:moveTo>
                        <a:pt x="0" y="0"/>
                      </a:moveTo>
                      <a:lnTo>
                        <a:pt x="78" y="0"/>
                      </a:lnTo>
                      <a:lnTo>
                        <a:pt x="155" y="0"/>
                      </a:lnTo>
                    </a:path>
                  </a:pathLst>
                </a:custGeom>
                <a:noFill/>
                <a:ln w="9525">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0" name="Line 93">
                  <a:extLst>
                    <a:ext uri="{FF2B5EF4-FFF2-40B4-BE49-F238E27FC236}">
                      <a16:creationId xmlns:a16="http://schemas.microsoft.com/office/drawing/2014/main" id="{C2090E1B-21E5-45AB-8AD6-FECC16AA02CF}"/>
                    </a:ext>
                  </a:extLst>
                </p:cNvPr>
                <p:cNvSpPr>
                  <a:spLocks noChangeShapeType="1"/>
                </p:cNvSpPr>
                <p:nvPr/>
              </p:nvSpPr>
              <p:spPr bwMode="auto">
                <a:xfrm>
                  <a:off x="2482" y="1193"/>
                  <a:ext cx="150" cy="1"/>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1" name="Line 94">
                  <a:extLst>
                    <a:ext uri="{FF2B5EF4-FFF2-40B4-BE49-F238E27FC236}">
                      <a16:creationId xmlns:a16="http://schemas.microsoft.com/office/drawing/2014/main" id="{35312C51-E373-41A5-A211-BA33C8E3BD29}"/>
                    </a:ext>
                  </a:extLst>
                </p:cNvPr>
                <p:cNvSpPr>
                  <a:spLocks noChangeShapeType="1"/>
                </p:cNvSpPr>
                <p:nvPr/>
              </p:nvSpPr>
              <p:spPr bwMode="auto">
                <a:xfrm>
                  <a:off x="2632" y="1193"/>
                  <a:ext cx="149" cy="1"/>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 name="Freeform 95">
                  <a:extLst>
                    <a:ext uri="{FF2B5EF4-FFF2-40B4-BE49-F238E27FC236}">
                      <a16:creationId xmlns:a16="http://schemas.microsoft.com/office/drawing/2014/main" id="{16B7E09E-0471-44D7-B20C-7AA159E7965B}"/>
                    </a:ext>
                  </a:extLst>
                </p:cNvPr>
                <p:cNvSpPr>
                  <a:spLocks/>
                </p:cNvSpPr>
                <p:nvPr/>
              </p:nvSpPr>
              <p:spPr bwMode="auto">
                <a:xfrm>
                  <a:off x="2781" y="1193"/>
                  <a:ext cx="155" cy="1"/>
                </a:xfrm>
                <a:custGeom>
                  <a:avLst/>
                  <a:gdLst>
                    <a:gd name="T0" fmla="*/ 0 w 155"/>
                    <a:gd name="T1" fmla="*/ 0 h 1"/>
                    <a:gd name="T2" fmla="*/ 78 w 155"/>
                    <a:gd name="T3" fmla="*/ 0 h 1"/>
                    <a:gd name="T4" fmla="*/ 155 w 155"/>
                    <a:gd name="T5" fmla="*/ 0 h 1"/>
                    <a:gd name="T6" fmla="*/ 0 60000 65536"/>
                    <a:gd name="T7" fmla="*/ 0 60000 65536"/>
                    <a:gd name="T8" fmla="*/ 0 60000 65536"/>
                    <a:gd name="T9" fmla="*/ 0 w 155"/>
                    <a:gd name="T10" fmla="*/ 0 h 1"/>
                    <a:gd name="T11" fmla="*/ 155 w 155"/>
                    <a:gd name="T12" fmla="*/ 1 h 1"/>
                  </a:gdLst>
                  <a:ahLst/>
                  <a:cxnLst>
                    <a:cxn ang="T6">
                      <a:pos x="T0" y="T1"/>
                    </a:cxn>
                    <a:cxn ang="T7">
                      <a:pos x="T2" y="T3"/>
                    </a:cxn>
                    <a:cxn ang="T8">
                      <a:pos x="T4" y="T5"/>
                    </a:cxn>
                  </a:cxnLst>
                  <a:rect l="T9" t="T10" r="T11" b="T12"/>
                  <a:pathLst>
                    <a:path w="155" h="1">
                      <a:moveTo>
                        <a:pt x="0" y="0"/>
                      </a:moveTo>
                      <a:lnTo>
                        <a:pt x="78" y="0"/>
                      </a:lnTo>
                      <a:lnTo>
                        <a:pt x="155" y="0"/>
                      </a:lnTo>
                    </a:path>
                  </a:pathLst>
                </a:custGeom>
                <a:noFill/>
                <a:ln w="9525">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3" name="Line 96">
                  <a:extLst>
                    <a:ext uri="{FF2B5EF4-FFF2-40B4-BE49-F238E27FC236}">
                      <a16:creationId xmlns:a16="http://schemas.microsoft.com/office/drawing/2014/main" id="{303429B7-5920-4C70-BD86-8A2917786FB7}"/>
                    </a:ext>
                  </a:extLst>
                </p:cNvPr>
                <p:cNvSpPr>
                  <a:spLocks noChangeShapeType="1"/>
                </p:cNvSpPr>
                <p:nvPr/>
              </p:nvSpPr>
              <p:spPr bwMode="auto">
                <a:xfrm>
                  <a:off x="2936" y="1193"/>
                  <a:ext cx="150" cy="1"/>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4" name="Freeform 97">
                  <a:extLst>
                    <a:ext uri="{FF2B5EF4-FFF2-40B4-BE49-F238E27FC236}">
                      <a16:creationId xmlns:a16="http://schemas.microsoft.com/office/drawing/2014/main" id="{FF7C11DB-789C-40AD-98B8-7FC51E8E52BB}"/>
                    </a:ext>
                  </a:extLst>
                </p:cNvPr>
                <p:cNvSpPr>
                  <a:spLocks/>
                </p:cNvSpPr>
                <p:nvPr/>
              </p:nvSpPr>
              <p:spPr bwMode="auto">
                <a:xfrm>
                  <a:off x="3086" y="1193"/>
                  <a:ext cx="155" cy="1"/>
                </a:xfrm>
                <a:custGeom>
                  <a:avLst/>
                  <a:gdLst>
                    <a:gd name="T0" fmla="*/ 0 w 155"/>
                    <a:gd name="T1" fmla="*/ 0 h 1"/>
                    <a:gd name="T2" fmla="*/ 78 w 155"/>
                    <a:gd name="T3" fmla="*/ 0 h 1"/>
                    <a:gd name="T4" fmla="*/ 155 w 155"/>
                    <a:gd name="T5" fmla="*/ 0 h 1"/>
                    <a:gd name="T6" fmla="*/ 0 60000 65536"/>
                    <a:gd name="T7" fmla="*/ 0 60000 65536"/>
                    <a:gd name="T8" fmla="*/ 0 60000 65536"/>
                    <a:gd name="T9" fmla="*/ 0 w 155"/>
                    <a:gd name="T10" fmla="*/ 0 h 1"/>
                    <a:gd name="T11" fmla="*/ 155 w 155"/>
                    <a:gd name="T12" fmla="*/ 1 h 1"/>
                  </a:gdLst>
                  <a:ahLst/>
                  <a:cxnLst>
                    <a:cxn ang="T6">
                      <a:pos x="T0" y="T1"/>
                    </a:cxn>
                    <a:cxn ang="T7">
                      <a:pos x="T2" y="T3"/>
                    </a:cxn>
                    <a:cxn ang="T8">
                      <a:pos x="T4" y="T5"/>
                    </a:cxn>
                  </a:cxnLst>
                  <a:rect l="T9" t="T10" r="T11" b="T12"/>
                  <a:pathLst>
                    <a:path w="155" h="1">
                      <a:moveTo>
                        <a:pt x="0" y="0"/>
                      </a:moveTo>
                      <a:lnTo>
                        <a:pt x="78" y="0"/>
                      </a:lnTo>
                      <a:lnTo>
                        <a:pt x="155" y="0"/>
                      </a:lnTo>
                    </a:path>
                  </a:pathLst>
                </a:custGeom>
                <a:noFill/>
                <a:ln w="9525">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 name="Freeform 98">
                  <a:extLst>
                    <a:ext uri="{FF2B5EF4-FFF2-40B4-BE49-F238E27FC236}">
                      <a16:creationId xmlns:a16="http://schemas.microsoft.com/office/drawing/2014/main" id="{390A96FF-56CA-41B1-B337-E55F50FF4A37}"/>
                    </a:ext>
                  </a:extLst>
                </p:cNvPr>
                <p:cNvSpPr>
                  <a:spLocks/>
                </p:cNvSpPr>
                <p:nvPr/>
              </p:nvSpPr>
              <p:spPr bwMode="auto">
                <a:xfrm>
                  <a:off x="3241" y="1193"/>
                  <a:ext cx="150" cy="1"/>
                </a:xfrm>
                <a:custGeom>
                  <a:avLst/>
                  <a:gdLst>
                    <a:gd name="T0" fmla="*/ 0 w 150"/>
                    <a:gd name="T1" fmla="*/ 0 h 1"/>
                    <a:gd name="T2" fmla="*/ 78 w 150"/>
                    <a:gd name="T3" fmla="*/ 0 h 1"/>
                    <a:gd name="T4" fmla="*/ 111 w 150"/>
                    <a:gd name="T5" fmla="*/ 0 h 1"/>
                    <a:gd name="T6" fmla="*/ 150 w 150"/>
                    <a:gd name="T7" fmla="*/ 0 h 1"/>
                    <a:gd name="T8" fmla="*/ 0 60000 65536"/>
                    <a:gd name="T9" fmla="*/ 0 60000 65536"/>
                    <a:gd name="T10" fmla="*/ 0 60000 65536"/>
                    <a:gd name="T11" fmla="*/ 0 60000 65536"/>
                    <a:gd name="T12" fmla="*/ 0 w 150"/>
                    <a:gd name="T13" fmla="*/ 0 h 1"/>
                    <a:gd name="T14" fmla="*/ 150 w 150"/>
                    <a:gd name="T15" fmla="*/ 1 h 1"/>
                  </a:gdLst>
                  <a:ahLst/>
                  <a:cxnLst>
                    <a:cxn ang="T8">
                      <a:pos x="T0" y="T1"/>
                    </a:cxn>
                    <a:cxn ang="T9">
                      <a:pos x="T2" y="T3"/>
                    </a:cxn>
                    <a:cxn ang="T10">
                      <a:pos x="T4" y="T5"/>
                    </a:cxn>
                    <a:cxn ang="T11">
                      <a:pos x="T6" y="T7"/>
                    </a:cxn>
                  </a:cxnLst>
                  <a:rect l="T12" t="T13" r="T14" b="T15"/>
                  <a:pathLst>
                    <a:path w="150" h="1">
                      <a:moveTo>
                        <a:pt x="0" y="0"/>
                      </a:moveTo>
                      <a:lnTo>
                        <a:pt x="78" y="0"/>
                      </a:lnTo>
                      <a:lnTo>
                        <a:pt x="111" y="0"/>
                      </a:lnTo>
                      <a:lnTo>
                        <a:pt x="150" y="0"/>
                      </a:lnTo>
                    </a:path>
                  </a:pathLst>
                </a:custGeom>
                <a:noFill/>
                <a:ln w="9525">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 name="Freeform 99">
                  <a:extLst>
                    <a:ext uri="{FF2B5EF4-FFF2-40B4-BE49-F238E27FC236}">
                      <a16:creationId xmlns:a16="http://schemas.microsoft.com/office/drawing/2014/main" id="{98B625FB-9A6C-4FA6-8DE3-BC674A4C47A7}"/>
                    </a:ext>
                  </a:extLst>
                </p:cNvPr>
                <p:cNvSpPr>
                  <a:spLocks/>
                </p:cNvSpPr>
                <p:nvPr/>
              </p:nvSpPr>
              <p:spPr bwMode="auto">
                <a:xfrm>
                  <a:off x="3391" y="1193"/>
                  <a:ext cx="149" cy="37"/>
                </a:xfrm>
                <a:custGeom>
                  <a:avLst/>
                  <a:gdLst>
                    <a:gd name="T0" fmla="*/ 0 w 149"/>
                    <a:gd name="T1" fmla="*/ 0 h 37"/>
                    <a:gd name="T2" fmla="*/ 38 w 149"/>
                    <a:gd name="T3" fmla="*/ 5 h 37"/>
                    <a:gd name="T4" fmla="*/ 72 w 149"/>
                    <a:gd name="T5" fmla="*/ 16 h 37"/>
                    <a:gd name="T6" fmla="*/ 149 w 149"/>
                    <a:gd name="T7" fmla="*/ 37 h 37"/>
                    <a:gd name="T8" fmla="*/ 0 60000 65536"/>
                    <a:gd name="T9" fmla="*/ 0 60000 65536"/>
                    <a:gd name="T10" fmla="*/ 0 60000 65536"/>
                    <a:gd name="T11" fmla="*/ 0 60000 65536"/>
                    <a:gd name="T12" fmla="*/ 0 w 149"/>
                    <a:gd name="T13" fmla="*/ 0 h 37"/>
                    <a:gd name="T14" fmla="*/ 149 w 149"/>
                    <a:gd name="T15" fmla="*/ 37 h 37"/>
                  </a:gdLst>
                  <a:ahLst/>
                  <a:cxnLst>
                    <a:cxn ang="T8">
                      <a:pos x="T0" y="T1"/>
                    </a:cxn>
                    <a:cxn ang="T9">
                      <a:pos x="T2" y="T3"/>
                    </a:cxn>
                    <a:cxn ang="T10">
                      <a:pos x="T4" y="T5"/>
                    </a:cxn>
                    <a:cxn ang="T11">
                      <a:pos x="T6" y="T7"/>
                    </a:cxn>
                  </a:cxnLst>
                  <a:rect l="T12" t="T13" r="T14" b="T15"/>
                  <a:pathLst>
                    <a:path w="149" h="37">
                      <a:moveTo>
                        <a:pt x="0" y="0"/>
                      </a:moveTo>
                      <a:lnTo>
                        <a:pt x="38" y="5"/>
                      </a:lnTo>
                      <a:lnTo>
                        <a:pt x="72" y="16"/>
                      </a:lnTo>
                      <a:lnTo>
                        <a:pt x="149" y="37"/>
                      </a:lnTo>
                    </a:path>
                  </a:pathLst>
                </a:custGeom>
                <a:noFill/>
                <a:ln w="9525">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7" name="Freeform 100">
                  <a:extLst>
                    <a:ext uri="{FF2B5EF4-FFF2-40B4-BE49-F238E27FC236}">
                      <a16:creationId xmlns:a16="http://schemas.microsoft.com/office/drawing/2014/main" id="{6F1898BC-B094-4CAC-9295-721DD2A91892}"/>
                    </a:ext>
                  </a:extLst>
                </p:cNvPr>
                <p:cNvSpPr>
                  <a:spLocks/>
                </p:cNvSpPr>
                <p:nvPr/>
              </p:nvSpPr>
              <p:spPr bwMode="auto">
                <a:xfrm>
                  <a:off x="3540" y="1230"/>
                  <a:ext cx="155" cy="49"/>
                </a:xfrm>
                <a:custGeom>
                  <a:avLst/>
                  <a:gdLst>
                    <a:gd name="T0" fmla="*/ 0 w 155"/>
                    <a:gd name="T1" fmla="*/ 0 h 49"/>
                    <a:gd name="T2" fmla="*/ 78 w 155"/>
                    <a:gd name="T3" fmla="*/ 22 h 49"/>
                    <a:gd name="T4" fmla="*/ 155 w 155"/>
                    <a:gd name="T5" fmla="*/ 49 h 49"/>
                    <a:gd name="T6" fmla="*/ 0 60000 65536"/>
                    <a:gd name="T7" fmla="*/ 0 60000 65536"/>
                    <a:gd name="T8" fmla="*/ 0 60000 65536"/>
                    <a:gd name="T9" fmla="*/ 0 w 155"/>
                    <a:gd name="T10" fmla="*/ 0 h 49"/>
                    <a:gd name="T11" fmla="*/ 155 w 155"/>
                    <a:gd name="T12" fmla="*/ 49 h 49"/>
                  </a:gdLst>
                  <a:ahLst/>
                  <a:cxnLst>
                    <a:cxn ang="T6">
                      <a:pos x="T0" y="T1"/>
                    </a:cxn>
                    <a:cxn ang="T7">
                      <a:pos x="T2" y="T3"/>
                    </a:cxn>
                    <a:cxn ang="T8">
                      <a:pos x="T4" y="T5"/>
                    </a:cxn>
                  </a:cxnLst>
                  <a:rect l="T9" t="T10" r="T11" b="T12"/>
                  <a:pathLst>
                    <a:path w="155" h="49">
                      <a:moveTo>
                        <a:pt x="0" y="0"/>
                      </a:moveTo>
                      <a:lnTo>
                        <a:pt x="78" y="22"/>
                      </a:lnTo>
                      <a:lnTo>
                        <a:pt x="155" y="49"/>
                      </a:lnTo>
                    </a:path>
                  </a:pathLst>
                </a:custGeom>
                <a:noFill/>
                <a:ln w="9525">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8" name="Freeform 101">
                  <a:extLst>
                    <a:ext uri="{FF2B5EF4-FFF2-40B4-BE49-F238E27FC236}">
                      <a16:creationId xmlns:a16="http://schemas.microsoft.com/office/drawing/2014/main" id="{8BB6FB38-196B-4A6A-936D-014C7124ED9B}"/>
                    </a:ext>
                  </a:extLst>
                </p:cNvPr>
                <p:cNvSpPr>
                  <a:spLocks/>
                </p:cNvSpPr>
                <p:nvPr/>
              </p:nvSpPr>
              <p:spPr bwMode="auto">
                <a:xfrm>
                  <a:off x="3695" y="1279"/>
                  <a:ext cx="150" cy="70"/>
                </a:xfrm>
                <a:custGeom>
                  <a:avLst/>
                  <a:gdLst>
                    <a:gd name="T0" fmla="*/ 0 w 150"/>
                    <a:gd name="T1" fmla="*/ 0 h 70"/>
                    <a:gd name="T2" fmla="*/ 72 w 150"/>
                    <a:gd name="T3" fmla="*/ 27 h 70"/>
                    <a:gd name="T4" fmla="*/ 111 w 150"/>
                    <a:gd name="T5" fmla="*/ 49 h 70"/>
                    <a:gd name="T6" fmla="*/ 150 w 150"/>
                    <a:gd name="T7" fmla="*/ 70 h 70"/>
                    <a:gd name="T8" fmla="*/ 0 60000 65536"/>
                    <a:gd name="T9" fmla="*/ 0 60000 65536"/>
                    <a:gd name="T10" fmla="*/ 0 60000 65536"/>
                    <a:gd name="T11" fmla="*/ 0 60000 65536"/>
                    <a:gd name="T12" fmla="*/ 0 w 150"/>
                    <a:gd name="T13" fmla="*/ 0 h 70"/>
                    <a:gd name="T14" fmla="*/ 150 w 150"/>
                    <a:gd name="T15" fmla="*/ 70 h 70"/>
                  </a:gdLst>
                  <a:ahLst/>
                  <a:cxnLst>
                    <a:cxn ang="T8">
                      <a:pos x="T0" y="T1"/>
                    </a:cxn>
                    <a:cxn ang="T9">
                      <a:pos x="T2" y="T3"/>
                    </a:cxn>
                    <a:cxn ang="T10">
                      <a:pos x="T4" y="T5"/>
                    </a:cxn>
                    <a:cxn ang="T11">
                      <a:pos x="T6" y="T7"/>
                    </a:cxn>
                  </a:cxnLst>
                  <a:rect l="T12" t="T13" r="T14" b="T15"/>
                  <a:pathLst>
                    <a:path w="150" h="70">
                      <a:moveTo>
                        <a:pt x="0" y="0"/>
                      </a:moveTo>
                      <a:lnTo>
                        <a:pt x="72" y="27"/>
                      </a:lnTo>
                      <a:lnTo>
                        <a:pt x="111" y="49"/>
                      </a:lnTo>
                      <a:lnTo>
                        <a:pt x="150" y="70"/>
                      </a:lnTo>
                    </a:path>
                  </a:pathLst>
                </a:custGeom>
                <a:noFill/>
                <a:ln w="9525">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9" name="Freeform 102">
                  <a:extLst>
                    <a:ext uri="{FF2B5EF4-FFF2-40B4-BE49-F238E27FC236}">
                      <a16:creationId xmlns:a16="http://schemas.microsoft.com/office/drawing/2014/main" id="{14CB5762-1003-486B-98C4-10C0923AC3AD}"/>
                    </a:ext>
                  </a:extLst>
                </p:cNvPr>
                <p:cNvSpPr>
                  <a:spLocks/>
                </p:cNvSpPr>
                <p:nvPr/>
              </p:nvSpPr>
              <p:spPr bwMode="auto">
                <a:xfrm>
                  <a:off x="3845" y="1349"/>
                  <a:ext cx="155" cy="157"/>
                </a:xfrm>
                <a:custGeom>
                  <a:avLst/>
                  <a:gdLst>
                    <a:gd name="T0" fmla="*/ 0 w 155"/>
                    <a:gd name="T1" fmla="*/ 0 h 157"/>
                    <a:gd name="T2" fmla="*/ 39 w 155"/>
                    <a:gd name="T3" fmla="*/ 27 h 157"/>
                    <a:gd name="T4" fmla="*/ 77 w 155"/>
                    <a:gd name="T5" fmla="*/ 54 h 157"/>
                    <a:gd name="T6" fmla="*/ 100 w 155"/>
                    <a:gd name="T7" fmla="*/ 76 h 157"/>
                    <a:gd name="T8" fmla="*/ 116 w 155"/>
                    <a:gd name="T9" fmla="*/ 97 h 157"/>
                    <a:gd name="T10" fmla="*/ 138 w 155"/>
                    <a:gd name="T11" fmla="*/ 124 h 157"/>
                    <a:gd name="T12" fmla="*/ 155 w 155"/>
                    <a:gd name="T13" fmla="*/ 157 h 157"/>
                    <a:gd name="T14" fmla="*/ 0 60000 65536"/>
                    <a:gd name="T15" fmla="*/ 0 60000 65536"/>
                    <a:gd name="T16" fmla="*/ 0 60000 65536"/>
                    <a:gd name="T17" fmla="*/ 0 60000 65536"/>
                    <a:gd name="T18" fmla="*/ 0 60000 65536"/>
                    <a:gd name="T19" fmla="*/ 0 60000 65536"/>
                    <a:gd name="T20" fmla="*/ 0 60000 65536"/>
                    <a:gd name="T21" fmla="*/ 0 w 155"/>
                    <a:gd name="T22" fmla="*/ 0 h 157"/>
                    <a:gd name="T23" fmla="*/ 155 w 155"/>
                    <a:gd name="T24" fmla="*/ 157 h 1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57">
                      <a:moveTo>
                        <a:pt x="0" y="0"/>
                      </a:moveTo>
                      <a:lnTo>
                        <a:pt x="39" y="27"/>
                      </a:lnTo>
                      <a:lnTo>
                        <a:pt x="77" y="54"/>
                      </a:lnTo>
                      <a:lnTo>
                        <a:pt x="100" y="76"/>
                      </a:lnTo>
                      <a:lnTo>
                        <a:pt x="116" y="97"/>
                      </a:lnTo>
                      <a:lnTo>
                        <a:pt x="138" y="124"/>
                      </a:lnTo>
                      <a:lnTo>
                        <a:pt x="155" y="157"/>
                      </a:lnTo>
                    </a:path>
                  </a:pathLst>
                </a:custGeom>
                <a:noFill/>
                <a:ln w="9525">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0" name="Freeform 103">
                  <a:extLst>
                    <a:ext uri="{FF2B5EF4-FFF2-40B4-BE49-F238E27FC236}">
                      <a16:creationId xmlns:a16="http://schemas.microsoft.com/office/drawing/2014/main" id="{1E974668-2BA0-430E-B56B-5B1011D51715}"/>
                    </a:ext>
                  </a:extLst>
                </p:cNvPr>
                <p:cNvSpPr>
                  <a:spLocks/>
                </p:cNvSpPr>
                <p:nvPr/>
              </p:nvSpPr>
              <p:spPr bwMode="auto">
                <a:xfrm>
                  <a:off x="4000" y="1506"/>
                  <a:ext cx="150" cy="426"/>
                </a:xfrm>
                <a:custGeom>
                  <a:avLst/>
                  <a:gdLst>
                    <a:gd name="T0" fmla="*/ 0 w 150"/>
                    <a:gd name="T1" fmla="*/ 0 h 426"/>
                    <a:gd name="T2" fmla="*/ 22 w 150"/>
                    <a:gd name="T3" fmla="*/ 38 h 426"/>
                    <a:gd name="T4" fmla="*/ 39 w 150"/>
                    <a:gd name="T5" fmla="*/ 81 h 426"/>
                    <a:gd name="T6" fmla="*/ 61 w 150"/>
                    <a:gd name="T7" fmla="*/ 129 h 426"/>
                    <a:gd name="T8" fmla="*/ 78 w 150"/>
                    <a:gd name="T9" fmla="*/ 178 h 426"/>
                    <a:gd name="T10" fmla="*/ 100 w 150"/>
                    <a:gd name="T11" fmla="*/ 237 h 426"/>
                    <a:gd name="T12" fmla="*/ 116 w 150"/>
                    <a:gd name="T13" fmla="*/ 297 h 426"/>
                    <a:gd name="T14" fmla="*/ 133 w 150"/>
                    <a:gd name="T15" fmla="*/ 356 h 426"/>
                    <a:gd name="T16" fmla="*/ 150 w 150"/>
                    <a:gd name="T17" fmla="*/ 426 h 4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
                    <a:gd name="T28" fmla="*/ 0 h 426"/>
                    <a:gd name="T29" fmla="*/ 150 w 150"/>
                    <a:gd name="T30" fmla="*/ 426 h 4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 h="426">
                      <a:moveTo>
                        <a:pt x="0" y="0"/>
                      </a:moveTo>
                      <a:lnTo>
                        <a:pt x="22" y="38"/>
                      </a:lnTo>
                      <a:lnTo>
                        <a:pt x="39" y="81"/>
                      </a:lnTo>
                      <a:lnTo>
                        <a:pt x="61" y="129"/>
                      </a:lnTo>
                      <a:lnTo>
                        <a:pt x="78" y="178"/>
                      </a:lnTo>
                      <a:lnTo>
                        <a:pt x="100" y="237"/>
                      </a:lnTo>
                      <a:lnTo>
                        <a:pt x="116" y="297"/>
                      </a:lnTo>
                      <a:lnTo>
                        <a:pt x="133" y="356"/>
                      </a:lnTo>
                      <a:lnTo>
                        <a:pt x="150" y="426"/>
                      </a:lnTo>
                    </a:path>
                  </a:pathLst>
                </a:custGeom>
                <a:noFill/>
                <a:ln w="9525">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1" name="Freeform 104">
                  <a:extLst>
                    <a:ext uri="{FF2B5EF4-FFF2-40B4-BE49-F238E27FC236}">
                      <a16:creationId xmlns:a16="http://schemas.microsoft.com/office/drawing/2014/main" id="{8BEAE00E-D898-4A89-AD20-B6BDCE10144A}"/>
                    </a:ext>
                  </a:extLst>
                </p:cNvPr>
                <p:cNvSpPr>
                  <a:spLocks/>
                </p:cNvSpPr>
                <p:nvPr/>
              </p:nvSpPr>
              <p:spPr bwMode="auto">
                <a:xfrm>
                  <a:off x="4150" y="1932"/>
                  <a:ext cx="77" cy="697"/>
                </a:xfrm>
                <a:custGeom>
                  <a:avLst/>
                  <a:gdLst>
                    <a:gd name="T0" fmla="*/ 0 w 77"/>
                    <a:gd name="T1" fmla="*/ 0 h 697"/>
                    <a:gd name="T2" fmla="*/ 11 w 77"/>
                    <a:gd name="T3" fmla="*/ 76 h 697"/>
                    <a:gd name="T4" fmla="*/ 22 w 77"/>
                    <a:gd name="T5" fmla="*/ 157 h 697"/>
                    <a:gd name="T6" fmla="*/ 33 w 77"/>
                    <a:gd name="T7" fmla="*/ 243 h 697"/>
                    <a:gd name="T8" fmla="*/ 44 w 77"/>
                    <a:gd name="T9" fmla="*/ 335 h 697"/>
                    <a:gd name="T10" fmla="*/ 61 w 77"/>
                    <a:gd name="T11" fmla="*/ 524 h 697"/>
                    <a:gd name="T12" fmla="*/ 66 w 77"/>
                    <a:gd name="T13" fmla="*/ 610 h 697"/>
                    <a:gd name="T14" fmla="*/ 77 w 77"/>
                    <a:gd name="T15" fmla="*/ 697 h 697"/>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697"/>
                    <a:gd name="T26" fmla="*/ 77 w 77"/>
                    <a:gd name="T27" fmla="*/ 697 h 6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697">
                      <a:moveTo>
                        <a:pt x="0" y="0"/>
                      </a:moveTo>
                      <a:lnTo>
                        <a:pt x="11" y="76"/>
                      </a:lnTo>
                      <a:lnTo>
                        <a:pt x="22" y="157"/>
                      </a:lnTo>
                      <a:lnTo>
                        <a:pt x="33" y="243"/>
                      </a:lnTo>
                      <a:lnTo>
                        <a:pt x="44" y="335"/>
                      </a:lnTo>
                      <a:lnTo>
                        <a:pt x="61" y="524"/>
                      </a:lnTo>
                      <a:lnTo>
                        <a:pt x="66" y="610"/>
                      </a:lnTo>
                      <a:lnTo>
                        <a:pt x="77" y="697"/>
                      </a:lnTo>
                    </a:path>
                  </a:pathLst>
                </a:custGeom>
                <a:noFill/>
                <a:ln w="9525">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2" name="Freeform 105">
                  <a:extLst>
                    <a:ext uri="{FF2B5EF4-FFF2-40B4-BE49-F238E27FC236}">
                      <a16:creationId xmlns:a16="http://schemas.microsoft.com/office/drawing/2014/main" id="{E73C1BDF-94BF-4794-810A-117B0527BE32}"/>
                    </a:ext>
                  </a:extLst>
                </p:cNvPr>
                <p:cNvSpPr>
                  <a:spLocks/>
                </p:cNvSpPr>
                <p:nvPr/>
              </p:nvSpPr>
              <p:spPr bwMode="auto">
                <a:xfrm>
                  <a:off x="4227" y="2629"/>
                  <a:ext cx="72" cy="621"/>
                </a:xfrm>
                <a:custGeom>
                  <a:avLst/>
                  <a:gdLst>
                    <a:gd name="T0" fmla="*/ 0 w 72"/>
                    <a:gd name="T1" fmla="*/ 0 h 621"/>
                    <a:gd name="T2" fmla="*/ 17 w 72"/>
                    <a:gd name="T3" fmla="*/ 162 h 621"/>
                    <a:gd name="T4" fmla="*/ 39 w 72"/>
                    <a:gd name="T5" fmla="*/ 313 h 621"/>
                    <a:gd name="T6" fmla="*/ 56 w 72"/>
                    <a:gd name="T7" fmla="*/ 470 h 621"/>
                    <a:gd name="T8" fmla="*/ 72 w 72"/>
                    <a:gd name="T9" fmla="*/ 621 h 621"/>
                    <a:gd name="T10" fmla="*/ 0 60000 65536"/>
                    <a:gd name="T11" fmla="*/ 0 60000 65536"/>
                    <a:gd name="T12" fmla="*/ 0 60000 65536"/>
                    <a:gd name="T13" fmla="*/ 0 60000 65536"/>
                    <a:gd name="T14" fmla="*/ 0 60000 65536"/>
                    <a:gd name="T15" fmla="*/ 0 w 72"/>
                    <a:gd name="T16" fmla="*/ 0 h 621"/>
                    <a:gd name="T17" fmla="*/ 72 w 72"/>
                    <a:gd name="T18" fmla="*/ 621 h 621"/>
                  </a:gdLst>
                  <a:ahLst/>
                  <a:cxnLst>
                    <a:cxn ang="T10">
                      <a:pos x="T0" y="T1"/>
                    </a:cxn>
                    <a:cxn ang="T11">
                      <a:pos x="T2" y="T3"/>
                    </a:cxn>
                    <a:cxn ang="T12">
                      <a:pos x="T4" y="T5"/>
                    </a:cxn>
                    <a:cxn ang="T13">
                      <a:pos x="T6" y="T7"/>
                    </a:cxn>
                    <a:cxn ang="T14">
                      <a:pos x="T8" y="T9"/>
                    </a:cxn>
                  </a:cxnLst>
                  <a:rect l="T15" t="T16" r="T17" b="T18"/>
                  <a:pathLst>
                    <a:path w="72" h="621">
                      <a:moveTo>
                        <a:pt x="0" y="0"/>
                      </a:moveTo>
                      <a:lnTo>
                        <a:pt x="17" y="162"/>
                      </a:lnTo>
                      <a:lnTo>
                        <a:pt x="39" y="313"/>
                      </a:lnTo>
                      <a:lnTo>
                        <a:pt x="56" y="470"/>
                      </a:lnTo>
                      <a:lnTo>
                        <a:pt x="72" y="621"/>
                      </a:lnTo>
                    </a:path>
                  </a:pathLst>
                </a:custGeom>
                <a:noFill/>
                <a:ln w="9525">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3" name="Line 106">
                  <a:extLst>
                    <a:ext uri="{FF2B5EF4-FFF2-40B4-BE49-F238E27FC236}">
                      <a16:creationId xmlns:a16="http://schemas.microsoft.com/office/drawing/2014/main" id="{E914A345-7B50-41FA-800E-A811602DECE3}"/>
                    </a:ext>
                  </a:extLst>
                </p:cNvPr>
                <p:cNvSpPr>
                  <a:spLocks noChangeShapeType="1"/>
                </p:cNvSpPr>
                <p:nvPr/>
              </p:nvSpPr>
              <p:spPr bwMode="auto">
                <a:xfrm>
                  <a:off x="1114" y="1193"/>
                  <a:ext cx="149" cy="1"/>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4" name="Freeform 107">
                  <a:extLst>
                    <a:ext uri="{FF2B5EF4-FFF2-40B4-BE49-F238E27FC236}">
                      <a16:creationId xmlns:a16="http://schemas.microsoft.com/office/drawing/2014/main" id="{95DC5A3A-17B4-4146-A762-01848D18B0A1}"/>
                    </a:ext>
                  </a:extLst>
                </p:cNvPr>
                <p:cNvSpPr>
                  <a:spLocks/>
                </p:cNvSpPr>
                <p:nvPr/>
              </p:nvSpPr>
              <p:spPr bwMode="auto">
                <a:xfrm>
                  <a:off x="1263" y="1193"/>
                  <a:ext cx="155" cy="1"/>
                </a:xfrm>
                <a:custGeom>
                  <a:avLst/>
                  <a:gdLst>
                    <a:gd name="T0" fmla="*/ 0 w 155"/>
                    <a:gd name="T1" fmla="*/ 0 h 1"/>
                    <a:gd name="T2" fmla="*/ 78 w 155"/>
                    <a:gd name="T3" fmla="*/ 0 h 1"/>
                    <a:gd name="T4" fmla="*/ 155 w 155"/>
                    <a:gd name="T5" fmla="*/ 0 h 1"/>
                    <a:gd name="T6" fmla="*/ 0 60000 65536"/>
                    <a:gd name="T7" fmla="*/ 0 60000 65536"/>
                    <a:gd name="T8" fmla="*/ 0 60000 65536"/>
                    <a:gd name="T9" fmla="*/ 0 w 155"/>
                    <a:gd name="T10" fmla="*/ 0 h 1"/>
                    <a:gd name="T11" fmla="*/ 155 w 155"/>
                    <a:gd name="T12" fmla="*/ 1 h 1"/>
                  </a:gdLst>
                  <a:ahLst/>
                  <a:cxnLst>
                    <a:cxn ang="T6">
                      <a:pos x="T0" y="T1"/>
                    </a:cxn>
                    <a:cxn ang="T7">
                      <a:pos x="T2" y="T3"/>
                    </a:cxn>
                    <a:cxn ang="T8">
                      <a:pos x="T4" y="T5"/>
                    </a:cxn>
                  </a:cxnLst>
                  <a:rect l="T9" t="T10" r="T11" b="T12"/>
                  <a:pathLst>
                    <a:path w="155" h="1">
                      <a:moveTo>
                        <a:pt x="0" y="0"/>
                      </a:moveTo>
                      <a:lnTo>
                        <a:pt x="78" y="0"/>
                      </a:lnTo>
                      <a:lnTo>
                        <a:pt x="155" y="0"/>
                      </a:lnTo>
                    </a:path>
                  </a:pathLst>
                </a:custGeom>
                <a:noFill/>
                <a:ln w="952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5" name="Line 108">
                  <a:extLst>
                    <a:ext uri="{FF2B5EF4-FFF2-40B4-BE49-F238E27FC236}">
                      <a16:creationId xmlns:a16="http://schemas.microsoft.com/office/drawing/2014/main" id="{0ED78C94-AD06-42C6-BB90-6B64ED95C829}"/>
                    </a:ext>
                  </a:extLst>
                </p:cNvPr>
                <p:cNvSpPr>
                  <a:spLocks noChangeShapeType="1"/>
                </p:cNvSpPr>
                <p:nvPr/>
              </p:nvSpPr>
              <p:spPr bwMode="auto">
                <a:xfrm>
                  <a:off x="1418" y="1193"/>
                  <a:ext cx="150" cy="1"/>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6" name="Freeform 109">
                  <a:extLst>
                    <a:ext uri="{FF2B5EF4-FFF2-40B4-BE49-F238E27FC236}">
                      <a16:creationId xmlns:a16="http://schemas.microsoft.com/office/drawing/2014/main" id="{439EB16E-9025-4318-B2DC-EF0571EAFA49}"/>
                    </a:ext>
                  </a:extLst>
                </p:cNvPr>
                <p:cNvSpPr>
                  <a:spLocks/>
                </p:cNvSpPr>
                <p:nvPr/>
              </p:nvSpPr>
              <p:spPr bwMode="auto">
                <a:xfrm>
                  <a:off x="1568" y="1193"/>
                  <a:ext cx="155" cy="1"/>
                </a:xfrm>
                <a:custGeom>
                  <a:avLst/>
                  <a:gdLst>
                    <a:gd name="T0" fmla="*/ 0 w 155"/>
                    <a:gd name="T1" fmla="*/ 0 h 1"/>
                    <a:gd name="T2" fmla="*/ 78 w 155"/>
                    <a:gd name="T3" fmla="*/ 0 h 1"/>
                    <a:gd name="T4" fmla="*/ 155 w 155"/>
                    <a:gd name="T5" fmla="*/ 0 h 1"/>
                    <a:gd name="T6" fmla="*/ 0 60000 65536"/>
                    <a:gd name="T7" fmla="*/ 0 60000 65536"/>
                    <a:gd name="T8" fmla="*/ 0 60000 65536"/>
                    <a:gd name="T9" fmla="*/ 0 w 155"/>
                    <a:gd name="T10" fmla="*/ 0 h 1"/>
                    <a:gd name="T11" fmla="*/ 155 w 155"/>
                    <a:gd name="T12" fmla="*/ 1 h 1"/>
                  </a:gdLst>
                  <a:ahLst/>
                  <a:cxnLst>
                    <a:cxn ang="T6">
                      <a:pos x="T0" y="T1"/>
                    </a:cxn>
                    <a:cxn ang="T7">
                      <a:pos x="T2" y="T3"/>
                    </a:cxn>
                    <a:cxn ang="T8">
                      <a:pos x="T4" y="T5"/>
                    </a:cxn>
                  </a:cxnLst>
                  <a:rect l="T9" t="T10" r="T11" b="T12"/>
                  <a:pathLst>
                    <a:path w="155" h="1">
                      <a:moveTo>
                        <a:pt x="0" y="0"/>
                      </a:moveTo>
                      <a:lnTo>
                        <a:pt x="78" y="0"/>
                      </a:lnTo>
                      <a:lnTo>
                        <a:pt x="155" y="0"/>
                      </a:lnTo>
                    </a:path>
                  </a:pathLst>
                </a:custGeom>
                <a:noFill/>
                <a:ln w="952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7" name="Line 110">
                  <a:extLst>
                    <a:ext uri="{FF2B5EF4-FFF2-40B4-BE49-F238E27FC236}">
                      <a16:creationId xmlns:a16="http://schemas.microsoft.com/office/drawing/2014/main" id="{39443502-5ED7-4ED4-83FC-46BC13C52402}"/>
                    </a:ext>
                  </a:extLst>
                </p:cNvPr>
                <p:cNvSpPr>
                  <a:spLocks noChangeShapeType="1"/>
                </p:cNvSpPr>
                <p:nvPr/>
              </p:nvSpPr>
              <p:spPr bwMode="auto">
                <a:xfrm>
                  <a:off x="1723" y="1193"/>
                  <a:ext cx="150" cy="1"/>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8" name="Line 111">
                  <a:extLst>
                    <a:ext uri="{FF2B5EF4-FFF2-40B4-BE49-F238E27FC236}">
                      <a16:creationId xmlns:a16="http://schemas.microsoft.com/office/drawing/2014/main" id="{5732733D-D2C9-4242-875E-7DA92A8A23A5}"/>
                    </a:ext>
                  </a:extLst>
                </p:cNvPr>
                <p:cNvSpPr>
                  <a:spLocks noChangeShapeType="1"/>
                </p:cNvSpPr>
                <p:nvPr/>
              </p:nvSpPr>
              <p:spPr bwMode="auto">
                <a:xfrm>
                  <a:off x="1873" y="1193"/>
                  <a:ext cx="149" cy="1"/>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9" name="Freeform 112">
                  <a:extLst>
                    <a:ext uri="{FF2B5EF4-FFF2-40B4-BE49-F238E27FC236}">
                      <a16:creationId xmlns:a16="http://schemas.microsoft.com/office/drawing/2014/main" id="{981A3CCC-C910-4C27-8EF0-687A6407C968}"/>
                    </a:ext>
                  </a:extLst>
                </p:cNvPr>
                <p:cNvSpPr>
                  <a:spLocks/>
                </p:cNvSpPr>
                <p:nvPr/>
              </p:nvSpPr>
              <p:spPr bwMode="auto">
                <a:xfrm>
                  <a:off x="2022" y="1193"/>
                  <a:ext cx="155" cy="1"/>
                </a:xfrm>
                <a:custGeom>
                  <a:avLst/>
                  <a:gdLst>
                    <a:gd name="T0" fmla="*/ 0 w 155"/>
                    <a:gd name="T1" fmla="*/ 0 h 1"/>
                    <a:gd name="T2" fmla="*/ 78 w 155"/>
                    <a:gd name="T3" fmla="*/ 0 h 1"/>
                    <a:gd name="T4" fmla="*/ 155 w 155"/>
                    <a:gd name="T5" fmla="*/ 0 h 1"/>
                    <a:gd name="T6" fmla="*/ 0 60000 65536"/>
                    <a:gd name="T7" fmla="*/ 0 60000 65536"/>
                    <a:gd name="T8" fmla="*/ 0 60000 65536"/>
                    <a:gd name="T9" fmla="*/ 0 w 155"/>
                    <a:gd name="T10" fmla="*/ 0 h 1"/>
                    <a:gd name="T11" fmla="*/ 155 w 155"/>
                    <a:gd name="T12" fmla="*/ 1 h 1"/>
                  </a:gdLst>
                  <a:ahLst/>
                  <a:cxnLst>
                    <a:cxn ang="T6">
                      <a:pos x="T0" y="T1"/>
                    </a:cxn>
                    <a:cxn ang="T7">
                      <a:pos x="T2" y="T3"/>
                    </a:cxn>
                    <a:cxn ang="T8">
                      <a:pos x="T4" y="T5"/>
                    </a:cxn>
                  </a:cxnLst>
                  <a:rect l="T9" t="T10" r="T11" b="T12"/>
                  <a:pathLst>
                    <a:path w="155" h="1">
                      <a:moveTo>
                        <a:pt x="0" y="0"/>
                      </a:moveTo>
                      <a:lnTo>
                        <a:pt x="78" y="0"/>
                      </a:lnTo>
                      <a:lnTo>
                        <a:pt x="155" y="0"/>
                      </a:lnTo>
                    </a:path>
                  </a:pathLst>
                </a:custGeom>
                <a:noFill/>
                <a:ln w="952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0" name="Line 113">
                  <a:extLst>
                    <a:ext uri="{FF2B5EF4-FFF2-40B4-BE49-F238E27FC236}">
                      <a16:creationId xmlns:a16="http://schemas.microsoft.com/office/drawing/2014/main" id="{1E00B560-E00F-495A-A35D-FF865B5A93E7}"/>
                    </a:ext>
                  </a:extLst>
                </p:cNvPr>
                <p:cNvSpPr>
                  <a:spLocks noChangeShapeType="1"/>
                </p:cNvSpPr>
                <p:nvPr/>
              </p:nvSpPr>
              <p:spPr bwMode="auto">
                <a:xfrm>
                  <a:off x="2177" y="1193"/>
                  <a:ext cx="150" cy="1"/>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1" name="Freeform 114">
                  <a:extLst>
                    <a:ext uri="{FF2B5EF4-FFF2-40B4-BE49-F238E27FC236}">
                      <a16:creationId xmlns:a16="http://schemas.microsoft.com/office/drawing/2014/main" id="{112178E5-903B-4C68-A42E-231EA8E15DBF}"/>
                    </a:ext>
                  </a:extLst>
                </p:cNvPr>
                <p:cNvSpPr>
                  <a:spLocks/>
                </p:cNvSpPr>
                <p:nvPr/>
              </p:nvSpPr>
              <p:spPr bwMode="auto">
                <a:xfrm>
                  <a:off x="2327" y="1193"/>
                  <a:ext cx="155" cy="1"/>
                </a:xfrm>
                <a:custGeom>
                  <a:avLst/>
                  <a:gdLst>
                    <a:gd name="T0" fmla="*/ 0 w 155"/>
                    <a:gd name="T1" fmla="*/ 0 h 1"/>
                    <a:gd name="T2" fmla="*/ 78 w 155"/>
                    <a:gd name="T3" fmla="*/ 0 h 1"/>
                    <a:gd name="T4" fmla="*/ 155 w 155"/>
                    <a:gd name="T5" fmla="*/ 0 h 1"/>
                    <a:gd name="T6" fmla="*/ 0 60000 65536"/>
                    <a:gd name="T7" fmla="*/ 0 60000 65536"/>
                    <a:gd name="T8" fmla="*/ 0 60000 65536"/>
                    <a:gd name="T9" fmla="*/ 0 w 155"/>
                    <a:gd name="T10" fmla="*/ 0 h 1"/>
                    <a:gd name="T11" fmla="*/ 155 w 155"/>
                    <a:gd name="T12" fmla="*/ 1 h 1"/>
                  </a:gdLst>
                  <a:ahLst/>
                  <a:cxnLst>
                    <a:cxn ang="T6">
                      <a:pos x="T0" y="T1"/>
                    </a:cxn>
                    <a:cxn ang="T7">
                      <a:pos x="T2" y="T3"/>
                    </a:cxn>
                    <a:cxn ang="T8">
                      <a:pos x="T4" y="T5"/>
                    </a:cxn>
                  </a:cxnLst>
                  <a:rect l="T9" t="T10" r="T11" b="T12"/>
                  <a:pathLst>
                    <a:path w="155" h="1">
                      <a:moveTo>
                        <a:pt x="0" y="0"/>
                      </a:moveTo>
                      <a:lnTo>
                        <a:pt x="78" y="0"/>
                      </a:lnTo>
                      <a:lnTo>
                        <a:pt x="155" y="0"/>
                      </a:lnTo>
                    </a:path>
                  </a:pathLst>
                </a:custGeom>
                <a:noFill/>
                <a:ln w="952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2" name="Line 115">
                  <a:extLst>
                    <a:ext uri="{FF2B5EF4-FFF2-40B4-BE49-F238E27FC236}">
                      <a16:creationId xmlns:a16="http://schemas.microsoft.com/office/drawing/2014/main" id="{84CF3A24-FF03-4EE5-98B5-5D1FAA2FACF2}"/>
                    </a:ext>
                  </a:extLst>
                </p:cNvPr>
                <p:cNvSpPr>
                  <a:spLocks noChangeShapeType="1"/>
                </p:cNvSpPr>
                <p:nvPr/>
              </p:nvSpPr>
              <p:spPr bwMode="auto">
                <a:xfrm>
                  <a:off x="2482" y="1193"/>
                  <a:ext cx="150" cy="1"/>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 name="Line 116">
                  <a:extLst>
                    <a:ext uri="{FF2B5EF4-FFF2-40B4-BE49-F238E27FC236}">
                      <a16:creationId xmlns:a16="http://schemas.microsoft.com/office/drawing/2014/main" id="{79FB11AE-32F1-4687-8548-48FE2F3DA4D8}"/>
                    </a:ext>
                  </a:extLst>
                </p:cNvPr>
                <p:cNvSpPr>
                  <a:spLocks noChangeShapeType="1"/>
                </p:cNvSpPr>
                <p:nvPr/>
              </p:nvSpPr>
              <p:spPr bwMode="auto">
                <a:xfrm>
                  <a:off x="2632" y="1193"/>
                  <a:ext cx="149" cy="1"/>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4" name="Freeform 117">
                  <a:extLst>
                    <a:ext uri="{FF2B5EF4-FFF2-40B4-BE49-F238E27FC236}">
                      <a16:creationId xmlns:a16="http://schemas.microsoft.com/office/drawing/2014/main" id="{7EB659E5-3A9C-4068-BF8C-41C20BC3BE20}"/>
                    </a:ext>
                  </a:extLst>
                </p:cNvPr>
                <p:cNvSpPr>
                  <a:spLocks/>
                </p:cNvSpPr>
                <p:nvPr/>
              </p:nvSpPr>
              <p:spPr bwMode="auto">
                <a:xfrm>
                  <a:off x="2781" y="1193"/>
                  <a:ext cx="155" cy="1"/>
                </a:xfrm>
                <a:custGeom>
                  <a:avLst/>
                  <a:gdLst>
                    <a:gd name="T0" fmla="*/ 0 w 155"/>
                    <a:gd name="T1" fmla="*/ 0 h 1"/>
                    <a:gd name="T2" fmla="*/ 78 w 155"/>
                    <a:gd name="T3" fmla="*/ 0 h 1"/>
                    <a:gd name="T4" fmla="*/ 155 w 155"/>
                    <a:gd name="T5" fmla="*/ 0 h 1"/>
                    <a:gd name="T6" fmla="*/ 0 60000 65536"/>
                    <a:gd name="T7" fmla="*/ 0 60000 65536"/>
                    <a:gd name="T8" fmla="*/ 0 60000 65536"/>
                    <a:gd name="T9" fmla="*/ 0 w 155"/>
                    <a:gd name="T10" fmla="*/ 0 h 1"/>
                    <a:gd name="T11" fmla="*/ 155 w 155"/>
                    <a:gd name="T12" fmla="*/ 1 h 1"/>
                  </a:gdLst>
                  <a:ahLst/>
                  <a:cxnLst>
                    <a:cxn ang="T6">
                      <a:pos x="T0" y="T1"/>
                    </a:cxn>
                    <a:cxn ang="T7">
                      <a:pos x="T2" y="T3"/>
                    </a:cxn>
                    <a:cxn ang="T8">
                      <a:pos x="T4" y="T5"/>
                    </a:cxn>
                  </a:cxnLst>
                  <a:rect l="T9" t="T10" r="T11" b="T12"/>
                  <a:pathLst>
                    <a:path w="155" h="1">
                      <a:moveTo>
                        <a:pt x="0" y="0"/>
                      </a:moveTo>
                      <a:lnTo>
                        <a:pt x="78" y="0"/>
                      </a:lnTo>
                      <a:lnTo>
                        <a:pt x="155" y="0"/>
                      </a:lnTo>
                    </a:path>
                  </a:pathLst>
                </a:custGeom>
                <a:noFill/>
                <a:ln w="952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5" name="Line 118">
                  <a:extLst>
                    <a:ext uri="{FF2B5EF4-FFF2-40B4-BE49-F238E27FC236}">
                      <a16:creationId xmlns:a16="http://schemas.microsoft.com/office/drawing/2014/main" id="{7B06DB5A-008D-4E5C-839F-7D71C0A2949C}"/>
                    </a:ext>
                  </a:extLst>
                </p:cNvPr>
                <p:cNvSpPr>
                  <a:spLocks noChangeShapeType="1"/>
                </p:cNvSpPr>
                <p:nvPr/>
              </p:nvSpPr>
              <p:spPr bwMode="auto">
                <a:xfrm>
                  <a:off x="2936" y="1193"/>
                  <a:ext cx="150" cy="1"/>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6" name="Freeform 119">
                  <a:extLst>
                    <a:ext uri="{FF2B5EF4-FFF2-40B4-BE49-F238E27FC236}">
                      <a16:creationId xmlns:a16="http://schemas.microsoft.com/office/drawing/2014/main" id="{7C06019D-E9F0-4C6F-8ECB-97EFCB6E5AFE}"/>
                    </a:ext>
                  </a:extLst>
                </p:cNvPr>
                <p:cNvSpPr>
                  <a:spLocks/>
                </p:cNvSpPr>
                <p:nvPr/>
              </p:nvSpPr>
              <p:spPr bwMode="auto">
                <a:xfrm>
                  <a:off x="3086" y="1193"/>
                  <a:ext cx="155" cy="1"/>
                </a:xfrm>
                <a:custGeom>
                  <a:avLst/>
                  <a:gdLst>
                    <a:gd name="T0" fmla="*/ 0 w 155"/>
                    <a:gd name="T1" fmla="*/ 0 h 1"/>
                    <a:gd name="T2" fmla="*/ 78 w 155"/>
                    <a:gd name="T3" fmla="*/ 0 h 1"/>
                    <a:gd name="T4" fmla="*/ 116 w 155"/>
                    <a:gd name="T5" fmla="*/ 0 h 1"/>
                    <a:gd name="T6" fmla="*/ 155 w 155"/>
                    <a:gd name="T7" fmla="*/ 0 h 1"/>
                    <a:gd name="T8" fmla="*/ 0 60000 65536"/>
                    <a:gd name="T9" fmla="*/ 0 60000 65536"/>
                    <a:gd name="T10" fmla="*/ 0 60000 65536"/>
                    <a:gd name="T11" fmla="*/ 0 60000 65536"/>
                    <a:gd name="T12" fmla="*/ 0 w 155"/>
                    <a:gd name="T13" fmla="*/ 0 h 1"/>
                    <a:gd name="T14" fmla="*/ 155 w 155"/>
                    <a:gd name="T15" fmla="*/ 1 h 1"/>
                  </a:gdLst>
                  <a:ahLst/>
                  <a:cxnLst>
                    <a:cxn ang="T8">
                      <a:pos x="T0" y="T1"/>
                    </a:cxn>
                    <a:cxn ang="T9">
                      <a:pos x="T2" y="T3"/>
                    </a:cxn>
                    <a:cxn ang="T10">
                      <a:pos x="T4" y="T5"/>
                    </a:cxn>
                    <a:cxn ang="T11">
                      <a:pos x="T6" y="T7"/>
                    </a:cxn>
                  </a:cxnLst>
                  <a:rect l="T12" t="T13" r="T14" b="T15"/>
                  <a:pathLst>
                    <a:path w="155" h="1">
                      <a:moveTo>
                        <a:pt x="0" y="0"/>
                      </a:moveTo>
                      <a:lnTo>
                        <a:pt x="78" y="0"/>
                      </a:lnTo>
                      <a:lnTo>
                        <a:pt x="116" y="0"/>
                      </a:lnTo>
                      <a:lnTo>
                        <a:pt x="155" y="0"/>
                      </a:lnTo>
                    </a:path>
                  </a:pathLst>
                </a:custGeom>
                <a:noFill/>
                <a:ln w="952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7" name="Freeform 120">
                  <a:extLst>
                    <a:ext uri="{FF2B5EF4-FFF2-40B4-BE49-F238E27FC236}">
                      <a16:creationId xmlns:a16="http://schemas.microsoft.com/office/drawing/2014/main" id="{6393D5E1-8FC3-4F0D-9E2E-771852D5D1AB}"/>
                    </a:ext>
                  </a:extLst>
                </p:cNvPr>
                <p:cNvSpPr>
                  <a:spLocks/>
                </p:cNvSpPr>
                <p:nvPr/>
              </p:nvSpPr>
              <p:spPr bwMode="auto">
                <a:xfrm>
                  <a:off x="3241" y="1193"/>
                  <a:ext cx="150" cy="37"/>
                </a:xfrm>
                <a:custGeom>
                  <a:avLst/>
                  <a:gdLst>
                    <a:gd name="T0" fmla="*/ 0 w 150"/>
                    <a:gd name="T1" fmla="*/ 0 h 37"/>
                    <a:gd name="T2" fmla="*/ 39 w 150"/>
                    <a:gd name="T3" fmla="*/ 5 h 37"/>
                    <a:gd name="T4" fmla="*/ 78 w 150"/>
                    <a:gd name="T5" fmla="*/ 16 h 37"/>
                    <a:gd name="T6" fmla="*/ 150 w 150"/>
                    <a:gd name="T7" fmla="*/ 37 h 37"/>
                    <a:gd name="T8" fmla="*/ 0 60000 65536"/>
                    <a:gd name="T9" fmla="*/ 0 60000 65536"/>
                    <a:gd name="T10" fmla="*/ 0 60000 65536"/>
                    <a:gd name="T11" fmla="*/ 0 60000 65536"/>
                    <a:gd name="T12" fmla="*/ 0 w 150"/>
                    <a:gd name="T13" fmla="*/ 0 h 37"/>
                    <a:gd name="T14" fmla="*/ 150 w 150"/>
                    <a:gd name="T15" fmla="*/ 37 h 37"/>
                  </a:gdLst>
                  <a:ahLst/>
                  <a:cxnLst>
                    <a:cxn ang="T8">
                      <a:pos x="T0" y="T1"/>
                    </a:cxn>
                    <a:cxn ang="T9">
                      <a:pos x="T2" y="T3"/>
                    </a:cxn>
                    <a:cxn ang="T10">
                      <a:pos x="T4" y="T5"/>
                    </a:cxn>
                    <a:cxn ang="T11">
                      <a:pos x="T6" y="T7"/>
                    </a:cxn>
                  </a:cxnLst>
                  <a:rect l="T12" t="T13" r="T14" b="T15"/>
                  <a:pathLst>
                    <a:path w="150" h="37">
                      <a:moveTo>
                        <a:pt x="0" y="0"/>
                      </a:moveTo>
                      <a:lnTo>
                        <a:pt x="39" y="5"/>
                      </a:lnTo>
                      <a:lnTo>
                        <a:pt x="78" y="16"/>
                      </a:lnTo>
                      <a:lnTo>
                        <a:pt x="150" y="37"/>
                      </a:lnTo>
                    </a:path>
                  </a:pathLst>
                </a:custGeom>
                <a:noFill/>
                <a:ln w="952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8" name="Freeform 121">
                  <a:extLst>
                    <a:ext uri="{FF2B5EF4-FFF2-40B4-BE49-F238E27FC236}">
                      <a16:creationId xmlns:a16="http://schemas.microsoft.com/office/drawing/2014/main" id="{D4B1AE14-45B0-4638-9123-98D8584FA40F}"/>
                    </a:ext>
                  </a:extLst>
                </p:cNvPr>
                <p:cNvSpPr>
                  <a:spLocks/>
                </p:cNvSpPr>
                <p:nvPr/>
              </p:nvSpPr>
              <p:spPr bwMode="auto">
                <a:xfrm>
                  <a:off x="3391" y="1230"/>
                  <a:ext cx="149" cy="49"/>
                </a:xfrm>
                <a:custGeom>
                  <a:avLst/>
                  <a:gdLst>
                    <a:gd name="T0" fmla="*/ 0 w 149"/>
                    <a:gd name="T1" fmla="*/ 0 h 49"/>
                    <a:gd name="T2" fmla="*/ 72 w 149"/>
                    <a:gd name="T3" fmla="*/ 22 h 49"/>
                    <a:gd name="T4" fmla="*/ 149 w 149"/>
                    <a:gd name="T5" fmla="*/ 49 h 49"/>
                    <a:gd name="T6" fmla="*/ 0 60000 65536"/>
                    <a:gd name="T7" fmla="*/ 0 60000 65536"/>
                    <a:gd name="T8" fmla="*/ 0 60000 65536"/>
                    <a:gd name="T9" fmla="*/ 0 w 149"/>
                    <a:gd name="T10" fmla="*/ 0 h 49"/>
                    <a:gd name="T11" fmla="*/ 149 w 149"/>
                    <a:gd name="T12" fmla="*/ 49 h 49"/>
                  </a:gdLst>
                  <a:ahLst/>
                  <a:cxnLst>
                    <a:cxn ang="T6">
                      <a:pos x="T0" y="T1"/>
                    </a:cxn>
                    <a:cxn ang="T7">
                      <a:pos x="T2" y="T3"/>
                    </a:cxn>
                    <a:cxn ang="T8">
                      <a:pos x="T4" y="T5"/>
                    </a:cxn>
                  </a:cxnLst>
                  <a:rect l="T9" t="T10" r="T11" b="T12"/>
                  <a:pathLst>
                    <a:path w="149" h="49">
                      <a:moveTo>
                        <a:pt x="0" y="0"/>
                      </a:moveTo>
                      <a:lnTo>
                        <a:pt x="72" y="22"/>
                      </a:lnTo>
                      <a:lnTo>
                        <a:pt x="149" y="49"/>
                      </a:lnTo>
                    </a:path>
                  </a:pathLst>
                </a:custGeom>
                <a:noFill/>
                <a:ln w="952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9" name="Freeform 122">
                  <a:extLst>
                    <a:ext uri="{FF2B5EF4-FFF2-40B4-BE49-F238E27FC236}">
                      <a16:creationId xmlns:a16="http://schemas.microsoft.com/office/drawing/2014/main" id="{889AFB96-2736-4BE4-8DF6-566227C5738A}"/>
                    </a:ext>
                  </a:extLst>
                </p:cNvPr>
                <p:cNvSpPr>
                  <a:spLocks/>
                </p:cNvSpPr>
                <p:nvPr/>
              </p:nvSpPr>
              <p:spPr bwMode="auto">
                <a:xfrm>
                  <a:off x="3540" y="1279"/>
                  <a:ext cx="155" cy="70"/>
                </a:xfrm>
                <a:custGeom>
                  <a:avLst/>
                  <a:gdLst>
                    <a:gd name="T0" fmla="*/ 0 w 155"/>
                    <a:gd name="T1" fmla="*/ 0 h 70"/>
                    <a:gd name="T2" fmla="*/ 78 w 155"/>
                    <a:gd name="T3" fmla="*/ 27 h 70"/>
                    <a:gd name="T4" fmla="*/ 117 w 155"/>
                    <a:gd name="T5" fmla="*/ 49 h 70"/>
                    <a:gd name="T6" fmla="*/ 155 w 155"/>
                    <a:gd name="T7" fmla="*/ 70 h 70"/>
                    <a:gd name="T8" fmla="*/ 0 60000 65536"/>
                    <a:gd name="T9" fmla="*/ 0 60000 65536"/>
                    <a:gd name="T10" fmla="*/ 0 60000 65536"/>
                    <a:gd name="T11" fmla="*/ 0 60000 65536"/>
                    <a:gd name="T12" fmla="*/ 0 w 155"/>
                    <a:gd name="T13" fmla="*/ 0 h 70"/>
                    <a:gd name="T14" fmla="*/ 155 w 155"/>
                    <a:gd name="T15" fmla="*/ 70 h 70"/>
                  </a:gdLst>
                  <a:ahLst/>
                  <a:cxnLst>
                    <a:cxn ang="T8">
                      <a:pos x="T0" y="T1"/>
                    </a:cxn>
                    <a:cxn ang="T9">
                      <a:pos x="T2" y="T3"/>
                    </a:cxn>
                    <a:cxn ang="T10">
                      <a:pos x="T4" y="T5"/>
                    </a:cxn>
                    <a:cxn ang="T11">
                      <a:pos x="T6" y="T7"/>
                    </a:cxn>
                  </a:cxnLst>
                  <a:rect l="T12" t="T13" r="T14" b="T15"/>
                  <a:pathLst>
                    <a:path w="155" h="70">
                      <a:moveTo>
                        <a:pt x="0" y="0"/>
                      </a:moveTo>
                      <a:lnTo>
                        <a:pt x="78" y="27"/>
                      </a:lnTo>
                      <a:lnTo>
                        <a:pt x="117" y="49"/>
                      </a:lnTo>
                      <a:lnTo>
                        <a:pt x="155" y="70"/>
                      </a:lnTo>
                    </a:path>
                  </a:pathLst>
                </a:custGeom>
                <a:noFill/>
                <a:ln w="952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0" name="Freeform 123">
                  <a:extLst>
                    <a:ext uri="{FF2B5EF4-FFF2-40B4-BE49-F238E27FC236}">
                      <a16:creationId xmlns:a16="http://schemas.microsoft.com/office/drawing/2014/main" id="{14DEEBA7-CA7E-428E-9565-5A72CCC40694}"/>
                    </a:ext>
                  </a:extLst>
                </p:cNvPr>
                <p:cNvSpPr>
                  <a:spLocks/>
                </p:cNvSpPr>
                <p:nvPr/>
              </p:nvSpPr>
              <p:spPr bwMode="auto">
                <a:xfrm>
                  <a:off x="3695" y="1349"/>
                  <a:ext cx="150" cy="157"/>
                </a:xfrm>
                <a:custGeom>
                  <a:avLst/>
                  <a:gdLst>
                    <a:gd name="T0" fmla="*/ 0 w 150"/>
                    <a:gd name="T1" fmla="*/ 0 h 157"/>
                    <a:gd name="T2" fmla="*/ 39 w 150"/>
                    <a:gd name="T3" fmla="*/ 27 h 157"/>
                    <a:gd name="T4" fmla="*/ 72 w 150"/>
                    <a:gd name="T5" fmla="*/ 54 h 157"/>
                    <a:gd name="T6" fmla="*/ 95 w 150"/>
                    <a:gd name="T7" fmla="*/ 76 h 157"/>
                    <a:gd name="T8" fmla="*/ 111 w 150"/>
                    <a:gd name="T9" fmla="*/ 97 h 157"/>
                    <a:gd name="T10" fmla="*/ 133 w 150"/>
                    <a:gd name="T11" fmla="*/ 124 h 157"/>
                    <a:gd name="T12" fmla="*/ 150 w 150"/>
                    <a:gd name="T13" fmla="*/ 157 h 157"/>
                    <a:gd name="T14" fmla="*/ 0 60000 65536"/>
                    <a:gd name="T15" fmla="*/ 0 60000 65536"/>
                    <a:gd name="T16" fmla="*/ 0 60000 65536"/>
                    <a:gd name="T17" fmla="*/ 0 60000 65536"/>
                    <a:gd name="T18" fmla="*/ 0 60000 65536"/>
                    <a:gd name="T19" fmla="*/ 0 60000 65536"/>
                    <a:gd name="T20" fmla="*/ 0 60000 65536"/>
                    <a:gd name="T21" fmla="*/ 0 w 150"/>
                    <a:gd name="T22" fmla="*/ 0 h 157"/>
                    <a:gd name="T23" fmla="*/ 150 w 150"/>
                    <a:gd name="T24" fmla="*/ 157 h 1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57">
                      <a:moveTo>
                        <a:pt x="0" y="0"/>
                      </a:moveTo>
                      <a:lnTo>
                        <a:pt x="39" y="27"/>
                      </a:lnTo>
                      <a:lnTo>
                        <a:pt x="72" y="54"/>
                      </a:lnTo>
                      <a:lnTo>
                        <a:pt x="95" y="76"/>
                      </a:lnTo>
                      <a:lnTo>
                        <a:pt x="111" y="97"/>
                      </a:lnTo>
                      <a:lnTo>
                        <a:pt x="133" y="124"/>
                      </a:lnTo>
                      <a:lnTo>
                        <a:pt x="150" y="157"/>
                      </a:lnTo>
                    </a:path>
                  </a:pathLst>
                </a:custGeom>
                <a:noFill/>
                <a:ln w="952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1" name="Freeform 124">
                  <a:extLst>
                    <a:ext uri="{FF2B5EF4-FFF2-40B4-BE49-F238E27FC236}">
                      <a16:creationId xmlns:a16="http://schemas.microsoft.com/office/drawing/2014/main" id="{340CC9E6-CEFB-4FC8-B214-EDF9254D15A8}"/>
                    </a:ext>
                  </a:extLst>
                </p:cNvPr>
                <p:cNvSpPr>
                  <a:spLocks/>
                </p:cNvSpPr>
                <p:nvPr/>
              </p:nvSpPr>
              <p:spPr bwMode="auto">
                <a:xfrm>
                  <a:off x="3845" y="1506"/>
                  <a:ext cx="155" cy="426"/>
                </a:xfrm>
                <a:custGeom>
                  <a:avLst/>
                  <a:gdLst>
                    <a:gd name="T0" fmla="*/ 0 w 155"/>
                    <a:gd name="T1" fmla="*/ 0 h 426"/>
                    <a:gd name="T2" fmla="*/ 17 w 155"/>
                    <a:gd name="T3" fmla="*/ 32 h 426"/>
                    <a:gd name="T4" fmla="*/ 33 w 155"/>
                    <a:gd name="T5" fmla="*/ 65 h 426"/>
                    <a:gd name="T6" fmla="*/ 55 w 155"/>
                    <a:gd name="T7" fmla="*/ 108 h 426"/>
                    <a:gd name="T8" fmla="*/ 77 w 155"/>
                    <a:gd name="T9" fmla="*/ 156 h 426"/>
                    <a:gd name="T10" fmla="*/ 100 w 155"/>
                    <a:gd name="T11" fmla="*/ 210 h 426"/>
                    <a:gd name="T12" fmla="*/ 122 w 155"/>
                    <a:gd name="T13" fmla="*/ 275 h 426"/>
                    <a:gd name="T14" fmla="*/ 138 w 155"/>
                    <a:gd name="T15" fmla="*/ 345 h 426"/>
                    <a:gd name="T16" fmla="*/ 155 w 155"/>
                    <a:gd name="T17" fmla="*/ 426 h 4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26"/>
                    <a:gd name="T29" fmla="*/ 155 w 155"/>
                    <a:gd name="T30" fmla="*/ 426 h 4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26">
                      <a:moveTo>
                        <a:pt x="0" y="0"/>
                      </a:moveTo>
                      <a:lnTo>
                        <a:pt x="17" y="32"/>
                      </a:lnTo>
                      <a:lnTo>
                        <a:pt x="33" y="65"/>
                      </a:lnTo>
                      <a:lnTo>
                        <a:pt x="55" y="108"/>
                      </a:lnTo>
                      <a:lnTo>
                        <a:pt x="77" y="156"/>
                      </a:lnTo>
                      <a:lnTo>
                        <a:pt x="100" y="210"/>
                      </a:lnTo>
                      <a:lnTo>
                        <a:pt x="122" y="275"/>
                      </a:lnTo>
                      <a:lnTo>
                        <a:pt x="138" y="345"/>
                      </a:lnTo>
                      <a:lnTo>
                        <a:pt x="155" y="426"/>
                      </a:lnTo>
                    </a:path>
                  </a:pathLst>
                </a:custGeom>
                <a:noFill/>
                <a:ln w="952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2" name="Freeform 125">
                  <a:extLst>
                    <a:ext uri="{FF2B5EF4-FFF2-40B4-BE49-F238E27FC236}">
                      <a16:creationId xmlns:a16="http://schemas.microsoft.com/office/drawing/2014/main" id="{5E755883-E0F9-4CB9-AE69-A4EA27F9D29F}"/>
                    </a:ext>
                  </a:extLst>
                </p:cNvPr>
                <p:cNvSpPr>
                  <a:spLocks/>
                </p:cNvSpPr>
                <p:nvPr/>
              </p:nvSpPr>
              <p:spPr bwMode="auto">
                <a:xfrm>
                  <a:off x="4000" y="1932"/>
                  <a:ext cx="150" cy="1318"/>
                </a:xfrm>
                <a:custGeom>
                  <a:avLst/>
                  <a:gdLst>
                    <a:gd name="T0" fmla="*/ 0 w 150"/>
                    <a:gd name="T1" fmla="*/ 0 h 1318"/>
                    <a:gd name="T2" fmla="*/ 11 w 150"/>
                    <a:gd name="T3" fmla="*/ 60 h 1318"/>
                    <a:gd name="T4" fmla="*/ 17 w 150"/>
                    <a:gd name="T5" fmla="*/ 124 h 1318"/>
                    <a:gd name="T6" fmla="*/ 28 w 150"/>
                    <a:gd name="T7" fmla="*/ 195 h 1318"/>
                    <a:gd name="T8" fmla="*/ 39 w 150"/>
                    <a:gd name="T9" fmla="*/ 265 h 1318"/>
                    <a:gd name="T10" fmla="*/ 44 w 150"/>
                    <a:gd name="T11" fmla="*/ 346 h 1318"/>
                    <a:gd name="T12" fmla="*/ 55 w 150"/>
                    <a:gd name="T13" fmla="*/ 427 h 1318"/>
                    <a:gd name="T14" fmla="*/ 78 w 150"/>
                    <a:gd name="T15" fmla="*/ 605 h 1318"/>
                    <a:gd name="T16" fmla="*/ 94 w 150"/>
                    <a:gd name="T17" fmla="*/ 783 h 1318"/>
                    <a:gd name="T18" fmla="*/ 111 w 150"/>
                    <a:gd name="T19" fmla="*/ 967 h 1318"/>
                    <a:gd name="T20" fmla="*/ 133 w 150"/>
                    <a:gd name="T21" fmla="*/ 1145 h 1318"/>
                    <a:gd name="T22" fmla="*/ 150 w 150"/>
                    <a:gd name="T23" fmla="*/ 1318 h 13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1318"/>
                    <a:gd name="T38" fmla="*/ 150 w 150"/>
                    <a:gd name="T39" fmla="*/ 1318 h 13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1318">
                      <a:moveTo>
                        <a:pt x="0" y="0"/>
                      </a:moveTo>
                      <a:lnTo>
                        <a:pt x="11" y="60"/>
                      </a:lnTo>
                      <a:lnTo>
                        <a:pt x="17" y="124"/>
                      </a:lnTo>
                      <a:lnTo>
                        <a:pt x="28" y="195"/>
                      </a:lnTo>
                      <a:lnTo>
                        <a:pt x="39" y="265"/>
                      </a:lnTo>
                      <a:lnTo>
                        <a:pt x="44" y="346"/>
                      </a:lnTo>
                      <a:lnTo>
                        <a:pt x="55" y="427"/>
                      </a:lnTo>
                      <a:lnTo>
                        <a:pt x="78" y="605"/>
                      </a:lnTo>
                      <a:lnTo>
                        <a:pt x="94" y="783"/>
                      </a:lnTo>
                      <a:lnTo>
                        <a:pt x="111" y="967"/>
                      </a:lnTo>
                      <a:lnTo>
                        <a:pt x="133" y="1145"/>
                      </a:lnTo>
                      <a:lnTo>
                        <a:pt x="150" y="1318"/>
                      </a:lnTo>
                    </a:path>
                  </a:pathLst>
                </a:custGeom>
                <a:noFill/>
                <a:ln w="952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3" name="Line 126">
                  <a:extLst>
                    <a:ext uri="{FF2B5EF4-FFF2-40B4-BE49-F238E27FC236}">
                      <a16:creationId xmlns:a16="http://schemas.microsoft.com/office/drawing/2014/main" id="{1ECE40E0-6B8D-4D52-B641-C257966950C6}"/>
                    </a:ext>
                  </a:extLst>
                </p:cNvPr>
                <p:cNvSpPr>
                  <a:spLocks noChangeShapeType="1"/>
                </p:cNvSpPr>
                <p:nvPr/>
              </p:nvSpPr>
              <p:spPr bwMode="auto">
                <a:xfrm>
                  <a:off x="4299" y="3250"/>
                  <a:ext cx="33" cy="1"/>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4" name="Line 127">
                  <a:extLst>
                    <a:ext uri="{FF2B5EF4-FFF2-40B4-BE49-F238E27FC236}">
                      <a16:creationId xmlns:a16="http://schemas.microsoft.com/office/drawing/2014/main" id="{142130B5-FE17-45AB-8E2D-239C38E93248}"/>
                    </a:ext>
                  </a:extLst>
                </p:cNvPr>
                <p:cNvSpPr>
                  <a:spLocks noChangeShapeType="1"/>
                </p:cNvSpPr>
                <p:nvPr/>
              </p:nvSpPr>
              <p:spPr bwMode="auto">
                <a:xfrm>
                  <a:off x="1114" y="1193"/>
                  <a:ext cx="149"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5" name="Freeform 128">
                  <a:extLst>
                    <a:ext uri="{FF2B5EF4-FFF2-40B4-BE49-F238E27FC236}">
                      <a16:creationId xmlns:a16="http://schemas.microsoft.com/office/drawing/2014/main" id="{8CECDC87-F9B7-4B00-9DAD-E1F5800A4575}"/>
                    </a:ext>
                  </a:extLst>
                </p:cNvPr>
                <p:cNvSpPr>
                  <a:spLocks/>
                </p:cNvSpPr>
                <p:nvPr/>
              </p:nvSpPr>
              <p:spPr bwMode="auto">
                <a:xfrm>
                  <a:off x="1263" y="1193"/>
                  <a:ext cx="155" cy="1"/>
                </a:xfrm>
                <a:custGeom>
                  <a:avLst/>
                  <a:gdLst>
                    <a:gd name="T0" fmla="*/ 0 w 155"/>
                    <a:gd name="T1" fmla="*/ 0 h 1"/>
                    <a:gd name="T2" fmla="*/ 78 w 155"/>
                    <a:gd name="T3" fmla="*/ 0 h 1"/>
                    <a:gd name="T4" fmla="*/ 155 w 155"/>
                    <a:gd name="T5" fmla="*/ 0 h 1"/>
                    <a:gd name="T6" fmla="*/ 0 60000 65536"/>
                    <a:gd name="T7" fmla="*/ 0 60000 65536"/>
                    <a:gd name="T8" fmla="*/ 0 60000 65536"/>
                    <a:gd name="T9" fmla="*/ 0 w 155"/>
                    <a:gd name="T10" fmla="*/ 0 h 1"/>
                    <a:gd name="T11" fmla="*/ 155 w 155"/>
                    <a:gd name="T12" fmla="*/ 1 h 1"/>
                  </a:gdLst>
                  <a:ahLst/>
                  <a:cxnLst>
                    <a:cxn ang="T6">
                      <a:pos x="T0" y="T1"/>
                    </a:cxn>
                    <a:cxn ang="T7">
                      <a:pos x="T2" y="T3"/>
                    </a:cxn>
                    <a:cxn ang="T8">
                      <a:pos x="T4" y="T5"/>
                    </a:cxn>
                  </a:cxnLst>
                  <a:rect l="T9" t="T10" r="T11" b="T12"/>
                  <a:pathLst>
                    <a:path w="155" h="1">
                      <a:moveTo>
                        <a:pt x="0" y="0"/>
                      </a:moveTo>
                      <a:lnTo>
                        <a:pt x="78" y="0"/>
                      </a:lnTo>
                      <a:lnTo>
                        <a:pt x="155" y="0"/>
                      </a:lnTo>
                    </a:path>
                  </a:pathLst>
                </a:custGeom>
                <a:noFill/>
                <a:ln w="95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6" name="Line 129">
                  <a:extLst>
                    <a:ext uri="{FF2B5EF4-FFF2-40B4-BE49-F238E27FC236}">
                      <a16:creationId xmlns:a16="http://schemas.microsoft.com/office/drawing/2014/main" id="{69D144F3-2552-41CA-BD32-D49F192BAE57}"/>
                    </a:ext>
                  </a:extLst>
                </p:cNvPr>
                <p:cNvSpPr>
                  <a:spLocks noChangeShapeType="1"/>
                </p:cNvSpPr>
                <p:nvPr/>
              </p:nvSpPr>
              <p:spPr bwMode="auto">
                <a:xfrm>
                  <a:off x="1418" y="1193"/>
                  <a:ext cx="150"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7" name="Freeform 130">
                  <a:extLst>
                    <a:ext uri="{FF2B5EF4-FFF2-40B4-BE49-F238E27FC236}">
                      <a16:creationId xmlns:a16="http://schemas.microsoft.com/office/drawing/2014/main" id="{74AFDD2A-915F-4045-876D-070AEF942F02}"/>
                    </a:ext>
                  </a:extLst>
                </p:cNvPr>
                <p:cNvSpPr>
                  <a:spLocks/>
                </p:cNvSpPr>
                <p:nvPr/>
              </p:nvSpPr>
              <p:spPr bwMode="auto">
                <a:xfrm>
                  <a:off x="1568" y="1193"/>
                  <a:ext cx="155" cy="1"/>
                </a:xfrm>
                <a:custGeom>
                  <a:avLst/>
                  <a:gdLst>
                    <a:gd name="T0" fmla="*/ 0 w 155"/>
                    <a:gd name="T1" fmla="*/ 0 h 1"/>
                    <a:gd name="T2" fmla="*/ 78 w 155"/>
                    <a:gd name="T3" fmla="*/ 0 h 1"/>
                    <a:gd name="T4" fmla="*/ 155 w 155"/>
                    <a:gd name="T5" fmla="*/ 0 h 1"/>
                    <a:gd name="T6" fmla="*/ 0 60000 65536"/>
                    <a:gd name="T7" fmla="*/ 0 60000 65536"/>
                    <a:gd name="T8" fmla="*/ 0 60000 65536"/>
                    <a:gd name="T9" fmla="*/ 0 w 155"/>
                    <a:gd name="T10" fmla="*/ 0 h 1"/>
                    <a:gd name="T11" fmla="*/ 155 w 155"/>
                    <a:gd name="T12" fmla="*/ 1 h 1"/>
                  </a:gdLst>
                  <a:ahLst/>
                  <a:cxnLst>
                    <a:cxn ang="T6">
                      <a:pos x="T0" y="T1"/>
                    </a:cxn>
                    <a:cxn ang="T7">
                      <a:pos x="T2" y="T3"/>
                    </a:cxn>
                    <a:cxn ang="T8">
                      <a:pos x="T4" y="T5"/>
                    </a:cxn>
                  </a:cxnLst>
                  <a:rect l="T9" t="T10" r="T11" b="T12"/>
                  <a:pathLst>
                    <a:path w="155" h="1">
                      <a:moveTo>
                        <a:pt x="0" y="0"/>
                      </a:moveTo>
                      <a:lnTo>
                        <a:pt x="78" y="0"/>
                      </a:lnTo>
                      <a:lnTo>
                        <a:pt x="155" y="0"/>
                      </a:lnTo>
                    </a:path>
                  </a:pathLst>
                </a:custGeom>
                <a:noFill/>
                <a:ln w="95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8" name="Line 131">
                  <a:extLst>
                    <a:ext uri="{FF2B5EF4-FFF2-40B4-BE49-F238E27FC236}">
                      <a16:creationId xmlns:a16="http://schemas.microsoft.com/office/drawing/2014/main" id="{1A3CD3D6-F699-46F7-962A-890B10FFC179}"/>
                    </a:ext>
                  </a:extLst>
                </p:cNvPr>
                <p:cNvSpPr>
                  <a:spLocks noChangeShapeType="1"/>
                </p:cNvSpPr>
                <p:nvPr/>
              </p:nvSpPr>
              <p:spPr bwMode="auto">
                <a:xfrm>
                  <a:off x="1723" y="1193"/>
                  <a:ext cx="150"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9" name="Line 132">
                  <a:extLst>
                    <a:ext uri="{FF2B5EF4-FFF2-40B4-BE49-F238E27FC236}">
                      <a16:creationId xmlns:a16="http://schemas.microsoft.com/office/drawing/2014/main" id="{AFC19796-F997-41F2-A765-9E2661D52D9B}"/>
                    </a:ext>
                  </a:extLst>
                </p:cNvPr>
                <p:cNvSpPr>
                  <a:spLocks noChangeShapeType="1"/>
                </p:cNvSpPr>
                <p:nvPr/>
              </p:nvSpPr>
              <p:spPr bwMode="auto">
                <a:xfrm>
                  <a:off x="1873" y="1193"/>
                  <a:ext cx="149"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0" name="Freeform 133">
                  <a:extLst>
                    <a:ext uri="{FF2B5EF4-FFF2-40B4-BE49-F238E27FC236}">
                      <a16:creationId xmlns:a16="http://schemas.microsoft.com/office/drawing/2014/main" id="{916506F7-C754-4883-BE83-101D622B033A}"/>
                    </a:ext>
                  </a:extLst>
                </p:cNvPr>
                <p:cNvSpPr>
                  <a:spLocks/>
                </p:cNvSpPr>
                <p:nvPr/>
              </p:nvSpPr>
              <p:spPr bwMode="auto">
                <a:xfrm>
                  <a:off x="2022" y="1193"/>
                  <a:ext cx="155" cy="1"/>
                </a:xfrm>
                <a:custGeom>
                  <a:avLst/>
                  <a:gdLst>
                    <a:gd name="T0" fmla="*/ 0 w 155"/>
                    <a:gd name="T1" fmla="*/ 0 h 1"/>
                    <a:gd name="T2" fmla="*/ 78 w 155"/>
                    <a:gd name="T3" fmla="*/ 0 h 1"/>
                    <a:gd name="T4" fmla="*/ 155 w 155"/>
                    <a:gd name="T5" fmla="*/ 0 h 1"/>
                    <a:gd name="T6" fmla="*/ 0 60000 65536"/>
                    <a:gd name="T7" fmla="*/ 0 60000 65536"/>
                    <a:gd name="T8" fmla="*/ 0 60000 65536"/>
                    <a:gd name="T9" fmla="*/ 0 w 155"/>
                    <a:gd name="T10" fmla="*/ 0 h 1"/>
                    <a:gd name="T11" fmla="*/ 155 w 155"/>
                    <a:gd name="T12" fmla="*/ 1 h 1"/>
                  </a:gdLst>
                  <a:ahLst/>
                  <a:cxnLst>
                    <a:cxn ang="T6">
                      <a:pos x="T0" y="T1"/>
                    </a:cxn>
                    <a:cxn ang="T7">
                      <a:pos x="T2" y="T3"/>
                    </a:cxn>
                    <a:cxn ang="T8">
                      <a:pos x="T4" y="T5"/>
                    </a:cxn>
                  </a:cxnLst>
                  <a:rect l="T9" t="T10" r="T11" b="T12"/>
                  <a:pathLst>
                    <a:path w="155" h="1">
                      <a:moveTo>
                        <a:pt x="0" y="0"/>
                      </a:moveTo>
                      <a:lnTo>
                        <a:pt x="78" y="0"/>
                      </a:lnTo>
                      <a:lnTo>
                        <a:pt x="155" y="0"/>
                      </a:lnTo>
                    </a:path>
                  </a:pathLst>
                </a:custGeom>
                <a:noFill/>
                <a:ln w="95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1" name="Line 134">
                  <a:extLst>
                    <a:ext uri="{FF2B5EF4-FFF2-40B4-BE49-F238E27FC236}">
                      <a16:creationId xmlns:a16="http://schemas.microsoft.com/office/drawing/2014/main" id="{5A69A489-D741-4D45-B60C-5474AB6D8277}"/>
                    </a:ext>
                  </a:extLst>
                </p:cNvPr>
                <p:cNvSpPr>
                  <a:spLocks noChangeShapeType="1"/>
                </p:cNvSpPr>
                <p:nvPr/>
              </p:nvSpPr>
              <p:spPr bwMode="auto">
                <a:xfrm>
                  <a:off x="2177" y="1193"/>
                  <a:ext cx="150"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2" name="Freeform 135">
                  <a:extLst>
                    <a:ext uri="{FF2B5EF4-FFF2-40B4-BE49-F238E27FC236}">
                      <a16:creationId xmlns:a16="http://schemas.microsoft.com/office/drawing/2014/main" id="{93B83894-8FF4-42B4-A6FE-B18983F183A8}"/>
                    </a:ext>
                  </a:extLst>
                </p:cNvPr>
                <p:cNvSpPr>
                  <a:spLocks/>
                </p:cNvSpPr>
                <p:nvPr/>
              </p:nvSpPr>
              <p:spPr bwMode="auto">
                <a:xfrm>
                  <a:off x="2327" y="1193"/>
                  <a:ext cx="155" cy="1"/>
                </a:xfrm>
                <a:custGeom>
                  <a:avLst/>
                  <a:gdLst>
                    <a:gd name="T0" fmla="*/ 0 w 155"/>
                    <a:gd name="T1" fmla="*/ 0 h 1"/>
                    <a:gd name="T2" fmla="*/ 78 w 155"/>
                    <a:gd name="T3" fmla="*/ 0 h 1"/>
                    <a:gd name="T4" fmla="*/ 155 w 155"/>
                    <a:gd name="T5" fmla="*/ 0 h 1"/>
                    <a:gd name="T6" fmla="*/ 0 60000 65536"/>
                    <a:gd name="T7" fmla="*/ 0 60000 65536"/>
                    <a:gd name="T8" fmla="*/ 0 60000 65536"/>
                    <a:gd name="T9" fmla="*/ 0 w 155"/>
                    <a:gd name="T10" fmla="*/ 0 h 1"/>
                    <a:gd name="T11" fmla="*/ 155 w 155"/>
                    <a:gd name="T12" fmla="*/ 1 h 1"/>
                  </a:gdLst>
                  <a:ahLst/>
                  <a:cxnLst>
                    <a:cxn ang="T6">
                      <a:pos x="T0" y="T1"/>
                    </a:cxn>
                    <a:cxn ang="T7">
                      <a:pos x="T2" y="T3"/>
                    </a:cxn>
                    <a:cxn ang="T8">
                      <a:pos x="T4" y="T5"/>
                    </a:cxn>
                  </a:cxnLst>
                  <a:rect l="T9" t="T10" r="T11" b="T12"/>
                  <a:pathLst>
                    <a:path w="155" h="1">
                      <a:moveTo>
                        <a:pt x="0" y="0"/>
                      </a:moveTo>
                      <a:lnTo>
                        <a:pt x="78" y="0"/>
                      </a:lnTo>
                      <a:lnTo>
                        <a:pt x="155" y="0"/>
                      </a:lnTo>
                    </a:path>
                  </a:pathLst>
                </a:custGeom>
                <a:noFill/>
                <a:ln w="95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3" name="Line 136">
                  <a:extLst>
                    <a:ext uri="{FF2B5EF4-FFF2-40B4-BE49-F238E27FC236}">
                      <a16:creationId xmlns:a16="http://schemas.microsoft.com/office/drawing/2014/main" id="{588F7934-35C8-4DB7-B380-CB973D514B73}"/>
                    </a:ext>
                  </a:extLst>
                </p:cNvPr>
                <p:cNvSpPr>
                  <a:spLocks noChangeShapeType="1"/>
                </p:cNvSpPr>
                <p:nvPr/>
              </p:nvSpPr>
              <p:spPr bwMode="auto">
                <a:xfrm>
                  <a:off x="2482" y="1193"/>
                  <a:ext cx="150"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 name="Line 137">
                  <a:extLst>
                    <a:ext uri="{FF2B5EF4-FFF2-40B4-BE49-F238E27FC236}">
                      <a16:creationId xmlns:a16="http://schemas.microsoft.com/office/drawing/2014/main" id="{594B16C9-CA99-411A-A949-914CA6A5E211}"/>
                    </a:ext>
                  </a:extLst>
                </p:cNvPr>
                <p:cNvSpPr>
                  <a:spLocks noChangeShapeType="1"/>
                </p:cNvSpPr>
                <p:nvPr/>
              </p:nvSpPr>
              <p:spPr bwMode="auto">
                <a:xfrm>
                  <a:off x="2632" y="1193"/>
                  <a:ext cx="149"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5" name="Freeform 138">
                  <a:extLst>
                    <a:ext uri="{FF2B5EF4-FFF2-40B4-BE49-F238E27FC236}">
                      <a16:creationId xmlns:a16="http://schemas.microsoft.com/office/drawing/2014/main" id="{6213EEAF-ECAD-453D-950E-D6A42BC5D832}"/>
                    </a:ext>
                  </a:extLst>
                </p:cNvPr>
                <p:cNvSpPr>
                  <a:spLocks/>
                </p:cNvSpPr>
                <p:nvPr/>
              </p:nvSpPr>
              <p:spPr bwMode="auto">
                <a:xfrm>
                  <a:off x="2781" y="1193"/>
                  <a:ext cx="155" cy="1"/>
                </a:xfrm>
                <a:custGeom>
                  <a:avLst/>
                  <a:gdLst>
                    <a:gd name="T0" fmla="*/ 0 w 155"/>
                    <a:gd name="T1" fmla="*/ 0 h 1"/>
                    <a:gd name="T2" fmla="*/ 78 w 155"/>
                    <a:gd name="T3" fmla="*/ 0 h 1"/>
                    <a:gd name="T4" fmla="*/ 155 w 155"/>
                    <a:gd name="T5" fmla="*/ 0 h 1"/>
                    <a:gd name="T6" fmla="*/ 0 60000 65536"/>
                    <a:gd name="T7" fmla="*/ 0 60000 65536"/>
                    <a:gd name="T8" fmla="*/ 0 60000 65536"/>
                    <a:gd name="T9" fmla="*/ 0 w 155"/>
                    <a:gd name="T10" fmla="*/ 0 h 1"/>
                    <a:gd name="T11" fmla="*/ 155 w 155"/>
                    <a:gd name="T12" fmla="*/ 1 h 1"/>
                  </a:gdLst>
                  <a:ahLst/>
                  <a:cxnLst>
                    <a:cxn ang="T6">
                      <a:pos x="T0" y="T1"/>
                    </a:cxn>
                    <a:cxn ang="T7">
                      <a:pos x="T2" y="T3"/>
                    </a:cxn>
                    <a:cxn ang="T8">
                      <a:pos x="T4" y="T5"/>
                    </a:cxn>
                  </a:cxnLst>
                  <a:rect l="T9" t="T10" r="T11" b="T12"/>
                  <a:pathLst>
                    <a:path w="155" h="1">
                      <a:moveTo>
                        <a:pt x="0" y="0"/>
                      </a:moveTo>
                      <a:lnTo>
                        <a:pt x="78" y="0"/>
                      </a:lnTo>
                      <a:lnTo>
                        <a:pt x="155" y="0"/>
                      </a:lnTo>
                    </a:path>
                  </a:pathLst>
                </a:custGeom>
                <a:noFill/>
                <a:ln w="95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6" name="Freeform 139">
                  <a:extLst>
                    <a:ext uri="{FF2B5EF4-FFF2-40B4-BE49-F238E27FC236}">
                      <a16:creationId xmlns:a16="http://schemas.microsoft.com/office/drawing/2014/main" id="{B514EDC0-3B03-49F9-A775-69C791760ECA}"/>
                    </a:ext>
                  </a:extLst>
                </p:cNvPr>
                <p:cNvSpPr>
                  <a:spLocks/>
                </p:cNvSpPr>
                <p:nvPr/>
              </p:nvSpPr>
              <p:spPr bwMode="auto">
                <a:xfrm>
                  <a:off x="2936" y="1193"/>
                  <a:ext cx="150" cy="1"/>
                </a:xfrm>
                <a:custGeom>
                  <a:avLst/>
                  <a:gdLst>
                    <a:gd name="T0" fmla="*/ 0 w 150"/>
                    <a:gd name="T1" fmla="*/ 0 h 1"/>
                    <a:gd name="T2" fmla="*/ 72 w 150"/>
                    <a:gd name="T3" fmla="*/ 0 h 1"/>
                    <a:gd name="T4" fmla="*/ 111 w 150"/>
                    <a:gd name="T5" fmla="*/ 0 h 1"/>
                    <a:gd name="T6" fmla="*/ 150 w 150"/>
                    <a:gd name="T7" fmla="*/ 0 h 1"/>
                    <a:gd name="T8" fmla="*/ 0 60000 65536"/>
                    <a:gd name="T9" fmla="*/ 0 60000 65536"/>
                    <a:gd name="T10" fmla="*/ 0 60000 65536"/>
                    <a:gd name="T11" fmla="*/ 0 60000 65536"/>
                    <a:gd name="T12" fmla="*/ 0 w 150"/>
                    <a:gd name="T13" fmla="*/ 0 h 1"/>
                    <a:gd name="T14" fmla="*/ 150 w 150"/>
                    <a:gd name="T15" fmla="*/ 1 h 1"/>
                  </a:gdLst>
                  <a:ahLst/>
                  <a:cxnLst>
                    <a:cxn ang="T8">
                      <a:pos x="T0" y="T1"/>
                    </a:cxn>
                    <a:cxn ang="T9">
                      <a:pos x="T2" y="T3"/>
                    </a:cxn>
                    <a:cxn ang="T10">
                      <a:pos x="T4" y="T5"/>
                    </a:cxn>
                    <a:cxn ang="T11">
                      <a:pos x="T6" y="T7"/>
                    </a:cxn>
                  </a:cxnLst>
                  <a:rect l="T12" t="T13" r="T14" b="T15"/>
                  <a:pathLst>
                    <a:path w="150" h="1">
                      <a:moveTo>
                        <a:pt x="0" y="0"/>
                      </a:moveTo>
                      <a:lnTo>
                        <a:pt x="72" y="0"/>
                      </a:lnTo>
                      <a:lnTo>
                        <a:pt x="111" y="0"/>
                      </a:lnTo>
                      <a:lnTo>
                        <a:pt x="150" y="0"/>
                      </a:lnTo>
                    </a:path>
                  </a:pathLst>
                </a:custGeom>
                <a:noFill/>
                <a:ln w="95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7" name="Freeform 140">
                  <a:extLst>
                    <a:ext uri="{FF2B5EF4-FFF2-40B4-BE49-F238E27FC236}">
                      <a16:creationId xmlns:a16="http://schemas.microsoft.com/office/drawing/2014/main" id="{AAC1E73F-9B7B-462A-8C97-52B2D7A8BEC7}"/>
                    </a:ext>
                  </a:extLst>
                </p:cNvPr>
                <p:cNvSpPr>
                  <a:spLocks/>
                </p:cNvSpPr>
                <p:nvPr/>
              </p:nvSpPr>
              <p:spPr bwMode="auto">
                <a:xfrm>
                  <a:off x="3086" y="1193"/>
                  <a:ext cx="155" cy="37"/>
                </a:xfrm>
                <a:custGeom>
                  <a:avLst/>
                  <a:gdLst>
                    <a:gd name="T0" fmla="*/ 0 w 155"/>
                    <a:gd name="T1" fmla="*/ 0 h 37"/>
                    <a:gd name="T2" fmla="*/ 39 w 155"/>
                    <a:gd name="T3" fmla="*/ 5 h 37"/>
                    <a:gd name="T4" fmla="*/ 78 w 155"/>
                    <a:gd name="T5" fmla="*/ 16 h 37"/>
                    <a:gd name="T6" fmla="*/ 155 w 155"/>
                    <a:gd name="T7" fmla="*/ 37 h 37"/>
                    <a:gd name="T8" fmla="*/ 0 60000 65536"/>
                    <a:gd name="T9" fmla="*/ 0 60000 65536"/>
                    <a:gd name="T10" fmla="*/ 0 60000 65536"/>
                    <a:gd name="T11" fmla="*/ 0 60000 65536"/>
                    <a:gd name="T12" fmla="*/ 0 w 155"/>
                    <a:gd name="T13" fmla="*/ 0 h 37"/>
                    <a:gd name="T14" fmla="*/ 155 w 155"/>
                    <a:gd name="T15" fmla="*/ 37 h 37"/>
                  </a:gdLst>
                  <a:ahLst/>
                  <a:cxnLst>
                    <a:cxn ang="T8">
                      <a:pos x="T0" y="T1"/>
                    </a:cxn>
                    <a:cxn ang="T9">
                      <a:pos x="T2" y="T3"/>
                    </a:cxn>
                    <a:cxn ang="T10">
                      <a:pos x="T4" y="T5"/>
                    </a:cxn>
                    <a:cxn ang="T11">
                      <a:pos x="T6" y="T7"/>
                    </a:cxn>
                  </a:cxnLst>
                  <a:rect l="T12" t="T13" r="T14" b="T15"/>
                  <a:pathLst>
                    <a:path w="155" h="37">
                      <a:moveTo>
                        <a:pt x="0" y="0"/>
                      </a:moveTo>
                      <a:lnTo>
                        <a:pt x="39" y="5"/>
                      </a:lnTo>
                      <a:lnTo>
                        <a:pt x="78" y="16"/>
                      </a:lnTo>
                      <a:lnTo>
                        <a:pt x="155" y="37"/>
                      </a:lnTo>
                    </a:path>
                  </a:pathLst>
                </a:custGeom>
                <a:noFill/>
                <a:ln w="95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8" name="Freeform 141">
                  <a:extLst>
                    <a:ext uri="{FF2B5EF4-FFF2-40B4-BE49-F238E27FC236}">
                      <a16:creationId xmlns:a16="http://schemas.microsoft.com/office/drawing/2014/main" id="{B803A1EA-DA8B-4D3A-B994-136203AAE3C8}"/>
                    </a:ext>
                  </a:extLst>
                </p:cNvPr>
                <p:cNvSpPr>
                  <a:spLocks/>
                </p:cNvSpPr>
                <p:nvPr/>
              </p:nvSpPr>
              <p:spPr bwMode="auto">
                <a:xfrm>
                  <a:off x="3241" y="1230"/>
                  <a:ext cx="150" cy="49"/>
                </a:xfrm>
                <a:custGeom>
                  <a:avLst/>
                  <a:gdLst>
                    <a:gd name="T0" fmla="*/ 0 w 150"/>
                    <a:gd name="T1" fmla="*/ 0 h 49"/>
                    <a:gd name="T2" fmla="*/ 78 w 150"/>
                    <a:gd name="T3" fmla="*/ 22 h 49"/>
                    <a:gd name="T4" fmla="*/ 150 w 150"/>
                    <a:gd name="T5" fmla="*/ 49 h 49"/>
                    <a:gd name="T6" fmla="*/ 0 60000 65536"/>
                    <a:gd name="T7" fmla="*/ 0 60000 65536"/>
                    <a:gd name="T8" fmla="*/ 0 60000 65536"/>
                    <a:gd name="T9" fmla="*/ 0 w 150"/>
                    <a:gd name="T10" fmla="*/ 0 h 49"/>
                    <a:gd name="T11" fmla="*/ 150 w 150"/>
                    <a:gd name="T12" fmla="*/ 49 h 49"/>
                  </a:gdLst>
                  <a:ahLst/>
                  <a:cxnLst>
                    <a:cxn ang="T6">
                      <a:pos x="T0" y="T1"/>
                    </a:cxn>
                    <a:cxn ang="T7">
                      <a:pos x="T2" y="T3"/>
                    </a:cxn>
                    <a:cxn ang="T8">
                      <a:pos x="T4" y="T5"/>
                    </a:cxn>
                  </a:cxnLst>
                  <a:rect l="T9" t="T10" r="T11" b="T12"/>
                  <a:pathLst>
                    <a:path w="150" h="49">
                      <a:moveTo>
                        <a:pt x="0" y="0"/>
                      </a:moveTo>
                      <a:lnTo>
                        <a:pt x="78" y="22"/>
                      </a:lnTo>
                      <a:lnTo>
                        <a:pt x="150" y="49"/>
                      </a:lnTo>
                    </a:path>
                  </a:pathLst>
                </a:custGeom>
                <a:noFill/>
                <a:ln w="95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9" name="Freeform 142">
                  <a:extLst>
                    <a:ext uri="{FF2B5EF4-FFF2-40B4-BE49-F238E27FC236}">
                      <a16:creationId xmlns:a16="http://schemas.microsoft.com/office/drawing/2014/main" id="{A48B650F-B057-45A1-8CCE-34A0CDC1B019}"/>
                    </a:ext>
                  </a:extLst>
                </p:cNvPr>
                <p:cNvSpPr>
                  <a:spLocks/>
                </p:cNvSpPr>
                <p:nvPr/>
              </p:nvSpPr>
              <p:spPr bwMode="auto">
                <a:xfrm>
                  <a:off x="3391" y="1279"/>
                  <a:ext cx="149" cy="70"/>
                </a:xfrm>
                <a:custGeom>
                  <a:avLst/>
                  <a:gdLst>
                    <a:gd name="T0" fmla="*/ 0 w 149"/>
                    <a:gd name="T1" fmla="*/ 0 h 70"/>
                    <a:gd name="T2" fmla="*/ 72 w 149"/>
                    <a:gd name="T3" fmla="*/ 27 h 70"/>
                    <a:gd name="T4" fmla="*/ 110 w 149"/>
                    <a:gd name="T5" fmla="*/ 49 h 70"/>
                    <a:gd name="T6" fmla="*/ 149 w 149"/>
                    <a:gd name="T7" fmla="*/ 70 h 70"/>
                    <a:gd name="T8" fmla="*/ 0 60000 65536"/>
                    <a:gd name="T9" fmla="*/ 0 60000 65536"/>
                    <a:gd name="T10" fmla="*/ 0 60000 65536"/>
                    <a:gd name="T11" fmla="*/ 0 60000 65536"/>
                    <a:gd name="T12" fmla="*/ 0 w 149"/>
                    <a:gd name="T13" fmla="*/ 0 h 70"/>
                    <a:gd name="T14" fmla="*/ 149 w 149"/>
                    <a:gd name="T15" fmla="*/ 70 h 70"/>
                  </a:gdLst>
                  <a:ahLst/>
                  <a:cxnLst>
                    <a:cxn ang="T8">
                      <a:pos x="T0" y="T1"/>
                    </a:cxn>
                    <a:cxn ang="T9">
                      <a:pos x="T2" y="T3"/>
                    </a:cxn>
                    <a:cxn ang="T10">
                      <a:pos x="T4" y="T5"/>
                    </a:cxn>
                    <a:cxn ang="T11">
                      <a:pos x="T6" y="T7"/>
                    </a:cxn>
                  </a:cxnLst>
                  <a:rect l="T12" t="T13" r="T14" b="T15"/>
                  <a:pathLst>
                    <a:path w="149" h="70">
                      <a:moveTo>
                        <a:pt x="0" y="0"/>
                      </a:moveTo>
                      <a:lnTo>
                        <a:pt x="72" y="27"/>
                      </a:lnTo>
                      <a:lnTo>
                        <a:pt x="110" y="49"/>
                      </a:lnTo>
                      <a:lnTo>
                        <a:pt x="149" y="70"/>
                      </a:lnTo>
                    </a:path>
                  </a:pathLst>
                </a:custGeom>
                <a:noFill/>
                <a:ln w="95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0" name="Freeform 143">
                  <a:extLst>
                    <a:ext uri="{FF2B5EF4-FFF2-40B4-BE49-F238E27FC236}">
                      <a16:creationId xmlns:a16="http://schemas.microsoft.com/office/drawing/2014/main" id="{B1D7E9D9-5C88-42B5-BADD-79DC37FB0729}"/>
                    </a:ext>
                  </a:extLst>
                </p:cNvPr>
                <p:cNvSpPr>
                  <a:spLocks/>
                </p:cNvSpPr>
                <p:nvPr/>
              </p:nvSpPr>
              <p:spPr bwMode="auto">
                <a:xfrm>
                  <a:off x="3540" y="1349"/>
                  <a:ext cx="155" cy="157"/>
                </a:xfrm>
                <a:custGeom>
                  <a:avLst/>
                  <a:gdLst>
                    <a:gd name="T0" fmla="*/ 0 w 155"/>
                    <a:gd name="T1" fmla="*/ 0 h 157"/>
                    <a:gd name="T2" fmla="*/ 39 w 155"/>
                    <a:gd name="T3" fmla="*/ 27 h 157"/>
                    <a:gd name="T4" fmla="*/ 78 w 155"/>
                    <a:gd name="T5" fmla="*/ 54 h 157"/>
                    <a:gd name="T6" fmla="*/ 100 w 155"/>
                    <a:gd name="T7" fmla="*/ 76 h 157"/>
                    <a:gd name="T8" fmla="*/ 117 w 155"/>
                    <a:gd name="T9" fmla="*/ 97 h 157"/>
                    <a:gd name="T10" fmla="*/ 139 w 155"/>
                    <a:gd name="T11" fmla="*/ 124 h 157"/>
                    <a:gd name="T12" fmla="*/ 155 w 155"/>
                    <a:gd name="T13" fmla="*/ 157 h 157"/>
                    <a:gd name="T14" fmla="*/ 0 60000 65536"/>
                    <a:gd name="T15" fmla="*/ 0 60000 65536"/>
                    <a:gd name="T16" fmla="*/ 0 60000 65536"/>
                    <a:gd name="T17" fmla="*/ 0 60000 65536"/>
                    <a:gd name="T18" fmla="*/ 0 60000 65536"/>
                    <a:gd name="T19" fmla="*/ 0 60000 65536"/>
                    <a:gd name="T20" fmla="*/ 0 60000 65536"/>
                    <a:gd name="T21" fmla="*/ 0 w 155"/>
                    <a:gd name="T22" fmla="*/ 0 h 157"/>
                    <a:gd name="T23" fmla="*/ 155 w 155"/>
                    <a:gd name="T24" fmla="*/ 157 h 1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57">
                      <a:moveTo>
                        <a:pt x="0" y="0"/>
                      </a:moveTo>
                      <a:lnTo>
                        <a:pt x="39" y="27"/>
                      </a:lnTo>
                      <a:lnTo>
                        <a:pt x="78" y="54"/>
                      </a:lnTo>
                      <a:lnTo>
                        <a:pt x="100" y="76"/>
                      </a:lnTo>
                      <a:lnTo>
                        <a:pt x="117" y="97"/>
                      </a:lnTo>
                      <a:lnTo>
                        <a:pt x="139" y="124"/>
                      </a:lnTo>
                      <a:lnTo>
                        <a:pt x="155" y="157"/>
                      </a:lnTo>
                    </a:path>
                  </a:pathLst>
                </a:custGeom>
                <a:noFill/>
                <a:ln w="95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1" name="Freeform 144">
                  <a:extLst>
                    <a:ext uri="{FF2B5EF4-FFF2-40B4-BE49-F238E27FC236}">
                      <a16:creationId xmlns:a16="http://schemas.microsoft.com/office/drawing/2014/main" id="{C8FAE408-3C15-4E82-BCF4-D7222350B788}"/>
                    </a:ext>
                  </a:extLst>
                </p:cNvPr>
                <p:cNvSpPr>
                  <a:spLocks/>
                </p:cNvSpPr>
                <p:nvPr/>
              </p:nvSpPr>
              <p:spPr bwMode="auto">
                <a:xfrm>
                  <a:off x="3695" y="1506"/>
                  <a:ext cx="150" cy="426"/>
                </a:xfrm>
                <a:custGeom>
                  <a:avLst/>
                  <a:gdLst>
                    <a:gd name="T0" fmla="*/ 0 w 150"/>
                    <a:gd name="T1" fmla="*/ 0 h 426"/>
                    <a:gd name="T2" fmla="*/ 17 w 150"/>
                    <a:gd name="T3" fmla="*/ 32 h 426"/>
                    <a:gd name="T4" fmla="*/ 34 w 150"/>
                    <a:gd name="T5" fmla="*/ 65 h 426"/>
                    <a:gd name="T6" fmla="*/ 56 w 150"/>
                    <a:gd name="T7" fmla="*/ 108 h 426"/>
                    <a:gd name="T8" fmla="*/ 72 w 150"/>
                    <a:gd name="T9" fmla="*/ 156 h 426"/>
                    <a:gd name="T10" fmla="*/ 95 w 150"/>
                    <a:gd name="T11" fmla="*/ 216 h 426"/>
                    <a:gd name="T12" fmla="*/ 117 w 150"/>
                    <a:gd name="T13" fmla="*/ 275 h 426"/>
                    <a:gd name="T14" fmla="*/ 133 w 150"/>
                    <a:gd name="T15" fmla="*/ 345 h 426"/>
                    <a:gd name="T16" fmla="*/ 150 w 150"/>
                    <a:gd name="T17" fmla="*/ 426 h 4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
                    <a:gd name="T28" fmla="*/ 0 h 426"/>
                    <a:gd name="T29" fmla="*/ 150 w 150"/>
                    <a:gd name="T30" fmla="*/ 426 h 4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 h="426">
                      <a:moveTo>
                        <a:pt x="0" y="0"/>
                      </a:moveTo>
                      <a:lnTo>
                        <a:pt x="17" y="32"/>
                      </a:lnTo>
                      <a:lnTo>
                        <a:pt x="34" y="65"/>
                      </a:lnTo>
                      <a:lnTo>
                        <a:pt x="56" y="108"/>
                      </a:lnTo>
                      <a:lnTo>
                        <a:pt x="72" y="156"/>
                      </a:lnTo>
                      <a:lnTo>
                        <a:pt x="95" y="216"/>
                      </a:lnTo>
                      <a:lnTo>
                        <a:pt x="117" y="275"/>
                      </a:lnTo>
                      <a:lnTo>
                        <a:pt x="133" y="345"/>
                      </a:lnTo>
                      <a:lnTo>
                        <a:pt x="150" y="426"/>
                      </a:lnTo>
                    </a:path>
                  </a:pathLst>
                </a:custGeom>
                <a:noFill/>
                <a:ln w="95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2" name="Freeform 145">
                  <a:extLst>
                    <a:ext uri="{FF2B5EF4-FFF2-40B4-BE49-F238E27FC236}">
                      <a16:creationId xmlns:a16="http://schemas.microsoft.com/office/drawing/2014/main" id="{B423F8AF-3ADB-402F-9481-62CBAA1384F0}"/>
                    </a:ext>
                  </a:extLst>
                </p:cNvPr>
                <p:cNvSpPr>
                  <a:spLocks/>
                </p:cNvSpPr>
                <p:nvPr/>
              </p:nvSpPr>
              <p:spPr bwMode="auto">
                <a:xfrm>
                  <a:off x="3845" y="1932"/>
                  <a:ext cx="155" cy="1318"/>
                </a:xfrm>
                <a:custGeom>
                  <a:avLst/>
                  <a:gdLst>
                    <a:gd name="T0" fmla="*/ 0 w 155"/>
                    <a:gd name="T1" fmla="*/ 0 h 1318"/>
                    <a:gd name="T2" fmla="*/ 11 w 155"/>
                    <a:gd name="T3" fmla="*/ 60 h 1318"/>
                    <a:gd name="T4" fmla="*/ 17 w 155"/>
                    <a:gd name="T5" fmla="*/ 124 h 1318"/>
                    <a:gd name="T6" fmla="*/ 28 w 155"/>
                    <a:gd name="T7" fmla="*/ 195 h 1318"/>
                    <a:gd name="T8" fmla="*/ 39 w 155"/>
                    <a:gd name="T9" fmla="*/ 265 h 1318"/>
                    <a:gd name="T10" fmla="*/ 50 w 155"/>
                    <a:gd name="T11" fmla="*/ 346 h 1318"/>
                    <a:gd name="T12" fmla="*/ 55 w 155"/>
                    <a:gd name="T13" fmla="*/ 427 h 1318"/>
                    <a:gd name="T14" fmla="*/ 77 w 155"/>
                    <a:gd name="T15" fmla="*/ 605 h 1318"/>
                    <a:gd name="T16" fmla="*/ 94 w 155"/>
                    <a:gd name="T17" fmla="*/ 783 h 1318"/>
                    <a:gd name="T18" fmla="*/ 116 w 155"/>
                    <a:gd name="T19" fmla="*/ 967 h 1318"/>
                    <a:gd name="T20" fmla="*/ 133 w 155"/>
                    <a:gd name="T21" fmla="*/ 1145 h 1318"/>
                    <a:gd name="T22" fmla="*/ 155 w 155"/>
                    <a:gd name="T23" fmla="*/ 1318 h 13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1318"/>
                    <a:gd name="T38" fmla="*/ 155 w 155"/>
                    <a:gd name="T39" fmla="*/ 1318 h 13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1318">
                      <a:moveTo>
                        <a:pt x="0" y="0"/>
                      </a:moveTo>
                      <a:lnTo>
                        <a:pt x="11" y="60"/>
                      </a:lnTo>
                      <a:lnTo>
                        <a:pt x="17" y="124"/>
                      </a:lnTo>
                      <a:lnTo>
                        <a:pt x="28" y="195"/>
                      </a:lnTo>
                      <a:lnTo>
                        <a:pt x="39" y="265"/>
                      </a:lnTo>
                      <a:lnTo>
                        <a:pt x="50" y="346"/>
                      </a:lnTo>
                      <a:lnTo>
                        <a:pt x="55" y="427"/>
                      </a:lnTo>
                      <a:lnTo>
                        <a:pt x="77" y="605"/>
                      </a:lnTo>
                      <a:lnTo>
                        <a:pt x="94" y="783"/>
                      </a:lnTo>
                      <a:lnTo>
                        <a:pt x="116" y="967"/>
                      </a:lnTo>
                      <a:lnTo>
                        <a:pt x="133" y="1145"/>
                      </a:lnTo>
                      <a:lnTo>
                        <a:pt x="155" y="1318"/>
                      </a:lnTo>
                    </a:path>
                  </a:pathLst>
                </a:custGeom>
                <a:noFill/>
                <a:ln w="95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3" name="Line 146">
                  <a:extLst>
                    <a:ext uri="{FF2B5EF4-FFF2-40B4-BE49-F238E27FC236}">
                      <a16:creationId xmlns:a16="http://schemas.microsoft.com/office/drawing/2014/main" id="{7CFAA998-A81A-40C5-A952-EBC22F229B95}"/>
                    </a:ext>
                  </a:extLst>
                </p:cNvPr>
                <p:cNvSpPr>
                  <a:spLocks noChangeShapeType="1"/>
                </p:cNvSpPr>
                <p:nvPr/>
              </p:nvSpPr>
              <p:spPr bwMode="auto">
                <a:xfrm>
                  <a:off x="1114" y="1193"/>
                  <a:ext cx="149"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4" name="Freeform 147">
                  <a:extLst>
                    <a:ext uri="{FF2B5EF4-FFF2-40B4-BE49-F238E27FC236}">
                      <a16:creationId xmlns:a16="http://schemas.microsoft.com/office/drawing/2014/main" id="{55EE50B8-6676-4523-BA50-AEFD3961B08C}"/>
                    </a:ext>
                  </a:extLst>
                </p:cNvPr>
                <p:cNvSpPr>
                  <a:spLocks/>
                </p:cNvSpPr>
                <p:nvPr/>
              </p:nvSpPr>
              <p:spPr bwMode="auto">
                <a:xfrm>
                  <a:off x="1263" y="1193"/>
                  <a:ext cx="155" cy="1"/>
                </a:xfrm>
                <a:custGeom>
                  <a:avLst/>
                  <a:gdLst>
                    <a:gd name="T0" fmla="*/ 0 w 155"/>
                    <a:gd name="T1" fmla="*/ 0 h 1"/>
                    <a:gd name="T2" fmla="*/ 78 w 155"/>
                    <a:gd name="T3" fmla="*/ 0 h 1"/>
                    <a:gd name="T4" fmla="*/ 155 w 155"/>
                    <a:gd name="T5" fmla="*/ 0 h 1"/>
                    <a:gd name="T6" fmla="*/ 0 60000 65536"/>
                    <a:gd name="T7" fmla="*/ 0 60000 65536"/>
                    <a:gd name="T8" fmla="*/ 0 60000 65536"/>
                    <a:gd name="T9" fmla="*/ 0 w 155"/>
                    <a:gd name="T10" fmla="*/ 0 h 1"/>
                    <a:gd name="T11" fmla="*/ 155 w 155"/>
                    <a:gd name="T12" fmla="*/ 1 h 1"/>
                  </a:gdLst>
                  <a:ahLst/>
                  <a:cxnLst>
                    <a:cxn ang="T6">
                      <a:pos x="T0" y="T1"/>
                    </a:cxn>
                    <a:cxn ang="T7">
                      <a:pos x="T2" y="T3"/>
                    </a:cxn>
                    <a:cxn ang="T8">
                      <a:pos x="T4" y="T5"/>
                    </a:cxn>
                  </a:cxnLst>
                  <a:rect l="T9" t="T10" r="T11" b="T12"/>
                  <a:pathLst>
                    <a:path w="155" h="1">
                      <a:moveTo>
                        <a:pt x="0" y="0"/>
                      </a:moveTo>
                      <a:lnTo>
                        <a:pt x="78" y="0"/>
                      </a:lnTo>
                      <a:lnTo>
                        <a:pt x="155" y="0"/>
                      </a:lnTo>
                    </a:path>
                  </a:pathLst>
                </a:custGeom>
                <a:noFill/>
                <a:ln w="9525">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5" name="Line 148">
                  <a:extLst>
                    <a:ext uri="{FF2B5EF4-FFF2-40B4-BE49-F238E27FC236}">
                      <a16:creationId xmlns:a16="http://schemas.microsoft.com/office/drawing/2014/main" id="{806CCB67-0C07-4E04-81B9-FE76CF2F8E71}"/>
                    </a:ext>
                  </a:extLst>
                </p:cNvPr>
                <p:cNvSpPr>
                  <a:spLocks noChangeShapeType="1"/>
                </p:cNvSpPr>
                <p:nvPr/>
              </p:nvSpPr>
              <p:spPr bwMode="auto">
                <a:xfrm>
                  <a:off x="1418" y="1193"/>
                  <a:ext cx="150"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6" name="Freeform 149">
                  <a:extLst>
                    <a:ext uri="{FF2B5EF4-FFF2-40B4-BE49-F238E27FC236}">
                      <a16:creationId xmlns:a16="http://schemas.microsoft.com/office/drawing/2014/main" id="{58C355FA-F462-42E3-9F9E-BAF568EE5F52}"/>
                    </a:ext>
                  </a:extLst>
                </p:cNvPr>
                <p:cNvSpPr>
                  <a:spLocks/>
                </p:cNvSpPr>
                <p:nvPr/>
              </p:nvSpPr>
              <p:spPr bwMode="auto">
                <a:xfrm>
                  <a:off x="1568" y="1193"/>
                  <a:ext cx="155" cy="1"/>
                </a:xfrm>
                <a:custGeom>
                  <a:avLst/>
                  <a:gdLst>
                    <a:gd name="T0" fmla="*/ 0 w 155"/>
                    <a:gd name="T1" fmla="*/ 0 h 1"/>
                    <a:gd name="T2" fmla="*/ 78 w 155"/>
                    <a:gd name="T3" fmla="*/ 0 h 1"/>
                    <a:gd name="T4" fmla="*/ 155 w 155"/>
                    <a:gd name="T5" fmla="*/ 0 h 1"/>
                    <a:gd name="T6" fmla="*/ 0 60000 65536"/>
                    <a:gd name="T7" fmla="*/ 0 60000 65536"/>
                    <a:gd name="T8" fmla="*/ 0 60000 65536"/>
                    <a:gd name="T9" fmla="*/ 0 w 155"/>
                    <a:gd name="T10" fmla="*/ 0 h 1"/>
                    <a:gd name="T11" fmla="*/ 155 w 155"/>
                    <a:gd name="T12" fmla="*/ 1 h 1"/>
                  </a:gdLst>
                  <a:ahLst/>
                  <a:cxnLst>
                    <a:cxn ang="T6">
                      <a:pos x="T0" y="T1"/>
                    </a:cxn>
                    <a:cxn ang="T7">
                      <a:pos x="T2" y="T3"/>
                    </a:cxn>
                    <a:cxn ang="T8">
                      <a:pos x="T4" y="T5"/>
                    </a:cxn>
                  </a:cxnLst>
                  <a:rect l="T9" t="T10" r="T11" b="T12"/>
                  <a:pathLst>
                    <a:path w="155" h="1">
                      <a:moveTo>
                        <a:pt x="0" y="0"/>
                      </a:moveTo>
                      <a:lnTo>
                        <a:pt x="78" y="0"/>
                      </a:lnTo>
                      <a:lnTo>
                        <a:pt x="155" y="0"/>
                      </a:lnTo>
                    </a:path>
                  </a:pathLst>
                </a:custGeom>
                <a:noFill/>
                <a:ln w="9525">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7" name="Line 150">
                  <a:extLst>
                    <a:ext uri="{FF2B5EF4-FFF2-40B4-BE49-F238E27FC236}">
                      <a16:creationId xmlns:a16="http://schemas.microsoft.com/office/drawing/2014/main" id="{707C5873-92E5-4E36-9F57-EE0A8F14494C}"/>
                    </a:ext>
                  </a:extLst>
                </p:cNvPr>
                <p:cNvSpPr>
                  <a:spLocks noChangeShapeType="1"/>
                </p:cNvSpPr>
                <p:nvPr/>
              </p:nvSpPr>
              <p:spPr bwMode="auto">
                <a:xfrm>
                  <a:off x="1723" y="1193"/>
                  <a:ext cx="150"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8" name="Line 151">
                  <a:extLst>
                    <a:ext uri="{FF2B5EF4-FFF2-40B4-BE49-F238E27FC236}">
                      <a16:creationId xmlns:a16="http://schemas.microsoft.com/office/drawing/2014/main" id="{83238334-20A8-4044-9DF3-CBDB69CF70E8}"/>
                    </a:ext>
                  </a:extLst>
                </p:cNvPr>
                <p:cNvSpPr>
                  <a:spLocks noChangeShapeType="1"/>
                </p:cNvSpPr>
                <p:nvPr/>
              </p:nvSpPr>
              <p:spPr bwMode="auto">
                <a:xfrm>
                  <a:off x="1873" y="1193"/>
                  <a:ext cx="149"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9" name="Freeform 152">
                  <a:extLst>
                    <a:ext uri="{FF2B5EF4-FFF2-40B4-BE49-F238E27FC236}">
                      <a16:creationId xmlns:a16="http://schemas.microsoft.com/office/drawing/2014/main" id="{4DE159FF-1587-4F8F-B11F-4A047ED2AAA5}"/>
                    </a:ext>
                  </a:extLst>
                </p:cNvPr>
                <p:cNvSpPr>
                  <a:spLocks/>
                </p:cNvSpPr>
                <p:nvPr/>
              </p:nvSpPr>
              <p:spPr bwMode="auto">
                <a:xfrm>
                  <a:off x="2022" y="1193"/>
                  <a:ext cx="155" cy="1"/>
                </a:xfrm>
                <a:custGeom>
                  <a:avLst/>
                  <a:gdLst>
                    <a:gd name="T0" fmla="*/ 0 w 155"/>
                    <a:gd name="T1" fmla="*/ 0 h 1"/>
                    <a:gd name="T2" fmla="*/ 78 w 155"/>
                    <a:gd name="T3" fmla="*/ 0 h 1"/>
                    <a:gd name="T4" fmla="*/ 155 w 155"/>
                    <a:gd name="T5" fmla="*/ 0 h 1"/>
                    <a:gd name="T6" fmla="*/ 0 60000 65536"/>
                    <a:gd name="T7" fmla="*/ 0 60000 65536"/>
                    <a:gd name="T8" fmla="*/ 0 60000 65536"/>
                    <a:gd name="T9" fmla="*/ 0 w 155"/>
                    <a:gd name="T10" fmla="*/ 0 h 1"/>
                    <a:gd name="T11" fmla="*/ 155 w 155"/>
                    <a:gd name="T12" fmla="*/ 1 h 1"/>
                  </a:gdLst>
                  <a:ahLst/>
                  <a:cxnLst>
                    <a:cxn ang="T6">
                      <a:pos x="T0" y="T1"/>
                    </a:cxn>
                    <a:cxn ang="T7">
                      <a:pos x="T2" y="T3"/>
                    </a:cxn>
                    <a:cxn ang="T8">
                      <a:pos x="T4" y="T5"/>
                    </a:cxn>
                  </a:cxnLst>
                  <a:rect l="T9" t="T10" r="T11" b="T12"/>
                  <a:pathLst>
                    <a:path w="155" h="1">
                      <a:moveTo>
                        <a:pt x="0" y="0"/>
                      </a:moveTo>
                      <a:lnTo>
                        <a:pt x="78" y="0"/>
                      </a:lnTo>
                      <a:lnTo>
                        <a:pt x="155" y="0"/>
                      </a:lnTo>
                    </a:path>
                  </a:pathLst>
                </a:custGeom>
                <a:noFill/>
                <a:ln w="9525">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0" name="Line 153">
                  <a:extLst>
                    <a:ext uri="{FF2B5EF4-FFF2-40B4-BE49-F238E27FC236}">
                      <a16:creationId xmlns:a16="http://schemas.microsoft.com/office/drawing/2014/main" id="{5056E453-8572-4D34-808D-9C0FBC135E64}"/>
                    </a:ext>
                  </a:extLst>
                </p:cNvPr>
                <p:cNvSpPr>
                  <a:spLocks noChangeShapeType="1"/>
                </p:cNvSpPr>
                <p:nvPr/>
              </p:nvSpPr>
              <p:spPr bwMode="auto">
                <a:xfrm>
                  <a:off x="2177" y="1193"/>
                  <a:ext cx="150"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1" name="Freeform 154">
                  <a:extLst>
                    <a:ext uri="{FF2B5EF4-FFF2-40B4-BE49-F238E27FC236}">
                      <a16:creationId xmlns:a16="http://schemas.microsoft.com/office/drawing/2014/main" id="{23D73811-D901-4D2A-BBAD-E9F171532D45}"/>
                    </a:ext>
                  </a:extLst>
                </p:cNvPr>
                <p:cNvSpPr>
                  <a:spLocks/>
                </p:cNvSpPr>
                <p:nvPr/>
              </p:nvSpPr>
              <p:spPr bwMode="auto">
                <a:xfrm>
                  <a:off x="2327" y="1193"/>
                  <a:ext cx="155" cy="1"/>
                </a:xfrm>
                <a:custGeom>
                  <a:avLst/>
                  <a:gdLst>
                    <a:gd name="T0" fmla="*/ 0 w 155"/>
                    <a:gd name="T1" fmla="*/ 0 h 1"/>
                    <a:gd name="T2" fmla="*/ 78 w 155"/>
                    <a:gd name="T3" fmla="*/ 0 h 1"/>
                    <a:gd name="T4" fmla="*/ 155 w 155"/>
                    <a:gd name="T5" fmla="*/ 0 h 1"/>
                    <a:gd name="T6" fmla="*/ 0 60000 65536"/>
                    <a:gd name="T7" fmla="*/ 0 60000 65536"/>
                    <a:gd name="T8" fmla="*/ 0 60000 65536"/>
                    <a:gd name="T9" fmla="*/ 0 w 155"/>
                    <a:gd name="T10" fmla="*/ 0 h 1"/>
                    <a:gd name="T11" fmla="*/ 155 w 155"/>
                    <a:gd name="T12" fmla="*/ 1 h 1"/>
                  </a:gdLst>
                  <a:ahLst/>
                  <a:cxnLst>
                    <a:cxn ang="T6">
                      <a:pos x="T0" y="T1"/>
                    </a:cxn>
                    <a:cxn ang="T7">
                      <a:pos x="T2" y="T3"/>
                    </a:cxn>
                    <a:cxn ang="T8">
                      <a:pos x="T4" y="T5"/>
                    </a:cxn>
                  </a:cxnLst>
                  <a:rect l="T9" t="T10" r="T11" b="T12"/>
                  <a:pathLst>
                    <a:path w="155" h="1">
                      <a:moveTo>
                        <a:pt x="0" y="0"/>
                      </a:moveTo>
                      <a:lnTo>
                        <a:pt x="78" y="0"/>
                      </a:lnTo>
                      <a:lnTo>
                        <a:pt x="155" y="0"/>
                      </a:lnTo>
                    </a:path>
                  </a:pathLst>
                </a:custGeom>
                <a:noFill/>
                <a:ln w="9525">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2" name="Line 155">
                  <a:extLst>
                    <a:ext uri="{FF2B5EF4-FFF2-40B4-BE49-F238E27FC236}">
                      <a16:creationId xmlns:a16="http://schemas.microsoft.com/office/drawing/2014/main" id="{FE60D785-5462-403A-8AAE-46FB1FC55D17}"/>
                    </a:ext>
                  </a:extLst>
                </p:cNvPr>
                <p:cNvSpPr>
                  <a:spLocks noChangeShapeType="1"/>
                </p:cNvSpPr>
                <p:nvPr/>
              </p:nvSpPr>
              <p:spPr bwMode="auto">
                <a:xfrm>
                  <a:off x="2482" y="1193"/>
                  <a:ext cx="150"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3" name="Line 156">
                  <a:extLst>
                    <a:ext uri="{FF2B5EF4-FFF2-40B4-BE49-F238E27FC236}">
                      <a16:creationId xmlns:a16="http://schemas.microsoft.com/office/drawing/2014/main" id="{04B46748-8009-419D-B4ED-F235F4FE2F4F}"/>
                    </a:ext>
                  </a:extLst>
                </p:cNvPr>
                <p:cNvSpPr>
                  <a:spLocks noChangeShapeType="1"/>
                </p:cNvSpPr>
                <p:nvPr/>
              </p:nvSpPr>
              <p:spPr bwMode="auto">
                <a:xfrm>
                  <a:off x="2632" y="1193"/>
                  <a:ext cx="149" cy="1"/>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4" name="Freeform 157">
                  <a:extLst>
                    <a:ext uri="{FF2B5EF4-FFF2-40B4-BE49-F238E27FC236}">
                      <a16:creationId xmlns:a16="http://schemas.microsoft.com/office/drawing/2014/main" id="{AD254489-F5D5-467C-986B-17F1C6DC7AEC}"/>
                    </a:ext>
                  </a:extLst>
                </p:cNvPr>
                <p:cNvSpPr>
                  <a:spLocks/>
                </p:cNvSpPr>
                <p:nvPr/>
              </p:nvSpPr>
              <p:spPr bwMode="auto">
                <a:xfrm>
                  <a:off x="2781" y="1193"/>
                  <a:ext cx="155" cy="1"/>
                </a:xfrm>
                <a:custGeom>
                  <a:avLst/>
                  <a:gdLst>
                    <a:gd name="T0" fmla="*/ 0 w 155"/>
                    <a:gd name="T1" fmla="*/ 0 h 1"/>
                    <a:gd name="T2" fmla="*/ 78 w 155"/>
                    <a:gd name="T3" fmla="*/ 0 h 1"/>
                    <a:gd name="T4" fmla="*/ 117 w 155"/>
                    <a:gd name="T5" fmla="*/ 0 h 1"/>
                    <a:gd name="T6" fmla="*/ 155 w 155"/>
                    <a:gd name="T7" fmla="*/ 0 h 1"/>
                    <a:gd name="T8" fmla="*/ 0 60000 65536"/>
                    <a:gd name="T9" fmla="*/ 0 60000 65536"/>
                    <a:gd name="T10" fmla="*/ 0 60000 65536"/>
                    <a:gd name="T11" fmla="*/ 0 60000 65536"/>
                    <a:gd name="T12" fmla="*/ 0 w 155"/>
                    <a:gd name="T13" fmla="*/ 0 h 1"/>
                    <a:gd name="T14" fmla="*/ 155 w 155"/>
                    <a:gd name="T15" fmla="*/ 1 h 1"/>
                  </a:gdLst>
                  <a:ahLst/>
                  <a:cxnLst>
                    <a:cxn ang="T8">
                      <a:pos x="T0" y="T1"/>
                    </a:cxn>
                    <a:cxn ang="T9">
                      <a:pos x="T2" y="T3"/>
                    </a:cxn>
                    <a:cxn ang="T10">
                      <a:pos x="T4" y="T5"/>
                    </a:cxn>
                    <a:cxn ang="T11">
                      <a:pos x="T6" y="T7"/>
                    </a:cxn>
                  </a:cxnLst>
                  <a:rect l="T12" t="T13" r="T14" b="T15"/>
                  <a:pathLst>
                    <a:path w="155" h="1">
                      <a:moveTo>
                        <a:pt x="0" y="0"/>
                      </a:moveTo>
                      <a:lnTo>
                        <a:pt x="78" y="0"/>
                      </a:lnTo>
                      <a:lnTo>
                        <a:pt x="117" y="0"/>
                      </a:lnTo>
                      <a:lnTo>
                        <a:pt x="155" y="0"/>
                      </a:lnTo>
                    </a:path>
                  </a:pathLst>
                </a:custGeom>
                <a:noFill/>
                <a:ln w="9525">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5" name="Freeform 158">
                  <a:extLst>
                    <a:ext uri="{FF2B5EF4-FFF2-40B4-BE49-F238E27FC236}">
                      <a16:creationId xmlns:a16="http://schemas.microsoft.com/office/drawing/2014/main" id="{F2783032-C4CC-4177-88EF-693D013D5523}"/>
                    </a:ext>
                  </a:extLst>
                </p:cNvPr>
                <p:cNvSpPr>
                  <a:spLocks/>
                </p:cNvSpPr>
                <p:nvPr/>
              </p:nvSpPr>
              <p:spPr bwMode="auto">
                <a:xfrm>
                  <a:off x="2936" y="1193"/>
                  <a:ext cx="150" cy="37"/>
                </a:xfrm>
                <a:custGeom>
                  <a:avLst/>
                  <a:gdLst>
                    <a:gd name="T0" fmla="*/ 0 w 150"/>
                    <a:gd name="T1" fmla="*/ 0 h 37"/>
                    <a:gd name="T2" fmla="*/ 39 w 150"/>
                    <a:gd name="T3" fmla="*/ 5 h 37"/>
                    <a:gd name="T4" fmla="*/ 72 w 150"/>
                    <a:gd name="T5" fmla="*/ 16 h 37"/>
                    <a:gd name="T6" fmla="*/ 150 w 150"/>
                    <a:gd name="T7" fmla="*/ 37 h 37"/>
                    <a:gd name="T8" fmla="*/ 0 60000 65536"/>
                    <a:gd name="T9" fmla="*/ 0 60000 65536"/>
                    <a:gd name="T10" fmla="*/ 0 60000 65536"/>
                    <a:gd name="T11" fmla="*/ 0 60000 65536"/>
                    <a:gd name="T12" fmla="*/ 0 w 150"/>
                    <a:gd name="T13" fmla="*/ 0 h 37"/>
                    <a:gd name="T14" fmla="*/ 150 w 150"/>
                    <a:gd name="T15" fmla="*/ 37 h 37"/>
                  </a:gdLst>
                  <a:ahLst/>
                  <a:cxnLst>
                    <a:cxn ang="T8">
                      <a:pos x="T0" y="T1"/>
                    </a:cxn>
                    <a:cxn ang="T9">
                      <a:pos x="T2" y="T3"/>
                    </a:cxn>
                    <a:cxn ang="T10">
                      <a:pos x="T4" y="T5"/>
                    </a:cxn>
                    <a:cxn ang="T11">
                      <a:pos x="T6" y="T7"/>
                    </a:cxn>
                  </a:cxnLst>
                  <a:rect l="T12" t="T13" r="T14" b="T15"/>
                  <a:pathLst>
                    <a:path w="150" h="37">
                      <a:moveTo>
                        <a:pt x="0" y="0"/>
                      </a:moveTo>
                      <a:lnTo>
                        <a:pt x="39" y="5"/>
                      </a:lnTo>
                      <a:lnTo>
                        <a:pt x="72" y="16"/>
                      </a:lnTo>
                      <a:lnTo>
                        <a:pt x="150" y="37"/>
                      </a:lnTo>
                    </a:path>
                  </a:pathLst>
                </a:custGeom>
                <a:noFill/>
                <a:ln w="9525">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6" name="Freeform 159">
                  <a:extLst>
                    <a:ext uri="{FF2B5EF4-FFF2-40B4-BE49-F238E27FC236}">
                      <a16:creationId xmlns:a16="http://schemas.microsoft.com/office/drawing/2014/main" id="{40087516-AF72-4F0A-B3A9-58BE826B979A}"/>
                    </a:ext>
                  </a:extLst>
                </p:cNvPr>
                <p:cNvSpPr>
                  <a:spLocks/>
                </p:cNvSpPr>
                <p:nvPr/>
              </p:nvSpPr>
              <p:spPr bwMode="auto">
                <a:xfrm>
                  <a:off x="3086" y="1230"/>
                  <a:ext cx="155" cy="49"/>
                </a:xfrm>
                <a:custGeom>
                  <a:avLst/>
                  <a:gdLst>
                    <a:gd name="T0" fmla="*/ 0 w 155"/>
                    <a:gd name="T1" fmla="*/ 0 h 49"/>
                    <a:gd name="T2" fmla="*/ 78 w 155"/>
                    <a:gd name="T3" fmla="*/ 22 h 49"/>
                    <a:gd name="T4" fmla="*/ 155 w 155"/>
                    <a:gd name="T5" fmla="*/ 49 h 49"/>
                    <a:gd name="T6" fmla="*/ 0 60000 65536"/>
                    <a:gd name="T7" fmla="*/ 0 60000 65536"/>
                    <a:gd name="T8" fmla="*/ 0 60000 65536"/>
                    <a:gd name="T9" fmla="*/ 0 w 155"/>
                    <a:gd name="T10" fmla="*/ 0 h 49"/>
                    <a:gd name="T11" fmla="*/ 155 w 155"/>
                    <a:gd name="T12" fmla="*/ 49 h 49"/>
                  </a:gdLst>
                  <a:ahLst/>
                  <a:cxnLst>
                    <a:cxn ang="T6">
                      <a:pos x="T0" y="T1"/>
                    </a:cxn>
                    <a:cxn ang="T7">
                      <a:pos x="T2" y="T3"/>
                    </a:cxn>
                    <a:cxn ang="T8">
                      <a:pos x="T4" y="T5"/>
                    </a:cxn>
                  </a:cxnLst>
                  <a:rect l="T9" t="T10" r="T11" b="T12"/>
                  <a:pathLst>
                    <a:path w="155" h="49">
                      <a:moveTo>
                        <a:pt x="0" y="0"/>
                      </a:moveTo>
                      <a:lnTo>
                        <a:pt x="78" y="22"/>
                      </a:lnTo>
                      <a:lnTo>
                        <a:pt x="155" y="49"/>
                      </a:lnTo>
                    </a:path>
                  </a:pathLst>
                </a:custGeom>
                <a:noFill/>
                <a:ln w="9525">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7" name="Freeform 160">
                  <a:extLst>
                    <a:ext uri="{FF2B5EF4-FFF2-40B4-BE49-F238E27FC236}">
                      <a16:creationId xmlns:a16="http://schemas.microsoft.com/office/drawing/2014/main" id="{DAD71C57-AC3B-4AF4-A071-5C34239C6DD3}"/>
                    </a:ext>
                  </a:extLst>
                </p:cNvPr>
                <p:cNvSpPr>
                  <a:spLocks/>
                </p:cNvSpPr>
                <p:nvPr/>
              </p:nvSpPr>
              <p:spPr bwMode="auto">
                <a:xfrm>
                  <a:off x="3241" y="1279"/>
                  <a:ext cx="150" cy="70"/>
                </a:xfrm>
                <a:custGeom>
                  <a:avLst/>
                  <a:gdLst>
                    <a:gd name="T0" fmla="*/ 0 w 150"/>
                    <a:gd name="T1" fmla="*/ 0 h 70"/>
                    <a:gd name="T2" fmla="*/ 78 w 150"/>
                    <a:gd name="T3" fmla="*/ 27 h 70"/>
                    <a:gd name="T4" fmla="*/ 111 w 150"/>
                    <a:gd name="T5" fmla="*/ 49 h 70"/>
                    <a:gd name="T6" fmla="*/ 150 w 150"/>
                    <a:gd name="T7" fmla="*/ 70 h 70"/>
                    <a:gd name="T8" fmla="*/ 0 60000 65536"/>
                    <a:gd name="T9" fmla="*/ 0 60000 65536"/>
                    <a:gd name="T10" fmla="*/ 0 60000 65536"/>
                    <a:gd name="T11" fmla="*/ 0 60000 65536"/>
                    <a:gd name="T12" fmla="*/ 0 w 150"/>
                    <a:gd name="T13" fmla="*/ 0 h 70"/>
                    <a:gd name="T14" fmla="*/ 150 w 150"/>
                    <a:gd name="T15" fmla="*/ 70 h 70"/>
                  </a:gdLst>
                  <a:ahLst/>
                  <a:cxnLst>
                    <a:cxn ang="T8">
                      <a:pos x="T0" y="T1"/>
                    </a:cxn>
                    <a:cxn ang="T9">
                      <a:pos x="T2" y="T3"/>
                    </a:cxn>
                    <a:cxn ang="T10">
                      <a:pos x="T4" y="T5"/>
                    </a:cxn>
                    <a:cxn ang="T11">
                      <a:pos x="T6" y="T7"/>
                    </a:cxn>
                  </a:cxnLst>
                  <a:rect l="T12" t="T13" r="T14" b="T15"/>
                  <a:pathLst>
                    <a:path w="150" h="70">
                      <a:moveTo>
                        <a:pt x="0" y="0"/>
                      </a:moveTo>
                      <a:lnTo>
                        <a:pt x="78" y="27"/>
                      </a:lnTo>
                      <a:lnTo>
                        <a:pt x="111" y="49"/>
                      </a:lnTo>
                      <a:lnTo>
                        <a:pt x="150" y="70"/>
                      </a:lnTo>
                    </a:path>
                  </a:pathLst>
                </a:custGeom>
                <a:noFill/>
                <a:ln w="9525">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8" name="Freeform 161">
                  <a:extLst>
                    <a:ext uri="{FF2B5EF4-FFF2-40B4-BE49-F238E27FC236}">
                      <a16:creationId xmlns:a16="http://schemas.microsoft.com/office/drawing/2014/main" id="{25BBA0DE-7E3E-4703-A518-4A527FADD99B}"/>
                    </a:ext>
                  </a:extLst>
                </p:cNvPr>
                <p:cNvSpPr>
                  <a:spLocks/>
                </p:cNvSpPr>
                <p:nvPr/>
              </p:nvSpPr>
              <p:spPr bwMode="auto">
                <a:xfrm>
                  <a:off x="3391" y="1349"/>
                  <a:ext cx="149" cy="157"/>
                </a:xfrm>
                <a:custGeom>
                  <a:avLst/>
                  <a:gdLst>
                    <a:gd name="T0" fmla="*/ 0 w 149"/>
                    <a:gd name="T1" fmla="*/ 0 h 157"/>
                    <a:gd name="T2" fmla="*/ 38 w 149"/>
                    <a:gd name="T3" fmla="*/ 27 h 157"/>
                    <a:gd name="T4" fmla="*/ 72 w 149"/>
                    <a:gd name="T5" fmla="*/ 54 h 157"/>
                    <a:gd name="T6" fmla="*/ 94 w 149"/>
                    <a:gd name="T7" fmla="*/ 76 h 157"/>
                    <a:gd name="T8" fmla="*/ 110 w 149"/>
                    <a:gd name="T9" fmla="*/ 97 h 157"/>
                    <a:gd name="T10" fmla="*/ 133 w 149"/>
                    <a:gd name="T11" fmla="*/ 124 h 157"/>
                    <a:gd name="T12" fmla="*/ 149 w 149"/>
                    <a:gd name="T13" fmla="*/ 157 h 157"/>
                    <a:gd name="T14" fmla="*/ 0 60000 65536"/>
                    <a:gd name="T15" fmla="*/ 0 60000 65536"/>
                    <a:gd name="T16" fmla="*/ 0 60000 65536"/>
                    <a:gd name="T17" fmla="*/ 0 60000 65536"/>
                    <a:gd name="T18" fmla="*/ 0 60000 65536"/>
                    <a:gd name="T19" fmla="*/ 0 60000 65536"/>
                    <a:gd name="T20" fmla="*/ 0 60000 65536"/>
                    <a:gd name="T21" fmla="*/ 0 w 149"/>
                    <a:gd name="T22" fmla="*/ 0 h 157"/>
                    <a:gd name="T23" fmla="*/ 149 w 149"/>
                    <a:gd name="T24" fmla="*/ 157 h 1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 h="157">
                      <a:moveTo>
                        <a:pt x="0" y="0"/>
                      </a:moveTo>
                      <a:lnTo>
                        <a:pt x="38" y="27"/>
                      </a:lnTo>
                      <a:lnTo>
                        <a:pt x="72" y="54"/>
                      </a:lnTo>
                      <a:lnTo>
                        <a:pt x="94" y="76"/>
                      </a:lnTo>
                      <a:lnTo>
                        <a:pt x="110" y="97"/>
                      </a:lnTo>
                      <a:lnTo>
                        <a:pt x="133" y="124"/>
                      </a:lnTo>
                      <a:lnTo>
                        <a:pt x="149" y="157"/>
                      </a:lnTo>
                    </a:path>
                  </a:pathLst>
                </a:custGeom>
                <a:noFill/>
                <a:ln w="9525">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9" name="Freeform 162">
                  <a:extLst>
                    <a:ext uri="{FF2B5EF4-FFF2-40B4-BE49-F238E27FC236}">
                      <a16:creationId xmlns:a16="http://schemas.microsoft.com/office/drawing/2014/main" id="{47BB5776-BD62-45DD-B512-F06054E33F39}"/>
                    </a:ext>
                  </a:extLst>
                </p:cNvPr>
                <p:cNvSpPr>
                  <a:spLocks/>
                </p:cNvSpPr>
                <p:nvPr/>
              </p:nvSpPr>
              <p:spPr bwMode="auto">
                <a:xfrm>
                  <a:off x="3540" y="1506"/>
                  <a:ext cx="155" cy="426"/>
                </a:xfrm>
                <a:custGeom>
                  <a:avLst/>
                  <a:gdLst>
                    <a:gd name="T0" fmla="*/ 0 w 155"/>
                    <a:gd name="T1" fmla="*/ 0 h 426"/>
                    <a:gd name="T2" fmla="*/ 17 w 155"/>
                    <a:gd name="T3" fmla="*/ 32 h 426"/>
                    <a:gd name="T4" fmla="*/ 33 w 155"/>
                    <a:gd name="T5" fmla="*/ 65 h 426"/>
                    <a:gd name="T6" fmla="*/ 56 w 155"/>
                    <a:gd name="T7" fmla="*/ 108 h 426"/>
                    <a:gd name="T8" fmla="*/ 78 w 155"/>
                    <a:gd name="T9" fmla="*/ 156 h 426"/>
                    <a:gd name="T10" fmla="*/ 100 w 155"/>
                    <a:gd name="T11" fmla="*/ 210 h 426"/>
                    <a:gd name="T12" fmla="*/ 122 w 155"/>
                    <a:gd name="T13" fmla="*/ 275 h 426"/>
                    <a:gd name="T14" fmla="*/ 139 w 155"/>
                    <a:gd name="T15" fmla="*/ 345 h 426"/>
                    <a:gd name="T16" fmla="*/ 155 w 155"/>
                    <a:gd name="T17" fmla="*/ 426 h 4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26"/>
                    <a:gd name="T29" fmla="*/ 155 w 155"/>
                    <a:gd name="T30" fmla="*/ 426 h 4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26">
                      <a:moveTo>
                        <a:pt x="0" y="0"/>
                      </a:moveTo>
                      <a:lnTo>
                        <a:pt x="17" y="32"/>
                      </a:lnTo>
                      <a:lnTo>
                        <a:pt x="33" y="65"/>
                      </a:lnTo>
                      <a:lnTo>
                        <a:pt x="56" y="108"/>
                      </a:lnTo>
                      <a:lnTo>
                        <a:pt x="78" y="156"/>
                      </a:lnTo>
                      <a:lnTo>
                        <a:pt x="100" y="210"/>
                      </a:lnTo>
                      <a:lnTo>
                        <a:pt x="122" y="275"/>
                      </a:lnTo>
                      <a:lnTo>
                        <a:pt x="139" y="345"/>
                      </a:lnTo>
                      <a:lnTo>
                        <a:pt x="155" y="426"/>
                      </a:lnTo>
                    </a:path>
                  </a:pathLst>
                </a:custGeom>
                <a:noFill/>
                <a:ln w="9525">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0" name="Freeform 163">
                  <a:extLst>
                    <a:ext uri="{FF2B5EF4-FFF2-40B4-BE49-F238E27FC236}">
                      <a16:creationId xmlns:a16="http://schemas.microsoft.com/office/drawing/2014/main" id="{B5ABB689-D91A-4D31-B8EE-BB6104376C59}"/>
                    </a:ext>
                  </a:extLst>
                </p:cNvPr>
                <p:cNvSpPr>
                  <a:spLocks/>
                </p:cNvSpPr>
                <p:nvPr/>
              </p:nvSpPr>
              <p:spPr bwMode="auto">
                <a:xfrm>
                  <a:off x="3695" y="1932"/>
                  <a:ext cx="150" cy="1318"/>
                </a:xfrm>
                <a:custGeom>
                  <a:avLst/>
                  <a:gdLst>
                    <a:gd name="T0" fmla="*/ 0 w 150"/>
                    <a:gd name="T1" fmla="*/ 0 h 1318"/>
                    <a:gd name="T2" fmla="*/ 11 w 150"/>
                    <a:gd name="T3" fmla="*/ 60 h 1318"/>
                    <a:gd name="T4" fmla="*/ 17 w 150"/>
                    <a:gd name="T5" fmla="*/ 124 h 1318"/>
                    <a:gd name="T6" fmla="*/ 28 w 150"/>
                    <a:gd name="T7" fmla="*/ 195 h 1318"/>
                    <a:gd name="T8" fmla="*/ 39 w 150"/>
                    <a:gd name="T9" fmla="*/ 265 h 1318"/>
                    <a:gd name="T10" fmla="*/ 45 w 150"/>
                    <a:gd name="T11" fmla="*/ 346 h 1318"/>
                    <a:gd name="T12" fmla="*/ 56 w 150"/>
                    <a:gd name="T13" fmla="*/ 427 h 1318"/>
                    <a:gd name="T14" fmla="*/ 78 w 150"/>
                    <a:gd name="T15" fmla="*/ 605 h 1318"/>
                    <a:gd name="T16" fmla="*/ 95 w 150"/>
                    <a:gd name="T17" fmla="*/ 783 h 1318"/>
                    <a:gd name="T18" fmla="*/ 111 w 150"/>
                    <a:gd name="T19" fmla="*/ 967 h 1318"/>
                    <a:gd name="T20" fmla="*/ 133 w 150"/>
                    <a:gd name="T21" fmla="*/ 1145 h 1318"/>
                    <a:gd name="T22" fmla="*/ 150 w 150"/>
                    <a:gd name="T23" fmla="*/ 1318 h 13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1318"/>
                    <a:gd name="T38" fmla="*/ 150 w 150"/>
                    <a:gd name="T39" fmla="*/ 1318 h 13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1318">
                      <a:moveTo>
                        <a:pt x="0" y="0"/>
                      </a:moveTo>
                      <a:lnTo>
                        <a:pt x="11" y="60"/>
                      </a:lnTo>
                      <a:lnTo>
                        <a:pt x="17" y="124"/>
                      </a:lnTo>
                      <a:lnTo>
                        <a:pt x="28" y="195"/>
                      </a:lnTo>
                      <a:lnTo>
                        <a:pt x="39" y="265"/>
                      </a:lnTo>
                      <a:lnTo>
                        <a:pt x="45" y="346"/>
                      </a:lnTo>
                      <a:lnTo>
                        <a:pt x="56" y="427"/>
                      </a:lnTo>
                      <a:lnTo>
                        <a:pt x="78" y="605"/>
                      </a:lnTo>
                      <a:lnTo>
                        <a:pt x="95" y="783"/>
                      </a:lnTo>
                      <a:lnTo>
                        <a:pt x="111" y="967"/>
                      </a:lnTo>
                      <a:lnTo>
                        <a:pt x="133" y="1145"/>
                      </a:lnTo>
                      <a:lnTo>
                        <a:pt x="150" y="1318"/>
                      </a:lnTo>
                    </a:path>
                  </a:pathLst>
                </a:custGeom>
                <a:noFill/>
                <a:ln w="9525">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1" name="Line 164">
                  <a:extLst>
                    <a:ext uri="{FF2B5EF4-FFF2-40B4-BE49-F238E27FC236}">
                      <a16:creationId xmlns:a16="http://schemas.microsoft.com/office/drawing/2014/main" id="{8CE84421-E8A3-47BA-973D-A795CCA90CC1}"/>
                    </a:ext>
                  </a:extLst>
                </p:cNvPr>
                <p:cNvSpPr>
                  <a:spLocks noChangeShapeType="1"/>
                </p:cNvSpPr>
                <p:nvPr/>
              </p:nvSpPr>
              <p:spPr bwMode="auto">
                <a:xfrm>
                  <a:off x="1114" y="1193"/>
                  <a:ext cx="149" cy="1"/>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2" name="Freeform 165">
                  <a:extLst>
                    <a:ext uri="{FF2B5EF4-FFF2-40B4-BE49-F238E27FC236}">
                      <a16:creationId xmlns:a16="http://schemas.microsoft.com/office/drawing/2014/main" id="{63AF1089-03CB-488E-B992-FAB3AFC9DBD5}"/>
                    </a:ext>
                  </a:extLst>
                </p:cNvPr>
                <p:cNvSpPr>
                  <a:spLocks/>
                </p:cNvSpPr>
                <p:nvPr/>
              </p:nvSpPr>
              <p:spPr bwMode="auto">
                <a:xfrm>
                  <a:off x="1263" y="1193"/>
                  <a:ext cx="155" cy="1"/>
                </a:xfrm>
                <a:custGeom>
                  <a:avLst/>
                  <a:gdLst>
                    <a:gd name="T0" fmla="*/ 0 w 155"/>
                    <a:gd name="T1" fmla="*/ 0 h 1"/>
                    <a:gd name="T2" fmla="*/ 78 w 155"/>
                    <a:gd name="T3" fmla="*/ 0 h 1"/>
                    <a:gd name="T4" fmla="*/ 155 w 155"/>
                    <a:gd name="T5" fmla="*/ 0 h 1"/>
                    <a:gd name="T6" fmla="*/ 0 60000 65536"/>
                    <a:gd name="T7" fmla="*/ 0 60000 65536"/>
                    <a:gd name="T8" fmla="*/ 0 60000 65536"/>
                    <a:gd name="T9" fmla="*/ 0 w 155"/>
                    <a:gd name="T10" fmla="*/ 0 h 1"/>
                    <a:gd name="T11" fmla="*/ 155 w 155"/>
                    <a:gd name="T12" fmla="*/ 1 h 1"/>
                  </a:gdLst>
                  <a:ahLst/>
                  <a:cxnLst>
                    <a:cxn ang="T6">
                      <a:pos x="T0" y="T1"/>
                    </a:cxn>
                    <a:cxn ang="T7">
                      <a:pos x="T2" y="T3"/>
                    </a:cxn>
                    <a:cxn ang="T8">
                      <a:pos x="T4" y="T5"/>
                    </a:cxn>
                  </a:cxnLst>
                  <a:rect l="T9" t="T10" r="T11" b="T12"/>
                  <a:pathLst>
                    <a:path w="155" h="1">
                      <a:moveTo>
                        <a:pt x="0" y="0"/>
                      </a:moveTo>
                      <a:lnTo>
                        <a:pt x="78" y="0"/>
                      </a:lnTo>
                      <a:lnTo>
                        <a:pt x="155" y="0"/>
                      </a:lnTo>
                    </a:path>
                  </a:pathLst>
                </a:custGeom>
                <a:noFill/>
                <a:ln w="9525">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3" name="Line 166">
                  <a:extLst>
                    <a:ext uri="{FF2B5EF4-FFF2-40B4-BE49-F238E27FC236}">
                      <a16:creationId xmlns:a16="http://schemas.microsoft.com/office/drawing/2014/main" id="{0E43FB30-0CC1-4CC7-831C-40F66ECF7B34}"/>
                    </a:ext>
                  </a:extLst>
                </p:cNvPr>
                <p:cNvSpPr>
                  <a:spLocks noChangeShapeType="1"/>
                </p:cNvSpPr>
                <p:nvPr/>
              </p:nvSpPr>
              <p:spPr bwMode="auto">
                <a:xfrm>
                  <a:off x="1418" y="1193"/>
                  <a:ext cx="150" cy="1"/>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4" name="Freeform 167">
                  <a:extLst>
                    <a:ext uri="{FF2B5EF4-FFF2-40B4-BE49-F238E27FC236}">
                      <a16:creationId xmlns:a16="http://schemas.microsoft.com/office/drawing/2014/main" id="{AD4E6526-7718-496D-A965-E3A4AFE7BB9B}"/>
                    </a:ext>
                  </a:extLst>
                </p:cNvPr>
                <p:cNvSpPr>
                  <a:spLocks/>
                </p:cNvSpPr>
                <p:nvPr/>
              </p:nvSpPr>
              <p:spPr bwMode="auto">
                <a:xfrm>
                  <a:off x="1568" y="1193"/>
                  <a:ext cx="155" cy="1"/>
                </a:xfrm>
                <a:custGeom>
                  <a:avLst/>
                  <a:gdLst>
                    <a:gd name="T0" fmla="*/ 0 w 155"/>
                    <a:gd name="T1" fmla="*/ 0 h 1"/>
                    <a:gd name="T2" fmla="*/ 78 w 155"/>
                    <a:gd name="T3" fmla="*/ 0 h 1"/>
                    <a:gd name="T4" fmla="*/ 155 w 155"/>
                    <a:gd name="T5" fmla="*/ 0 h 1"/>
                    <a:gd name="T6" fmla="*/ 0 60000 65536"/>
                    <a:gd name="T7" fmla="*/ 0 60000 65536"/>
                    <a:gd name="T8" fmla="*/ 0 60000 65536"/>
                    <a:gd name="T9" fmla="*/ 0 w 155"/>
                    <a:gd name="T10" fmla="*/ 0 h 1"/>
                    <a:gd name="T11" fmla="*/ 155 w 155"/>
                    <a:gd name="T12" fmla="*/ 1 h 1"/>
                  </a:gdLst>
                  <a:ahLst/>
                  <a:cxnLst>
                    <a:cxn ang="T6">
                      <a:pos x="T0" y="T1"/>
                    </a:cxn>
                    <a:cxn ang="T7">
                      <a:pos x="T2" y="T3"/>
                    </a:cxn>
                    <a:cxn ang="T8">
                      <a:pos x="T4" y="T5"/>
                    </a:cxn>
                  </a:cxnLst>
                  <a:rect l="T9" t="T10" r="T11" b="T12"/>
                  <a:pathLst>
                    <a:path w="155" h="1">
                      <a:moveTo>
                        <a:pt x="0" y="0"/>
                      </a:moveTo>
                      <a:lnTo>
                        <a:pt x="78" y="0"/>
                      </a:lnTo>
                      <a:lnTo>
                        <a:pt x="155" y="0"/>
                      </a:lnTo>
                    </a:path>
                  </a:pathLst>
                </a:custGeom>
                <a:noFill/>
                <a:ln w="9525">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5" name="Line 168">
                  <a:extLst>
                    <a:ext uri="{FF2B5EF4-FFF2-40B4-BE49-F238E27FC236}">
                      <a16:creationId xmlns:a16="http://schemas.microsoft.com/office/drawing/2014/main" id="{D0586308-B009-4399-BE5B-F0424C8B7AEC}"/>
                    </a:ext>
                  </a:extLst>
                </p:cNvPr>
                <p:cNvSpPr>
                  <a:spLocks noChangeShapeType="1"/>
                </p:cNvSpPr>
                <p:nvPr/>
              </p:nvSpPr>
              <p:spPr bwMode="auto">
                <a:xfrm>
                  <a:off x="1723" y="1193"/>
                  <a:ext cx="150" cy="1"/>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6" name="Line 169">
                  <a:extLst>
                    <a:ext uri="{FF2B5EF4-FFF2-40B4-BE49-F238E27FC236}">
                      <a16:creationId xmlns:a16="http://schemas.microsoft.com/office/drawing/2014/main" id="{9BD67371-CF59-459F-8872-0BC384B38B61}"/>
                    </a:ext>
                  </a:extLst>
                </p:cNvPr>
                <p:cNvSpPr>
                  <a:spLocks noChangeShapeType="1"/>
                </p:cNvSpPr>
                <p:nvPr/>
              </p:nvSpPr>
              <p:spPr bwMode="auto">
                <a:xfrm>
                  <a:off x="1873" y="1193"/>
                  <a:ext cx="149" cy="1"/>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7" name="Freeform 170">
                  <a:extLst>
                    <a:ext uri="{FF2B5EF4-FFF2-40B4-BE49-F238E27FC236}">
                      <a16:creationId xmlns:a16="http://schemas.microsoft.com/office/drawing/2014/main" id="{241B5A0B-811D-4506-94A5-4D69FE1AF57F}"/>
                    </a:ext>
                  </a:extLst>
                </p:cNvPr>
                <p:cNvSpPr>
                  <a:spLocks/>
                </p:cNvSpPr>
                <p:nvPr/>
              </p:nvSpPr>
              <p:spPr bwMode="auto">
                <a:xfrm>
                  <a:off x="2022" y="1193"/>
                  <a:ext cx="155" cy="1"/>
                </a:xfrm>
                <a:custGeom>
                  <a:avLst/>
                  <a:gdLst>
                    <a:gd name="T0" fmla="*/ 0 w 155"/>
                    <a:gd name="T1" fmla="*/ 0 h 1"/>
                    <a:gd name="T2" fmla="*/ 78 w 155"/>
                    <a:gd name="T3" fmla="*/ 0 h 1"/>
                    <a:gd name="T4" fmla="*/ 155 w 155"/>
                    <a:gd name="T5" fmla="*/ 0 h 1"/>
                    <a:gd name="T6" fmla="*/ 0 60000 65536"/>
                    <a:gd name="T7" fmla="*/ 0 60000 65536"/>
                    <a:gd name="T8" fmla="*/ 0 60000 65536"/>
                    <a:gd name="T9" fmla="*/ 0 w 155"/>
                    <a:gd name="T10" fmla="*/ 0 h 1"/>
                    <a:gd name="T11" fmla="*/ 155 w 155"/>
                    <a:gd name="T12" fmla="*/ 1 h 1"/>
                  </a:gdLst>
                  <a:ahLst/>
                  <a:cxnLst>
                    <a:cxn ang="T6">
                      <a:pos x="T0" y="T1"/>
                    </a:cxn>
                    <a:cxn ang="T7">
                      <a:pos x="T2" y="T3"/>
                    </a:cxn>
                    <a:cxn ang="T8">
                      <a:pos x="T4" y="T5"/>
                    </a:cxn>
                  </a:cxnLst>
                  <a:rect l="T9" t="T10" r="T11" b="T12"/>
                  <a:pathLst>
                    <a:path w="155" h="1">
                      <a:moveTo>
                        <a:pt x="0" y="0"/>
                      </a:moveTo>
                      <a:lnTo>
                        <a:pt x="78" y="0"/>
                      </a:lnTo>
                      <a:lnTo>
                        <a:pt x="155" y="0"/>
                      </a:lnTo>
                    </a:path>
                  </a:pathLst>
                </a:custGeom>
                <a:noFill/>
                <a:ln w="9525">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8" name="Line 171">
                  <a:extLst>
                    <a:ext uri="{FF2B5EF4-FFF2-40B4-BE49-F238E27FC236}">
                      <a16:creationId xmlns:a16="http://schemas.microsoft.com/office/drawing/2014/main" id="{FC8DCE58-FECC-4BB9-B8B9-5E98A7CEF330}"/>
                    </a:ext>
                  </a:extLst>
                </p:cNvPr>
                <p:cNvSpPr>
                  <a:spLocks noChangeShapeType="1"/>
                </p:cNvSpPr>
                <p:nvPr/>
              </p:nvSpPr>
              <p:spPr bwMode="auto">
                <a:xfrm>
                  <a:off x="2177" y="1193"/>
                  <a:ext cx="150" cy="1"/>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9" name="Freeform 172">
                  <a:extLst>
                    <a:ext uri="{FF2B5EF4-FFF2-40B4-BE49-F238E27FC236}">
                      <a16:creationId xmlns:a16="http://schemas.microsoft.com/office/drawing/2014/main" id="{A1771145-554C-4023-8D91-69E8806243D3}"/>
                    </a:ext>
                  </a:extLst>
                </p:cNvPr>
                <p:cNvSpPr>
                  <a:spLocks/>
                </p:cNvSpPr>
                <p:nvPr/>
              </p:nvSpPr>
              <p:spPr bwMode="auto">
                <a:xfrm>
                  <a:off x="2327" y="1193"/>
                  <a:ext cx="155" cy="1"/>
                </a:xfrm>
                <a:custGeom>
                  <a:avLst/>
                  <a:gdLst>
                    <a:gd name="T0" fmla="*/ 0 w 155"/>
                    <a:gd name="T1" fmla="*/ 0 h 1"/>
                    <a:gd name="T2" fmla="*/ 78 w 155"/>
                    <a:gd name="T3" fmla="*/ 0 h 1"/>
                    <a:gd name="T4" fmla="*/ 155 w 155"/>
                    <a:gd name="T5" fmla="*/ 0 h 1"/>
                    <a:gd name="T6" fmla="*/ 0 60000 65536"/>
                    <a:gd name="T7" fmla="*/ 0 60000 65536"/>
                    <a:gd name="T8" fmla="*/ 0 60000 65536"/>
                    <a:gd name="T9" fmla="*/ 0 w 155"/>
                    <a:gd name="T10" fmla="*/ 0 h 1"/>
                    <a:gd name="T11" fmla="*/ 155 w 155"/>
                    <a:gd name="T12" fmla="*/ 1 h 1"/>
                  </a:gdLst>
                  <a:ahLst/>
                  <a:cxnLst>
                    <a:cxn ang="T6">
                      <a:pos x="T0" y="T1"/>
                    </a:cxn>
                    <a:cxn ang="T7">
                      <a:pos x="T2" y="T3"/>
                    </a:cxn>
                    <a:cxn ang="T8">
                      <a:pos x="T4" y="T5"/>
                    </a:cxn>
                  </a:cxnLst>
                  <a:rect l="T9" t="T10" r="T11" b="T12"/>
                  <a:pathLst>
                    <a:path w="155" h="1">
                      <a:moveTo>
                        <a:pt x="0" y="0"/>
                      </a:moveTo>
                      <a:lnTo>
                        <a:pt x="78" y="0"/>
                      </a:lnTo>
                      <a:lnTo>
                        <a:pt x="155" y="0"/>
                      </a:lnTo>
                    </a:path>
                  </a:pathLst>
                </a:custGeom>
                <a:noFill/>
                <a:ln w="9525">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0" name="Line 173">
                  <a:extLst>
                    <a:ext uri="{FF2B5EF4-FFF2-40B4-BE49-F238E27FC236}">
                      <a16:creationId xmlns:a16="http://schemas.microsoft.com/office/drawing/2014/main" id="{891DC8F8-BF20-4C72-9BD5-36322A009690}"/>
                    </a:ext>
                  </a:extLst>
                </p:cNvPr>
                <p:cNvSpPr>
                  <a:spLocks noChangeShapeType="1"/>
                </p:cNvSpPr>
                <p:nvPr/>
              </p:nvSpPr>
              <p:spPr bwMode="auto">
                <a:xfrm>
                  <a:off x="2482" y="1193"/>
                  <a:ext cx="150" cy="1"/>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1" name="Freeform 174">
                  <a:extLst>
                    <a:ext uri="{FF2B5EF4-FFF2-40B4-BE49-F238E27FC236}">
                      <a16:creationId xmlns:a16="http://schemas.microsoft.com/office/drawing/2014/main" id="{26B891A4-F3B8-430F-ACC8-46F481C33CF8}"/>
                    </a:ext>
                  </a:extLst>
                </p:cNvPr>
                <p:cNvSpPr>
                  <a:spLocks/>
                </p:cNvSpPr>
                <p:nvPr/>
              </p:nvSpPr>
              <p:spPr bwMode="auto">
                <a:xfrm>
                  <a:off x="2632" y="1193"/>
                  <a:ext cx="149" cy="1"/>
                </a:xfrm>
                <a:custGeom>
                  <a:avLst/>
                  <a:gdLst>
                    <a:gd name="T0" fmla="*/ 0 w 149"/>
                    <a:gd name="T1" fmla="*/ 0 h 1"/>
                    <a:gd name="T2" fmla="*/ 72 w 149"/>
                    <a:gd name="T3" fmla="*/ 0 h 1"/>
                    <a:gd name="T4" fmla="*/ 110 w 149"/>
                    <a:gd name="T5" fmla="*/ 0 h 1"/>
                    <a:gd name="T6" fmla="*/ 149 w 149"/>
                    <a:gd name="T7" fmla="*/ 0 h 1"/>
                    <a:gd name="T8" fmla="*/ 0 60000 65536"/>
                    <a:gd name="T9" fmla="*/ 0 60000 65536"/>
                    <a:gd name="T10" fmla="*/ 0 60000 65536"/>
                    <a:gd name="T11" fmla="*/ 0 60000 65536"/>
                    <a:gd name="T12" fmla="*/ 0 w 149"/>
                    <a:gd name="T13" fmla="*/ 0 h 1"/>
                    <a:gd name="T14" fmla="*/ 149 w 149"/>
                    <a:gd name="T15" fmla="*/ 1 h 1"/>
                  </a:gdLst>
                  <a:ahLst/>
                  <a:cxnLst>
                    <a:cxn ang="T8">
                      <a:pos x="T0" y="T1"/>
                    </a:cxn>
                    <a:cxn ang="T9">
                      <a:pos x="T2" y="T3"/>
                    </a:cxn>
                    <a:cxn ang="T10">
                      <a:pos x="T4" y="T5"/>
                    </a:cxn>
                    <a:cxn ang="T11">
                      <a:pos x="T6" y="T7"/>
                    </a:cxn>
                  </a:cxnLst>
                  <a:rect l="T12" t="T13" r="T14" b="T15"/>
                  <a:pathLst>
                    <a:path w="149" h="1">
                      <a:moveTo>
                        <a:pt x="0" y="0"/>
                      </a:moveTo>
                      <a:lnTo>
                        <a:pt x="72" y="0"/>
                      </a:lnTo>
                      <a:lnTo>
                        <a:pt x="110" y="0"/>
                      </a:lnTo>
                      <a:lnTo>
                        <a:pt x="149" y="0"/>
                      </a:lnTo>
                    </a:path>
                  </a:pathLst>
                </a:custGeom>
                <a:noFill/>
                <a:ln w="9525">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2" name="Freeform 175">
                  <a:extLst>
                    <a:ext uri="{FF2B5EF4-FFF2-40B4-BE49-F238E27FC236}">
                      <a16:creationId xmlns:a16="http://schemas.microsoft.com/office/drawing/2014/main" id="{D1250984-9BA0-4F4A-9A48-8EE85830F656}"/>
                    </a:ext>
                  </a:extLst>
                </p:cNvPr>
                <p:cNvSpPr>
                  <a:spLocks/>
                </p:cNvSpPr>
                <p:nvPr/>
              </p:nvSpPr>
              <p:spPr bwMode="auto">
                <a:xfrm>
                  <a:off x="2781" y="1193"/>
                  <a:ext cx="155" cy="37"/>
                </a:xfrm>
                <a:custGeom>
                  <a:avLst/>
                  <a:gdLst>
                    <a:gd name="T0" fmla="*/ 0 w 155"/>
                    <a:gd name="T1" fmla="*/ 0 h 37"/>
                    <a:gd name="T2" fmla="*/ 39 w 155"/>
                    <a:gd name="T3" fmla="*/ 5 h 37"/>
                    <a:gd name="T4" fmla="*/ 78 w 155"/>
                    <a:gd name="T5" fmla="*/ 16 h 37"/>
                    <a:gd name="T6" fmla="*/ 155 w 155"/>
                    <a:gd name="T7" fmla="*/ 37 h 37"/>
                    <a:gd name="T8" fmla="*/ 0 60000 65536"/>
                    <a:gd name="T9" fmla="*/ 0 60000 65536"/>
                    <a:gd name="T10" fmla="*/ 0 60000 65536"/>
                    <a:gd name="T11" fmla="*/ 0 60000 65536"/>
                    <a:gd name="T12" fmla="*/ 0 w 155"/>
                    <a:gd name="T13" fmla="*/ 0 h 37"/>
                    <a:gd name="T14" fmla="*/ 155 w 155"/>
                    <a:gd name="T15" fmla="*/ 37 h 37"/>
                  </a:gdLst>
                  <a:ahLst/>
                  <a:cxnLst>
                    <a:cxn ang="T8">
                      <a:pos x="T0" y="T1"/>
                    </a:cxn>
                    <a:cxn ang="T9">
                      <a:pos x="T2" y="T3"/>
                    </a:cxn>
                    <a:cxn ang="T10">
                      <a:pos x="T4" y="T5"/>
                    </a:cxn>
                    <a:cxn ang="T11">
                      <a:pos x="T6" y="T7"/>
                    </a:cxn>
                  </a:cxnLst>
                  <a:rect l="T12" t="T13" r="T14" b="T15"/>
                  <a:pathLst>
                    <a:path w="155" h="37">
                      <a:moveTo>
                        <a:pt x="0" y="0"/>
                      </a:moveTo>
                      <a:lnTo>
                        <a:pt x="39" y="5"/>
                      </a:lnTo>
                      <a:lnTo>
                        <a:pt x="78" y="16"/>
                      </a:lnTo>
                      <a:lnTo>
                        <a:pt x="155" y="37"/>
                      </a:lnTo>
                    </a:path>
                  </a:pathLst>
                </a:custGeom>
                <a:noFill/>
                <a:ln w="9525">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3" name="Freeform 176">
                  <a:extLst>
                    <a:ext uri="{FF2B5EF4-FFF2-40B4-BE49-F238E27FC236}">
                      <a16:creationId xmlns:a16="http://schemas.microsoft.com/office/drawing/2014/main" id="{DA1A0C72-72B0-430C-A0A4-20C2D1AE73DE}"/>
                    </a:ext>
                  </a:extLst>
                </p:cNvPr>
                <p:cNvSpPr>
                  <a:spLocks/>
                </p:cNvSpPr>
                <p:nvPr/>
              </p:nvSpPr>
              <p:spPr bwMode="auto">
                <a:xfrm>
                  <a:off x="2936" y="1230"/>
                  <a:ext cx="150" cy="49"/>
                </a:xfrm>
                <a:custGeom>
                  <a:avLst/>
                  <a:gdLst>
                    <a:gd name="T0" fmla="*/ 0 w 150"/>
                    <a:gd name="T1" fmla="*/ 0 h 49"/>
                    <a:gd name="T2" fmla="*/ 72 w 150"/>
                    <a:gd name="T3" fmla="*/ 22 h 49"/>
                    <a:gd name="T4" fmla="*/ 150 w 150"/>
                    <a:gd name="T5" fmla="*/ 49 h 49"/>
                    <a:gd name="T6" fmla="*/ 0 60000 65536"/>
                    <a:gd name="T7" fmla="*/ 0 60000 65536"/>
                    <a:gd name="T8" fmla="*/ 0 60000 65536"/>
                    <a:gd name="T9" fmla="*/ 0 w 150"/>
                    <a:gd name="T10" fmla="*/ 0 h 49"/>
                    <a:gd name="T11" fmla="*/ 150 w 150"/>
                    <a:gd name="T12" fmla="*/ 49 h 49"/>
                  </a:gdLst>
                  <a:ahLst/>
                  <a:cxnLst>
                    <a:cxn ang="T6">
                      <a:pos x="T0" y="T1"/>
                    </a:cxn>
                    <a:cxn ang="T7">
                      <a:pos x="T2" y="T3"/>
                    </a:cxn>
                    <a:cxn ang="T8">
                      <a:pos x="T4" y="T5"/>
                    </a:cxn>
                  </a:cxnLst>
                  <a:rect l="T9" t="T10" r="T11" b="T12"/>
                  <a:pathLst>
                    <a:path w="150" h="49">
                      <a:moveTo>
                        <a:pt x="0" y="0"/>
                      </a:moveTo>
                      <a:lnTo>
                        <a:pt x="72" y="22"/>
                      </a:lnTo>
                      <a:lnTo>
                        <a:pt x="150" y="49"/>
                      </a:lnTo>
                    </a:path>
                  </a:pathLst>
                </a:custGeom>
                <a:noFill/>
                <a:ln w="9525">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4" name="Freeform 177">
                  <a:extLst>
                    <a:ext uri="{FF2B5EF4-FFF2-40B4-BE49-F238E27FC236}">
                      <a16:creationId xmlns:a16="http://schemas.microsoft.com/office/drawing/2014/main" id="{CA2E293E-4B7F-411E-9D11-BC8E8275F072}"/>
                    </a:ext>
                  </a:extLst>
                </p:cNvPr>
                <p:cNvSpPr>
                  <a:spLocks/>
                </p:cNvSpPr>
                <p:nvPr/>
              </p:nvSpPr>
              <p:spPr bwMode="auto">
                <a:xfrm>
                  <a:off x="3086" y="1279"/>
                  <a:ext cx="155" cy="70"/>
                </a:xfrm>
                <a:custGeom>
                  <a:avLst/>
                  <a:gdLst>
                    <a:gd name="T0" fmla="*/ 0 w 155"/>
                    <a:gd name="T1" fmla="*/ 0 h 70"/>
                    <a:gd name="T2" fmla="*/ 78 w 155"/>
                    <a:gd name="T3" fmla="*/ 27 h 70"/>
                    <a:gd name="T4" fmla="*/ 116 w 155"/>
                    <a:gd name="T5" fmla="*/ 49 h 70"/>
                    <a:gd name="T6" fmla="*/ 155 w 155"/>
                    <a:gd name="T7" fmla="*/ 70 h 70"/>
                    <a:gd name="T8" fmla="*/ 0 60000 65536"/>
                    <a:gd name="T9" fmla="*/ 0 60000 65536"/>
                    <a:gd name="T10" fmla="*/ 0 60000 65536"/>
                    <a:gd name="T11" fmla="*/ 0 60000 65536"/>
                    <a:gd name="T12" fmla="*/ 0 w 155"/>
                    <a:gd name="T13" fmla="*/ 0 h 70"/>
                    <a:gd name="T14" fmla="*/ 155 w 155"/>
                    <a:gd name="T15" fmla="*/ 70 h 70"/>
                  </a:gdLst>
                  <a:ahLst/>
                  <a:cxnLst>
                    <a:cxn ang="T8">
                      <a:pos x="T0" y="T1"/>
                    </a:cxn>
                    <a:cxn ang="T9">
                      <a:pos x="T2" y="T3"/>
                    </a:cxn>
                    <a:cxn ang="T10">
                      <a:pos x="T4" y="T5"/>
                    </a:cxn>
                    <a:cxn ang="T11">
                      <a:pos x="T6" y="T7"/>
                    </a:cxn>
                  </a:cxnLst>
                  <a:rect l="T12" t="T13" r="T14" b="T15"/>
                  <a:pathLst>
                    <a:path w="155" h="70">
                      <a:moveTo>
                        <a:pt x="0" y="0"/>
                      </a:moveTo>
                      <a:lnTo>
                        <a:pt x="78" y="27"/>
                      </a:lnTo>
                      <a:lnTo>
                        <a:pt x="116" y="49"/>
                      </a:lnTo>
                      <a:lnTo>
                        <a:pt x="155" y="70"/>
                      </a:lnTo>
                    </a:path>
                  </a:pathLst>
                </a:custGeom>
                <a:noFill/>
                <a:ln w="9525">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 name="Freeform 178">
                  <a:extLst>
                    <a:ext uri="{FF2B5EF4-FFF2-40B4-BE49-F238E27FC236}">
                      <a16:creationId xmlns:a16="http://schemas.microsoft.com/office/drawing/2014/main" id="{DC60B7DB-9A47-4499-A3FD-BCC3C5E843A9}"/>
                    </a:ext>
                  </a:extLst>
                </p:cNvPr>
                <p:cNvSpPr>
                  <a:spLocks/>
                </p:cNvSpPr>
                <p:nvPr/>
              </p:nvSpPr>
              <p:spPr bwMode="auto">
                <a:xfrm>
                  <a:off x="3241" y="1349"/>
                  <a:ext cx="150" cy="157"/>
                </a:xfrm>
                <a:custGeom>
                  <a:avLst/>
                  <a:gdLst>
                    <a:gd name="T0" fmla="*/ 0 w 150"/>
                    <a:gd name="T1" fmla="*/ 0 h 157"/>
                    <a:gd name="T2" fmla="*/ 39 w 150"/>
                    <a:gd name="T3" fmla="*/ 27 h 157"/>
                    <a:gd name="T4" fmla="*/ 78 w 150"/>
                    <a:gd name="T5" fmla="*/ 54 h 157"/>
                    <a:gd name="T6" fmla="*/ 94 w 150"/>
                    <a:gd name="T7" fmla="*/ 76 h 157"/>
                    <a:gd name="T8" fmla="*/ 111 w 150"/>
                    <a:gd name="T9" fmla="*/ 97 h 157"/>
                    <a:gd name="T10" fmla="*/ 133 w 150"/>
                    <a:gd name="T11" fmla="*/ 124 h 157"/>
                    <a:gd name="T12" fmla="*/ 150 w 150"/>
                    <a:gd name="T13" fmla="*/ 157 h 157"/>
                    <a:gd name="T14" fmla="*/ 0 60000 65536"/>
                    <a:gd name="T15" fmla="*/ 0 60000 65536"/>
                    <a:gd name="T16" fmla="*/ 0 60000 65536"/>
                    <a:gd name="T17" fmla="*/ 0 60000 65536"/>
                    <a:gd name="T18" fmla="*/ 0 60000 65536"/>
                    <a:gd name="T19" fmla="*/ 0 60000 65536"/>
                    <a:gd name="T20" fmla="*/ 0 60000 65536"/>
                    <a:gd name="T21" fmla="*/ 0 w 150"/>
                    <a:gd name="T22" fmla="*/ 0 h 157"/>
                    <a:gd name="T23" fmla="*/ 150 w 150"/>
                    <a:gd name="T24" fmla="*/ 157 h 1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57">
                      <a:moveTo>
                        <a:pt x="0" y="0"/>
                      </a:moveTo>
                      <a:lnTo>
                        <a:pt x="39" y="27"/>
                      </a:lnTo>
                      <a:lnTo>
                        <a:pt x="78" y="54"/>
                      </a:lnTo>
                      <a:lnTo>
                        <a:pt x="94" y="76"/>
                      </a:lnTo>
                      <a:lnTo>
                        <a:pt x="111" y="97"/>
                      </a:lnTo>
                      <a:lnTo>
                        <a:pt x="133" y="124"/>
                      </a:lnTo>
                      <a:lnTo>
                        <a:pt x="150" y="157"/>
                      </a:lnTo>
                    </a:path>
                  </a:pathLst>
                </a:custGeom>
                <a:noFill/>
                <a:ln w="9525">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6" name="Freeform 179">
                  <a:extLst>
                    <a:ext uri="{FF2B5EF4-FFF2-40B4-BE49-F238E27FC236}">
                      <a16:creationId xmlns:a16="http://schemas.microsoft.com/office/drawing/2014/main" id="{A17C66F7-E67D-49FE-A2AF-F4CB74A54943}"/>
                    </a:ext>
                  </a:extLst>
                </p:cNvPr>
                <p:cNvSpPr>
                  <a:spLocks/>
                </p:cNvSpPr>
                <p:nvPr/>
              </p:nvSpPr>
              <p:spPr bwMode="auto">
                <a:xfrm>
                  <a:off x="3391" y="1506"/>
                  <a:ext cx="149" cy="426"/>
                </a:xfrm>
                <a:custGeom>
                  <a:avLst/>
                  <a:gdLst>
                    <a:gd name="T0" fmla="*/ 0 w 149"/>
                    <a:gd name="T1" fmla="*/ 0 h 426"/>
                    <a:gd name="T2" fmla="*/ 16 w 149"/>
                    <a:gd name="T3" fmla="*/ 32 h 426"/>
                    <a:gd name="T4" fmla="*/ 33 w 149"/>
                    <a:gd name="T5" fmla="*/ 65 h 426"/>
                    <a:gd name="T6" fmla="*/ 55 w 149"/>
                    <a:gd name="T7" fmla="*/ 108 h 426"/>
                    <a:gd name="T8" fmla="*/ 72 w 149"/>
                    <a:gd name="T9" fmla="*/ 156 h 426"/>
                    <a:gd name="T10" fmla="*/ 94 w 149"/>
                    <a:gd name="T11" fmla="*/ 216 h 426"/>
                    <a:gd name="T12" fmla="*/ 116 w 149"/>
                    <a:gd name="T13" fmla="*/ 275 h 426"/>
                    <a:gd name="T14" fmla="*/ 133 w 149"/>
                    <a:gd name="T15" fmla="*/ 345 h 426"/>
                    <a:gd name="T16" fmla="*/ 149 w 149"/>
                    <a:gd name="T17" fmla="*/ 426 h 4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426"/>
                    <a:gd name="T29" fmla="*/ 149 w 149"/>
                    <a:gd name="T30" fmla="*/ 426 h 4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426">
                      <a:moveTo>
                        <a:pt x="0" y="0"/>
                      </a:moveTo>
                      <a:lnTo>
                        <a:pt x="16" y="32"/>
                      </a:lnTo>
                      <a:lnTo>
                        <a:pt x="33" y="65"/>
                      </a:lnTo>
                      <a:lnTo>
                        <a:pt x="55" y="108"/>
                      </a:lnTo>
                      <a:lnTo>
                        <a:pt x="72" y="156"/>
                      </a:lnTo>
                      <a:lnTo>
                        <a:pt x="94" y="216"/>
                      </a:lnTo>
                      <a:lnTo>
                        <a:pt x="116" y="275"/>
                      </a:lnTo>
                      <a:lnTo>
                        <a:pt x="133" y="345"/>
                      </a:lnTo>
                      <a:lnTo>
                        <a:pt x="149" y="426"/>
                      </a:lnTo>
                    </a:path>
                  </a:pathLst>
                </a:custGeom>
                <a:noFill/>
                <a:ln w="9525">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7" name="Freeform 180">
                  <a:extLst>
                    <a:ext uri="{FF2B5EF4-FFF2-40B4-BE49-F238E27FC236}">
                      <a16:creationId xmlns:a16="http://schemas.microsoft.com/office/drawing/2014/main" id="{B0500216-BA00-4B60-B2FE-757B9153C7CB}"/>
                    </a:ext>
                  </a:extLst>
                </p:cNvPr>
                <p:cNvSpPr>
                  <a:spLocks/>
                </p:cNvSpPr>
                <p:nvPr/>
              </p:nvSpPr>
              <p:spPr bwMode="auto">
                <a:xfrm>
                  <a:off x="3540" y="1932"/>
                  <a:ext cx="155" cy="1318"/>
                </a:xfrm>
                <a:custGeom>
                  <a:avLst/>
                  <a:gdLst>
                    <a:gd name="T0" fmla="*/ 0 w 155"/>
                    <a:gd name="T1" fmla="*/ 0 h 1318"/>
                    <a:gd name="T2" fmla="*/ 11 w 155"/>
                    <a:gd name="T3" fmla="*/ 60 h 1318"/>
                    <a:gd name="T4" fmla="*/ 17 w 155"/>
                    <a:gd name="T5" fmla="*/ 124 h 1318"/>
                    <a:gd name="T6" fmla="*/ 28 w 155"/>
                    <a:gd name="T7" fmla="*/ 195 h 1318"/>
                    <a:gd name="T8" fmla="*/ 39 w 155"/>
                    <a:gd name="T9" fmla="*/ 265 h 1318"/>
                    <a:gd name="T10" fmla="*/ 50 w 155"/>
                    <a:gd name="T11" fmla="*/ 346 h 1318"/>
                    <a:gd name="T12" fmla="*/ 56 w 155"/>
                    <a:gd name="T13" fmla="*/ 427 h 1318"/>
                    <a:gd name="T14" fmla="*/ 78 w 155"/>
                    <a:gd name="T15" fmla="*/ 605 h 1318"/>
                    <a:gd name="T16" fmla="*/ 94 w 155"/>
                    <a:gd name="T17" fmla="*/ 783 h 1318"/>
                    <a:gd name="T18" fmla="*/ 117 w 155"/>
                    <a:gd name="T19" fmla="*/ 967 h 1318"/>
                    <a:gd name="T20" fmla="*/ 133 w 155"/>
                    <a:gd name="T21" fmla="*/ 1145 h 1318"/>
                    <a:gd name="T22" fmla="*/ 155 w 155"/>
                    <a:gd name="T23" fmla="*/ 1318 h 13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1318"/>
                    <a:gd name="T38" fmla="*/ 155 w 155"/>
                    <a:gd name="T39" fmla="*/ 1318 h 13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1318">
                      <a:moveTo>
                        <a:pt x="0" y="0"/>
                      </a:moveTo>
                      <a:lnTo>
                        <a:pt x="11" y="60"/>
                      </a:lnTo>
                      <a:lnTo>
                        <a:pt x="17" y="124"/>
                      </a:lnTo>
                      <a:lnTo>
                        <a:pt x="28" y="195"/>
                      </a:lnTo>
                      <a:lnTo>
                        <a:pt x="39" y="265"/>
                      </a:lnTo>
                      <a:lnTo>
                        <a:pt x="50" y="346"/>
                      </a:lnTo>
                      <a:lnTo>
                        <a:pt x="56" y="427"/>
                      </a:lnTo>
                      <a:lnTo>
                        <a:pt x="78" y="605"/>
                      </a:lnTo>
                      <a:lnTo>
                        <a:pt x="94" y="783"/>
                      </a:lnTo>
                      <a:lnTo>
                        <a:pt x="117" y="967"/>
                      </a:lnTo>
                      <a:lnTo>
                        <a:pt x="133" y="1145"/>
                      </a:lnTo>
                      <a:lnTo>
                        <a:pt x="155" y="1318"/>
                      </a:lnTo>
                    </a:path>
                  </a:pathLst>
                </a:custGeom>
                <a:noFill/>
                <a:ln w="9525">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8" name="Line 181">
                  <a:extLst>
                    <a:ext uri="{FF2B5EF4-FFF2-40B4-BE49-F238E27FC236}">
                      <a16:creationId xmlns:a16="http://schemas.microsoft.com/office/drawing/2014/main" id="{75C71905-D429-4916-8B5B-7F0FF0FFD23C}"/>
                    </a:ext>
                  </a:extLst>
                </p:cNvPr>
                <p:cNvSpPr>
                  <a:spLocks noChangeShapeType="1"/>
                </p:cNvSpPr>
                <p:nvPr/>
              </p:nvSpPr>
              <p:spPr bwMode="auto">
                <a:xfrm>
                  <a:off x="1114" y="1193"/>
                  <a:ext cx="149" cy="1"/>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9" name="Freeform 182">
                  <a:extLst>
                    <a:ext uri="{FF2B5EF4-FFF2-40B4-BE49-F238E27FC236}">
                      <a16:creationId xmlns:a16="http://schemas.microsoft.com/office/drawing/2014/main" id="{D90E7FF2-838E-4BC5-9F6D-FCB3E875EF2C}"/>
                    </a:ext>
                  </a:extLst>
                </p:cNvPr>
                <p:cNvSpPr>
                  <a:spLocks/>
                </p:cNvSpPr>
                <p:nvPr/>
              </p:nvSpPr>
              <p:spPr bwMode="auto">
                <a:xfrm>
                  <a:off x="1263" y="1193"/>
                  <a:ext cx="155" cy="1"/>
                </a:xfrm>
                <a:custGeom>
                  <a:avLst/>
                  <a:gdLst>
                    <a:gd name="T0" fmla="*/ 0 w 155"/>
                    <a:gd name="T1" fmla="*/ 0 h 1"/>
                    <a:gd name="T2" fmla="*/ 78 w 155"/>
                    <a:gd name="T3" fmla="*/ 0 h 1"/>
                    <a:gd name="T4" fmla="*/ 155 w 155"/>
                    <a:gd name="T5" fmla="*/ 0 h 1"/>
                    <a:gd name="T6" fmla="*/ 0 60000 65536"/>
                    <a:gd name="T7" fmla="*/ 0 60000 65536"/>
                    <a:gd name="T8" fmla="*/ 0 60000 65536"/>
                    <a:gd name="T9" fmla="*/ 0 w 155"/>
                    <a:gd name="T10" fmla="*/ 0 h 1"/>
                    <a:gd name="T11" fmla="*/ 155 w 155"/>
                    <a:gd name="T12" fmla="*/ 1 h 1"/>
                  </a:gdLst>
                  <a:ahLst/>
                  <a:cxnLst>
                    <a:cxn ang="T6">
                      <a:pos x="T0" y="T1"/>
                    </a:cxn>
                    <a:cxn ang="T7">
                      <a:pos x="T2" y="T3"/>
                    </a:cxn>
                    <a:cxn ang="T8">
                      <a:pos x="T4" y="T5"/>
                    </a:cxn>
                  </a:cxnLst>
                  <a:rect l="T9" t="T10" r="T11" b="T12"/>
                  <a:pathLst>
                    <a:path w="155" h="1">
                      <a:moveTo>
                        <a:pt x="0" y="0"/>
                      </a:moveTo>
                      <a:lnTo>
                        <a:pt x="78" y="0"/>
                      </a:lnTo>
                      <a:lnTo>
                        <a:pt x="155" y="0"/>
                      </a:lnTo>
                    </a:path>
                  </a:pathLst>
                </a:custGeom>
                <a:noFill/>
                <a:ln w="9525">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0" name="Line 183">
                  <a:extLst>
                    <a:ext uri="{FF2B5EF4-FFF2-40B4-BE49-F238E27FC236}">
                      <a16:creationId xmlns:a16="http://schemas.microsoft.com/office/drawing/2014/main" id="{AEC1522C-4C14-4C3D-879B-29211E4D13A0}"/>
                    </a:ext>
                  </a:extLst>
                </p:cNvPr>
                <p:cNvSpPr>
                  <a:spLocks noChangeShapeType="1"/>
                </p:cNvSpPr>
                <p:nvPr/>
              </p:nvSpPr>
              <p:spPr bwMode="auto">
                <a:xfrm>
                  <a:off x="1418" y="1193"/>
                  <a:ext cx="150" cy="1"/>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1" name="Freeform 184">
                  <a:extLst>
                    <a:ext uri="{FF2B5EF4-FFF2-40B4-BE49-F238E27FC236}">
                      <a16:creationId xmlns:a16="http://schemas.microsoft.com/office/drawing/2014/main" id="{D277109C-C4BA-491A-A9DC-5850403700E6}"/>
                    </a:ext>
                  </a:extLst>
                </p:cNvPr>
                <p:cNvSpPr>
                  <a:spLocks/>
                </p:cNvSpPr>
                <p:nvPr/>
              </p:nvSpPr>
              <p:spPr bwMode="auto">
                <a:xfrm>
                  <a:off x="1568" y="1193"/>
                  <a:ext cx="155" cy="1"/>
                </a:xfrm>
                <a:custGeom>
                  <a:avLst/>
                  <a:gdLst>
                    <a:gd name="T0" fmla="*/ 0 w 155"/>
                    <a:gd name="T1" fmla="*/ 0 h 1"/>
                    <a:gd name="T2" fmla="*/ 78 w 155"/>
                    <a:gd name="T3" fmla="*/ 0 h 1"/>
                    <a:gd name="T4" fmla="*/ 155 w 155"/>
                    <a:gd name="T5" fmla="*/ 0 h 1"/>
                    <a:gd name="T6" fmla="*/ 0 60000 65536"/>
                    <a:gd name="T7" fmla="*/ 0 60000 65536"/>
                    <a:gd name="T8" fmla="*/ 0 60000 65536"/>
                    <a:gd name="T9" fmla="*/ 0 w 155"/>
                    <a:gd name="T10" fmla="*/ 0 h 1"/>
                    <a:gd name="T11" fmla="*/ 155 w 155"/>
                    <a:gd name="T12" fmla="*/ 1 h 1"/>
                  </a:gdLst>
                  <a:ahLst/>
                  <a:cxnLst>
                    <a:cxn ang="T6">
                      <a:pos x="T0" y="T1"/>
                    </a:cxn>
                    <a:cxn ang="T7">
                      <a:pos x="T2" y="T3"/>
                    </a:cxn>
                    <a:cxn ang="T8">
                      <a:pos x="T4" y="T5"/>
                    </a:cxn>
                  </a:cxnLst>
                  <a:rect l="T9" t="T10" r="T11" b="T12"/>
                  <a:pathLst>
                    <a:path w="155" h="1">
                      <a:moveTo>
                        <a:pt x="0" y="0"/>
                      </a:moveTo>
                      <a:lnTo>
                        <a:pt x="78" y="0"/>
                      </a:lnTo>
                      <a:lnTo>
                        <a:pt x="155" y="0"/>
                      </a:lnTo>
                    </a:path>
                  </a:pathLst>
                </a:custGeom>
                <a:noFill/>
                <a:ln w="9525">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2" name="Line 185">
                  <a:extLst>
                    <a:ext uri="{FF2B5EF4-FFF2-40B4-BE49-F238E27FC236}">
                      <a16:creationId xmlns:a16="http://schemas.microsoft.com/office/drawing/2014/main" id="{C1206635-510B-42C2-97E8-0861427F9A36}"/>
                    </a:ext>
                  </a:extLst>
                </p:cNvPr>
                <p:cNvSpPr>
                  <a:spLocks noChangeShapeType="1"/>
                </p:cNvSpPr>
                <p:nvPr/>
              </p:nvSpPr>
              <p:spPr bwMode="auto">
                <a:xfrm>
                  <a:off x="1723" y="1193"/>
                  <a:ext cx="150" cy="1"/>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3" name="Line 186">
                  <a:extLst>
                    <a:ext uri="{FF2B5EF4-FFF2-40B4-BE49-F238E27FC236}">
                      <a16:creationId xmlns:a16="http://schemas.microsoft.com/office/drawing/2014/main" id="{54977554-87E9-4A9F-AC1B-73D30249B083}"/>
                    </a:ext>
                  </a:extLst>
                </p:cNvPr>
                <p:cNvSpPr>
                  <a:spLocks noChangeShapeType="1"/>
                </p:cNvSpPr>
                <p:nvPr/>
              </p:nvSpPr>
              <p:spPr bwMode="auto">
                <a:xfrm>
                  <a:off x="1873" y="1193"/>
                  <a:ext cx="149" cy="1"/>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4" name="Freeform 187">
                  <a:extLst>
                    <a:ext uri="{FF2B5EF4-FFF2-40B4-BE49-F238E27FC236}">
                      <a16:creationId xmlns:a16="http://schemas.microsoft.com/office/drawing/2014/main" id="{5F712AB1-4662-451A-B1E6-530A49113DE5}"/>
                    </a:ext>
                  </a:extLst>
                </p:cNvPr>
                <p:cNvSpPr>
                  <a:spLocks/>
                </p:cNvSpPr>
                <p:nvPr/>
              </p:nvSpPr>
              <p:spPr bwMode="auto">
                <a:xfrm>
                  <a:off x="2022" y="1193"/>
                  <a:ext cx="155" cy="1"/>
                </a:xfrm>
                <a:custGeom>
                  <a:avLst/>
                  <a:gdLst>
                    <a:gd name="T0" fmla="*/ 0 w 155"/>
                    <a:gd name="T1" fmla="*/ 0 h 1"/>
                    <a:gd name="T2" fmla="*/ 78 w 155"/>
                    <a:gd name="T3" fmla="*/ 0 h 1"/>
                    <a:gd name="T4" fmla="*/ 155 w 155"/>
                    <a:gd name="T5" fmla="*/ 0 h 1"/>
                    <a:gd name="T6" fmla="*/ 0 60000 65536"/>
                    <a:gd name="T7" fmla="*/ 0 60000 65536"/>
                    <a:gd name="T8" fmla="*/ 0 60000 65536"/>
                    <a:gd name="T9" fmla="*/ 0 w 155"/>
                    <a:gd name="T10" fmla="*/ 0 h 1"/>
                    <a:gd name="T11" fmla="*/ 155 w 155"/>
                    <a:gd name="T12" fmla="*/ 1 h 1"/>
                  </a:gdLst>
                  <a:ahLst/>
                  <a:cxnLst>
                    <a:cxn ang="T6">
                      <a:pos x="T0" y="T1"/>
                    </a:cxn>
                    <a:cxn ang="T7">
                      <a:pos x="T2" y="T3"/>
                    </a:cxn>
                    <a:cxn ang="T8">
                      <a:pos x="T4" y="T5"/>
                    </a:cxn>
                  </a:cxnLst>
                  <a:rect l="T9" t="T10" r="T11" b="T12"/>
                  <a:pathLst>
                    <a:path w="155" h="1">
                      <a:moveTo>
                        <a:pt x="0" y="0"/>
                      </a:moveTo>
                      <a:lnTo>
                        <a:pt x="78" y="0"/>
                      </a:lnTo>
                      <a:lnTo>
                        <a:pt x="155" y="0"/>
                      </a:lnTo>
                    </a:path>
                  </a:pathLst>
                </a:custGeom>
                <a:noFill/>
                <a:ln w="9525">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 name="Line 188">
                  <a:extLst>
                    <a:ext uri="{FF2B5EF4-FFF2-40B4-BE49-F238E27FC236}">
                      <a16:creationId xmlns:a16="http://schemas.microsoft.com/office/drawing/2014/main" id="{A42FE382-1272-4C4B-AE94-F91751C69B66}"/>
                    </a:ext>
                  </a:extLst>
                </p:cNvPr>
                <p:cNvSpPr>
                  <a:spLocks noChangeShapeType="1"/>
                </p:cNvSpPr>
                <p:nvPr/>
              </p:nvSpPr>
              <p:spPr bwMode="auto">
                <a:xfrm>
                  <a:off x="2177" y="1193"/>
                  <a:ext cx="150" cy="1"/>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6" name="Freeform 189">
                  <a:extLst>
                    <a:ext uri="{FF2B5EF4-FFF2-40B4-BE49-F238E27FC236}">
                      <a16:creationId xmlns:a16="http://schemas.microsoft.com/office/drawing/2014/main" id="{86CF819D-9D45-413E-AA53-DA74A1D281D3}"/>
                    </a:ext>
                  </a:extLst>
                </p:cNvPr>
                <p:cNvSpPr>
                  <a:spLocks/>
                </p:cNvSpPr>
                <p:nvPr/>
              </p:nvSpPr>
              <p:spPr bwMode="auto">
                <a:xfrm>
                  <a:off x="2327" y="1193"/>
                  <a:ext cx="155" cy="1"/>
                </a:xfrm>
                <a:custGeom>
                  <a:avLst/>
                  <a:gdLst>
                    <a:gd name="T0" fmla="*/ 0 w 155"/>
                    <a:gd name="T1" fmla="*/ 0 h 1"/>
                    <a:gd name="T2" fmla="*/ 78 w 155"/>
                    <a:gd name="T3" fmla="*/ 0 h 1"/>
                    <a:gd name="T4" fmla="*/ 155 w 155"/>
                    <a:gd name="T5" fmla="*/ 0 h 1"/>
                    <a:gd name="T6" fmla="*/ 0 60000 65536"/>
                    <a:gd name="T7" fmla="*/ 0 60000 65536"/>
                    <a:gd name="T8" fmla="*/ 0 60000 65536"/>
                    <a:gd name="T9" fmla="*/ 0 w 155"/>
                    <a:gd name="T10" fmla="*/ 0 h 1"/>
                    <a:gd name="T11" fmla="*/ 155 w 155"/>
                    <a:gd name="T12" fmla="*/ 1 h 1"/>
                  </a:gdLst>
                  <a:ahLst/>
                  <a:cxnLst>
                    <a:cxn ang="T6">
                      <a:pos x="T0" y="T1"/>
                    </a:cxn>
                    <a:cxn ang="T7">
                      <a:pos x="T2" y="T3"/>
                    </a:cxn>
                    <a:cxn ang="T8">
                      <a:pos x="T4" y="T5"/>
                    </a:cxn>
                  </a:cxnLst>
                  <a:rect l="T9" t="T10" r="T11" b="T12"/>
                  <a:pathLst>
                    <a:path w="155" h="1">
                      <a:moveTo>
                        <a:pt x="0" y="0"/>
                      </a:moveTo>
                      <a:lnTo>
                        <a:pt x="78" y="0"/>
                      </a:lnTo>
                      <a:lnTo>
                        <a:pt x="155" y="0"/>
                      </a:lnTo>
                    </a:path>
                  </a:pathLst>
                </a:custGeom>
                <a:noFill/>
                <a:ln w="9525">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7" name="Freeform 190">
                  <a:extLst>
                    <a:ext uri="{FF2B5EF4-FFF2-40B4-BE49-F238E27FC236}">
                      <a16:creationId xmlns:a16="http://schemas.microsoft.com/office/drawing/2014/main" id="{8F0986F1-406E-43BF-B079-800489E3EB2A}"/>
                    </a:ext>
                  </a:extLst>
                </p:cNvPr>
                <p:cNvSpPr>
                  <a:spLocks/>
                </p:cNvSpPr>
                <p:nvPr/>
              </p:nvSpPr>
              <p:spPr bwMode="auto">
                <a:xfrm>
                  <a:off x="2482" y="1193"/>
                  <a:ext cx="150" cy="1"/>
                </a:xfrm>
                <a:custGeom>
                  <a:avLst/>
                  <a:gdLst>
                    <a:gd name="T0" fmla="*/ 0 w 150"/>
                    <a:gd name="T1" fmla="*/ 0 h 1"/>
                    <a:gd name="T2" fmla="*/ 78 w 150"/>
                    <a:gd name="T3" fmla="*/ 0 h 1"/>
                    <a:gd name="T4" fmla="*/ 111 w 150"/>
                    <a:gd name="T5" fmla="*/ 0 h 1"/>
                    <a:gd name="T6" fmla="*/ 150 w 150"/>
                    <a:gd name="T7" fmla="*/ 0 h 1"/>
                    <a:gd name="T8" fmla="*/ 0 60000 65536"/>
                    <a:gd name="T9" fmla="*/ 0 60000 65536"/>
                    <a:gd name="T10" fmla="*/ 0 60000 65536"/>
                    <a:gd name="T11" fmla="*/ 0 60000 65536"/>
                    <a:gd name="T12" fmla="*/ 0 w 150"/>
                    <a:gd name="T13" fmla="*/ 0 h 1"/>
                    <a:gd name="T14" fmla="*/ 150 w 150"/>
                    <a:gd name="T15" fmla="*/ 1 h 1"/>
                  </a:gdLst>
                  <a:ahLst/>
                  <a:cxnLst>
                    <a:cxn ang="T8">
                      <a:pos x="T0" y="T1"/>
                    </a:cxn>
                    <a:cxn ang="T9">
                      <a:pos x="T2" y="T3"/>
                    </a:cxn>
                    <a:cxn ang="T10">
                      <a:pos x="T4" y="T5"/>
                    </a:cxn>
                    <a:cxn ang="T11">
                      <a:pos x="T6" y="T7"/>
                    </a:cxn>
                  </a:cxnLst>
                  <a:rect l="T12" t="T13" r="T14" b="T15"/>
                  <a:pathLst>
                    <a:path w="150" h="1">
                      <a:moveTo>
                        <a:pt x="0" y="0"/>
                      </a:moveTo>
                      <a:lnTo>
                        <a:pt x="78" y="0"/>
                      </a:lnTo>
                      <a:lnTo>
                        <a:pt x="111" y="0"/>
                      </a:lnTo>
                      <a:lnTo>
                        <a:pt x="150" y="0"/>
                      </a:lnTo>
                    </a:path>
                  </a:pathLst>
                </a:custGeom>
                <a:noFill/>
                <a:ln w="9525">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8" name="Freeform 191">
                  <a:extLst>
                    <a:ext uri="{FF2B5EF4-FFF2-40B4-BE49-F238E27FC236}">
                      <a16:creationId xmlns:a16="http://schemas.microsoft.com/office/drawing/2014/main" id="{2A400AF8-2C74-42DA-84F8-95606EEEE9A8}"/>
                    </a:ext>
                  </a:extLst>
                </p:cNvPr>
                <p:cNvSpPr>
                  <a:spLocks/>
                </p:cNvSpPr>
                <p:nvPr/>
              </p:nvSpPr>
              <p:spPr bwMode="auto">
                <a:xfrm>
                  <a:off x="2632" y="1193"/>
                  <a:ext cx="149" cy="37"/>
                </a:xfrm>
                <a:custGeom>
                  <a:avLst/>
                  <a:gdLst>
                    <a:gd name="T0" fmla="*/ 0 w 149"/>
                    <a:gd name="T1" fmla="*/ 0 h 37"/>
                    <a:gd name="T2" fmla="*/ 38 w 149"/>
                    <a:gd name="T3" fmla="*/ 5 h 37"/>
                    <a:gd name="T4" fmla="*/ 72 w 149"/>
                    <a:gd name="T5" fmla="*/ 16 h 37"/>
                    <a:gd name="T6" fmla="*/ 149 w 149"/>
                    <a:gd name="T7" fmla="*/ 37 h 37"/>
                    <a:gd name="T8" fmla="*/ 0 60000 65536"/>
                    <a:gd name="T9" fmla="*/ 0 60000 65536"/>
                    <a:gd name="T10" fmla="*/ 0 60000 65536"/>
                    <a:gd name="T11" fmla="*/ 0 60000 65536"/>
                    <a:gd name="T12" fmla="*/ 0 w 149"/>
                    <a:gd name="T13" fmla="*/ 0 h 37"/>
                    <a:gd name="T14" fmla="*/ 149 w 149"/>
                    <a:gd name="T15" fmla="*/ 37 h 37"/>
                  </a:gdLst>
                  <a:ahLst/>
                  <a:cxnLst>
                    <a:cxn ang="T8">
                      <a:pos x="T0" y="T1"/>
                    </a:cxn>
                    <a:cxn ang="T9">
                      <a:pos x="T2" y="T3"/>
                    </a:cxn>
                    <a:cxn ang="T10">
                      <a:pos x="T4" y="T5"/>
                    </a:cxn>
                    <a:cxn ang="T11">
                      <a:pos x="T6" y="T7"/>
                    </a:cxn>
                  </a:cxnLst>
                  <a:rect l="T12" t="T13" r="T14" b="T15"/>
                  <a:pathLst>
                    <a:path w="149" h="37">
                      <a:moveTo>
                        <a:pt x="0" y="0"/>
                      </a:moveTo>
                      <a:lnTo>
                        <a:pt x="38" y="5"/>
                      </a:lnTo>
                      <a:lnTo>
                        <a:pt x="72" y="16"/>
                      </a:lnTo>
                      <a:lnTo>
                        <a:pt x="149" y="37"/>
                      </a:lnTo>
                    </a:path>
                  </a:pathLst>
                </a:custGeom>
                <a:noFill/>
                <a:ln w="9525">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9" name="Freeform 192">
                  <a:extLst>
                    <a:ext uri="{FF2B5EF4-FFF2-40B4-BE49-F238E27FC236}">
                      <a16:creationId xmlns:a16="http://schemas.microsoft.com/office/drawing/2014/main" id="{E286DE74-AD82-4956-987F-41AEF02CEE3F}"/>
                    </a:ext>
                  </a:extLst>
                </p:cNvPr>
                <p:cNvSpPr>
                  <a:spLocks/>
                </p:cNvSpPr>
                <p:nvPr/>
              </p:nvSpPr>
              <p:spPr bwMode="auto">
                <a:xfrm>
                  <a:off x="2781" y="1230"/>
                  <a:ext cx="155" cy="49"/>
                </a:xfrm>
                <a:custGeom>
                  <a:avLst/>
                  <a:gdLst>
                    <a:gd name="T0" fmla="*/ 0 w 155"/>
                    <a:gd name="T1" fmla="*/ 0 h 49"/>
                    <a:gd name="T2" fmla="*/ 78 w 155"/>
                    <a:gd name="T3" fmla="*/ 22 h 49"/>
                    <a:gd name="T4" fmla="*/ 155 w 155"/>
                    <a:gd name="T5" fmla="*/ 49 h 49"/>
                    <a:gd name="T6" fmla="*/ 0 60000 65536"/>
                    <a:gd name="T7" fmla="*/ 0 60000 65536"/>
                    <a:gd name="T8" fmla="*/ 0 60000 65536"/>
                    <a:gd name="T9" fmla="*/ 0 w 155"/>
                    <a:gd name="T10" fmla="*/ 0 h 49"/>
                    <a:gd name="T11" fmla="*/ 155 w 155"/>
                    <a:gd name="T12" fmla="*/ 49 h 49"/>
                  </a:gdLst>
                  <a:ahLst/>
                  <a:cxnLst>
                    <a:cxn ang="T6">
                      <a:pos x="T0" y="T1"/>
                    </a:cxn>
                    <a:cxn ang="T7">
                      <a:pos x="T2" y="T3"/>
                    </a:cxn>
                    <a:cxn ang="T8">
                      <a:pos x="T4" y="T5"/>
                    </a:cxn>
                  </a:cxnLst>
                  <a:rect l="T9" t="T10" r="T11" b="T12"/>
                  <a:pathLst>
                    <a:path w="155" h="49">
                      <a:moveTo>
                        <a:pt x="0" y="0"/>
                      </a:moveTo>
                      <a:lnTo>
                        <a:pt x="78" y="22"/>
                      </a:lnTo>
                      <a:lnTo>
                        <a:pt x="155" y="49"/>
                      </a:lnTo>
                    </a:path>
                  </a:pathLst>
                </a:custGeom>
                <a:noFill/>
                <a:ln w="9525">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0" name="Freeform 193">
                  <a:extLst>
                    <a:ext uri="{FF2B5EF4-FFF2-40B4-BE49-F238E27FC236}">
                      <a16:creationId xmlns:a16="http://schemas.microsoft.com/office/drawing/2014/main" id="{E08DF1BB-759E-4DB6-906D-6E95A2B7EF63}"/>
                    </a:ext>
                  </a:extLst>
                </p:cNvPr>
                <p:cNvSpPr>
                  <a:spLocks/>
                </p:cNvSpPr>
                <p:nvPr/>
              </p:nvSpPr>
              <p:spPr bwMode="auto">
                <a:xfrm>
                  <a:off x="2936" y="1279"/>
                  <a:ext cx="150" cy="70"/>
                </a:xfrm>
                <a:custGeom>
                  <a:avLst/>
                  <a:gdLst>
                    <a:gd name="T0" fmla="*/ 0 w 150"/>
                    <a:gd name="T1" fmla="*/ 0 h 70"/>
                    <a:gd name="T2" fmla="*/ 72 w 150"/>
                    <a:gd name="T3" fmla="*/ 27 h 70"/>
                    <a:gd name="T4" fmla="*/ 111 w 150"/>
                    <a:gd name="T5" fmla="*/ 49 h 70"/>
                    <a:gd name="T6" fmla="*/ 150 w 150"/>
                    <a:gd name="T7" fmla="*/ 70 h 70"/>
                    <a:gd name="T8" fmla="*/ 0 60000 65536"/>
                    <a:gd name="T9" fmla="*/ 0 60000 65536"/>
                    <a:gd name="T10" fmla="*/ 0 60000 65536"/>
                    <a:gd name="T11" fmla="*/ 0 60000 65536"/>
                    <a:gd name="T12" fmla="*/ 0 w 150"/>
                    <a:gd name="T13" fmla="*/ 0 h 70"/>
                    <a:gd name="T14" fmla="*/ 150 w 150"/>
                    <a:gd name="T15" fmla="*/ 70 h 70"/>
                  </a:gdLst>
                  <a:ahLst/>
                  <a:cxnLst>
                    <a:cxn ang="T8">
                      <a:pos x="T0" y="T1"/>
                    </a:cxn>
                    <a:cxn ang="T9">
                      <a:pos x="T2" y="T3"/>
                    </a:cxn>
                    <a:cxn ang="T10">
                      <a:pos x="T4" y="T5"/>
                    </a:cxn>
                    <a:cxn ang="T11">
                      <a:pos x="T6" y="T7"/>
                    </a:cxn>
                  </a:cxnLst>
                  <a:rect l="T12" t="T13" r="T14" b="T15"/>
                  <a:pathLst>
                    <a:path w="150" h="70">
                      <a:moveTo>
                        <a:pt x="0" y="0"/>
                      </a:moveTo>
                      <a:lnTo>
                        <a:pt x="72" y="27"/>
                      </a:lnTo>
                      <a:lnTo>
                        <a:pt x="111" y="49"/>
                      </a:lnTo>
                      <a:lnTo>
                        <a:pt x="150" y="70"/>
                      </a:lnTo>
                    </a:path>
                  </a:pathLst>
                </a:custGeom>
                <a:noFill/>
                <a:ln w="9525">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1" name="Freeform 194">
                  <a:extLst>
                    <a:ext uri="{FF2B5EF4-FFF2-40B4-BE49-F238E27FC236}">
                      <a16:creationId xmlns:a16="http://schemas.microsoft.com/office/drawing/2014/main" id="{65996C52-8AF1-482F-8BD3-5AE4D523BEC7}"/>
                    </a:ext>
                  </a:extLst>
                </p:cNvPr>
                <p:cNvSpPr>
                  <a:spLocks/>
                </p:cNvSpPr>
                <p:nvPr/>
              </p:nvSpPr>
              <p:spPr bwMode="auto">
                <a:xfrm>
                  <a:off x="3086" y="1349"/>
                  <a:ext cx="155" cy="157"/>
                </a:xfrm>
                <a:custGeom>
                  <a:avLst/>
                  <a:gdLst>
                    <a:gd name="T0" fmla="*/ 0 w 155"/>
                    <a:gd name="T1" fmla="*/ 0 h 157"/>
                    <a:gd name="T2" fmla="*/ 39 w 155"/>
                    <a:gd name="T3" fmla="*/ 27 h 157"/>
                    <a:gd name="T4" fmla="*/ 78 w 155"/>
                    <a:gd name="T5" fmla="*/ 54 h 157"/>
                    <a:gd name="T6" fmla="*/ 100 w 155"/>
                    <a:gd name="T7" fmla="*/ 76 h 157"/>
                    <a:gd name="T8" fmla="*/ 116 w 155"/>
                    <a:gd name="T9" fmla="*/ 97 h 157"/>
                    <a:gd name="T10" fmla="*/ 138 w 155"/>
                    <a:gd name="T11" fmla="*/ 124 h 157"/>
                    <a:gd name="T12" fmla="*/ 155 w 155"/>
                    <a:gd name="T13" fmla="*/ 157 h 157"/>
                    <a:gd name="T14" fmla="*/ 0 60000 65536"/>
                    <a:gd name="T15" fmla="*/ 0 60000 65536"/>
                    <a:gd name="T16" fmla="*/ 0 60000 65536"/>
                    <a:gd name="T17" fmla="*/ 0 60000 65536"/>
                    <a:gd name="T18" fmla="*/ 0 60000 65536"/>
                    <a:gd name="T19" fmla="*/ 0 60000 65536"/>
                    <a:gd name="T20" fmla="*/ 0 60000 65536"/>
                    <a:gd name="T21" fmla="*/ 0 w 155"/>
                    <a:gd name="T22" fmla="*/ 0 h 157"/>
                    <a:gd name="T23" fmla="*/ 155 w 155"/>
                    <a:gd name="T24" fmla="*/ 157 h 1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57">
                      <a:moveTo>
                        <a:pt x="0" y="0"/>
                      </a:moveTo>
                      <a:lnTo>
                        <a:pt x="39" y="27"/>
                      </a:lnTo>
                      <a:lnTo>
                        <a:pt x="78" y="54"/>
                      </a:lnTo>
                      <a:lnTo>
                        <a:pt x="100" y="76"/>
                      </a:lnTo>
                      <a:lnTo>
                        <a:pt x="116" y="97"/>
                      </a:lnTo>
                      <a:lnTo>
                        <a:pt x="138" y="124"/>
                      </a:lnTo>
                      <a:lnTo>
                        <a:pt x="155" y="157"/>
                      </a:lnTo>
                    </a:path>
                  </a:pathLst>
                </a:custGeom>
                <a:noFill/>
                <a:ln w="9525">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2" name="Freeform 195">
                  <a:extLst>
                    <a:ext uri="{FF2B5EF4-FFF2-40B4-BE49-F238E27FC236}">
                      <a16:creationId xmlns:a16="http://schemas.microsoft.com/office/drawing/2014/main" id="{5AB0FF9A-3E57-444A-9555-ADB3B4DAE7B7}"/>
                    </a:ext>
                  </a:extLst>
                </p:cNvPr>
                <p:cNvSpPr>
                  <a:spLocks/>
                </p:cNvSpPr>
                <p:nvPr/>
              </p:nvSpPr>
              <p:spPr bwMode="auto">
                <a:xfrm>
                  <a:off x="3241" y="1506"/>
                  <a:ext cx="150" cy="426"/>
                </a:xfrm>
                <a:custGeom>
                  <a:avLst/>
                  <a:gdLst>
                    <a:gd name="T0" fmla="*/ 0 w 150"/>
                    <a:gd name="T1" fmla="*/ 0 h 426"/>
                    <a:gd name="T2" fmla="*/ 17 w 150"/>
                    <a:gd name="T3" fmla="*/ 32 h 426"/>
                    <a:gd name="T4" fmla="*/ 33 w 150"/>
                    <a:gd name="T5" fmla="*/ 65 h 426"/>
                    <a:gd name="T6" fmla="*/ 55 w 150"/>
                    <a:gd name="T7" fmla="*/ 108 h 426"/>
                    <a:gd name="T8" fmla="*/ 78 w 150"/>
                    <a:gd name="T9" fmla="*/ 156 h 426"/>
                    <a:gd name="T10" fmla="*/ 94 w 150"/>
                    <a:gd name="T11" fmla="*/ 216 h 426"/>
                    <a:gd name="T12" fmla="*/ 116 w 150"/>
                    <a:gd name="T13" fmla="*/ 275 h 426"/>
                    <a:gd name="T14" fmla="*/ 133 w 150"/>
                    <a:gd name="T15" fmla="*/ 345 h 426"/>
                    <a:gd name="T16" fmla="*/ 150 w 150"/>
                    <a:gd name="T17" fmla="*/ 426 h 4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
                    <a:gd name="T28" fmla="*/ 0 h 426"/>
                    <a:gd name="T29" fmla="*/ 150 w 150"/>
                    <a:gd name="T30" fmla="*/ 426 h 4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 h="426">
                      <a:moveTo>
                        <a:pt x="0" y="0"/>
                      </a:moveTo>
                      <a:lnTo>
                        <a:pt x="17" y="32"/>
                      </a:lnTo>
                      <a:lnTo>
                        <a:pt x="33" y="65"/>
                      </a:lnTo>
                      <a:lnTo>
                        <a:pt x="55" y="108"/>
                      </a:lnTo>
                      <a:lnTo>
                        <a:pt x="78" y="156"/>
                      </a:lnTo>
                      <a:lnTo>
                        <a:pt x="94" y="216"/>
                      </a:lnTo>
                      <a:lnTo>
                        <a:pt x="116" y="275"/>
                      </a:lnTo>
                      <a:lnTo>
                        <a:pt x="133" y="345"/>
                      </a:lnTo>
                      <a:lnTo>
                        <a:pt x="150" y="426"/>
                      </a:lnTo>
                    </a:path>
                  </a:pathLst>
                </a:custGeom>
                <a:noFill/>
                <a:ln w="9525">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3" name="Freeform 196">
                  <a:extLst>
                    <a:ext uri="{FF2B5EF4-FFF2-40B4-BE49-F238E27FC236}">
                      <a16:creationId xmlns:a16="http://schemas.microsoft.com/office/drawing/2014/main" id="{D6C1963A-D452-4552-AE86-02743864FD8E}"/>
                    </a:ext>
                  </a:extLst>
                </p:cNvPr>
                <p:cNvSpPr>
                  <a:spLocks/>
                </p:cNvSpPr>
                <p:nvPr/>
              </p:nvSpPr>
              <p:spPr bwMode="auto">
                <a:xfrm>
                  <a:off x="3391" y="1932"/>
                  <a:ext cx="149" cy="1318"/>
                </a:xfrm>
                <a:custGeom>
                  <a:avLst/>
                  <a:gdLst>
                    <a:gd name="T0" fmla="*/ 0 w 149"/>
                    <a:gd name="T1" fmla="*/ 0 h 1318"/>
                    <a:gd name="T2" fmla="*/ 11 w 149"/>
                    <a:gd name="T3" fmla="*/ 60 h 1318"/>
                    <a:gd name="T4" fmla="*/ 16 w 149"/>
                    <a:gd name="T5" fmla="*/ 124 h 1318"/>
                    <a:gd name="T6" fmla="*/ 27 w 149"/>
                    <a:gd name="T7" fmla="*/ 195 h 1318"/>
                    <a:gd name="T8" fmla="*/ 38 w 149"/>
                    <a:gd name="T9" fmla="*/ 265 h 1318"/>
                    <a:gd name="T10" fmla="*/ 44 w 149"/>
                    <a:gd name="T11" fmla="*/ 346 h 1318"/>
                    <a:gd name="T12" fmla="*/ 55 w 149"/>
                    <a:gd name="T13" fmla="*/ 427 h 1318"/>
                    <a:gd name="T14" fmla="*/ 72 w 149"/>
                    <a:gd name="T15" fmla="*/ 605 h 1318"/>
                    <a:gd name="T16" fmla="*/ 94 w 149"/>
                    <a:gd name="T17" fmla="*/ 783 h 1318"/>
                    <a:gd name="T18" fmla="*/ 110 w 149"/>
                    <a:gd name="T19" fmla="*/ 967 h 1318"/>
                    <a:gd name="T20" fmla="*/ 133 w 149"/>
                    <a:gd name="T21" fmla="*/ 1145 h 1318"/>
                    <a:gd name="T22" fmla="*/ 149 w 149"/>
                    <a:gd name="T23" fmla="*/ 1318 h 13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
                    <a:gd name="T37" fmla="*/ 0 h 1318"/>
                    <a:gd name="T38" fmla="*/ 149 w 149"/>
                    <a:gd name="T39" fmla="*/ 1318 h 13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 h="1318">
                      <a:moveTo>
                        <a:pt x="0" y="0"/>
                      </a:moveTo>
                      <a:lnTo>
                        <a:pt x="11" y="60"/>
                      </a:lnTo>
                      <a:lnTo>
                        <a:pt x="16" y="124"/>
                      </a:lnTo>
                      <a:lnTo>
                        <a:pt x="27" y="195"/>
                      </a:lnTo>
                      <a:lnTo>
                        <a:pt x="38" y="265"/>
                      </a:lnTo>
                      <a:lnTo>
                        <a:pt x="44" y="346"/>
                      </a:lnTo>
                      <a:lnTo>
                        <a:pt x="55" y="427"/>
                      </a:lnTo>
                      <a:lnTo>
                        <a:pt x="72" y="605"/>
                      </a:lnTo>
                      <a:lnTo>
                        <a:pt x="94" y="783"/>
                      </a:lnTo>
                      <a:lnTo>
                        <a:pt x="110" y="967"/>
                      </a:lnTo>
                      <a:lnTo>
                        <a:pt x="133" y="1145"/>
                      </a:lnTo>
                      <a:lnTo>
                        <a:pt x="149" y="1318"/>
                      </a:lnTo>
                    </a:path>
                  </a:pathLst>
                </a:custGeom>
                <a:noFill/>
                <a:ln w="9525">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4" name="Line 197">
                  <a:extLst>
                    <a:ext uri="{FF2B5EF4-FFF2-40B4-BE49-F238E27FC236}">
                      <a16:creationId xmlns:a16="http://schemas.microsoft.com/office/drawing/2014/main" id="{AA593F23-C3EA-4F6E-A4CE-2882044469C9}"/>
                    </a:ext>
                  </a:extLst>
                </p:cNvPr>
                <p:cNvSpPr>
                  <a:spLocks noChangeShapeType="1"/>
                </p:cNvSpPr>
                <p:nvPr/>
              </p:nvSpPr>
              <p:spPr bwMode="auto">
                <a:xfrm>
                  <a:off x="1114" y="1193"/>
                  <a:ext cx="149" cy="1"/>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 name="Freeform 198">
                  <a:extLst>
                    <a:ext uri="{FF2B5EF4-FFF2-40B4-BE49-F238E27FC236}">
                      <a16:creationId xmlns:a16="http://schemas.microsoft.com/office/drawing/2014/main" id="{9503898B-D453-4607-9769-8278CCD28BE1}"/>
                    </a:ext>
                  </a:extLst>
                </p:cNvPr>
                <p:cNvSpPr>
                  <a:spLocks/>
                </p:cNvSpPr>
                <p:nvPr/>
              </p:nvSpPr>
              <p:spPr bwMode="auto">
                <a:xfrm>
                  <a:off x="1263" y="1193"/>
                  <a:ext cx="155" cy="1"/>
                </a:xfrm>
                <a:custGeom>
                  <a:avLst/>
                  <a:gdLst>
                    <a:gd name="T0" fmla="*/ 0 w 155"/>
                    <a:gd name="T1" fmla="*/ 0 h 1"/>
                    <a:gd name="T2" fmla="*/ 78 w 155"/>
                    <a:gd name="T3" fmla="*/ 0 h 1"/>
                    <a:gd name="T4" fmla="*/ 155 w 155"/>
                    <a:gd name="T5" fmla="*/ 0 h 1"/>
                    <a:gd name="T6" fmla="*/ 0 60000 65536"/>
                    <a:gd name="T7" fmla="*/ 0 60000 65536"/>
                    <a:gd name="T8" fmla="*/ 0 60000 65536"/>
                    <a:gd name="T9" fmla="*/ 0 w 155"/>
                    <a:gd name="T10" fmla="*/ 0 h 1"/>
                    <a:gd name="T11" fmla="*/ 155 w 155"/>
                    <a:gd name="T12" fmla="*/ 1 h 1"/>
                  </a:gdLst>
                  <a:ahLst/>
                  <a:cxnLst>
                    <a:cxn ang="T6">
                      <a:pos x="T0" y="T1"/>
                    </a:cxn>
                    <a:cxn ang="T7">
                      <a:pos x="T2" y="T3"/>
                    </a:cxn>
                    <a:cxn ang="T8">
                      <a:pos x="T4" y="T5"/>
                    </a:cxn>
                  </a:cxnLst>
                  <a:rect l="T9" t="T10" r="T11" b="T12"/>
                  <a:pathLst>
                    <a:path w="155" h="1">
                      <a:moveTo>
                        <a:pt x="0" y="0"/>
                      </a:moveTo>
                      <a:lnTo>
                        <a:pt x="78" y="0"/>
                      </a:lnTo>
                      <a:lnTo>
                        <a:pt x="155" y="0"/>
                      </a:lnTo>
                    </a:path>
                  </a:pathLst>
                </a:custGeom>
                <a:noFill/>
                <a:ln w="9525">
                  <a:solidFill>
                    <a:srgbClr val="0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6" name="Line 199">
                  <a:extLst>
                    <a:ext uri="{FF2B5EF4-FFF2-40B4-BE49-F238E27FC236}">
                      <a16:creationId xmlns:a16="http://schemas.microsoft.com/office/drawing/2014/main" id="{D4908D07-4C5C-4D39-BB62-E28628FF1079}"/>
                    </a:ext>
                  </a:extLst>
                </p:cNvPr>
                <p:cNvSpPr>
                  <a:spLocks noChangeShapeType="1"/>
                </p:cNvSpPr>
                <p:nvPr/>
              </p:nvSpPr>
              <p:spPr bwMode="auto">
                <a:xfrm>
                  <a:off x="1418" y="1193"/>
                  <a:ext cx="150" cy="1"/>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7" name="Freeform 200">
                  <a:extLst>
                    <a:ext uri="{FF2B5EF4-FFF2-40B4-BE49-F238E27FC236}">
                      <a16:creationId xmlns:a16="http://schemas.microsoft.com/office/drawing/2014/main" id="{F09FF97C-A72B-4DD3-9BAF-D3263EC2711D}"/>
                    </a:ext>
                  </a:extLst>
                </p:cNvPr>
                <p:cNvSpPr>
                  <a:spLocks/>
                </p:cNvSpPr>
                <p:nvPr/>
              </p:nvSpPr>
              <p:spPr bwMode="auto">
                <a:xfrm>
                  <a:off x="1568" y="1193"/>
                  <a:ext cx="155" cy="1"/>
                </a:xfrm>
                <a:custGeom>
                  <a:avLst/>
                  <a:gdLst>
                    <a:gd name="T0" fmla="*/ 0 w 155"/>
                    <a:gd name="T1" fmla="*/ 0 h 1"/>
                    <a:gd name="T2" fmla="*/ 78 w 155"/>
                    <a:gd name="T3" fmla="*/ 0 h 1"/>
                    <a:gd name="T4" fmla="*/ 155 w 155"/>
                    <a:gd name="T5" fmla="*/ 0 h 1"/>
                    <a:gd name="T6" fmla="*/ 0 60000 65536"/>
                    <a:gd name="T7" fmla="*/ 0 60000 65536"/>
                    <a:gd name="T8" fmla="*/ 0 60000 65536"/>
                    <a:gd name="T9" fmla="*/ 0 w 155"/>
                    <a:gd name="T10" fmla="*/ 0 h 1"/>
                    <a:gd name="T11" fmla="*/ 155 w 155"/>
                    <a:gd name="T12" fmla="*/ 1 h 1"/>
                  </a:gdLst>
                  <a:ahLst/>
                  <a:cxnLst>
                    <a:cxn ang="T6">
                      <a:pos x="T0" y="T1"/>
                    </a:cxn>
                    <a:cxn ang="T7">
                      <a:pos x="T2" y="T3"/>
                    </a:cxn>
                    <a:cxn ang="T8">
                      <a:pos x="T4" y="T5"/>
                    </a:cxn>
                  </a:cxnLst>
                  <a:rect l="T9" t="T10" r="T11" b="T12"/>
                  <a:pathLst>
                    <a:path w="155" h="1">
                      <a:moveTo>
                        <a:pt x="0" y="0"/>
                      </a:moveTo>
                      <a:lnTo>
                        <a:pt x="78" y="0"/>
                      </a:lnTo>
                      <a:lnTo>
                        <a:pt x="155" y="0"/>
                      </a:lnTo>
                    </a:path>
                  </a:pathLst>
                </a:custGeom>
                <a:noFill/>
                <a:ln w="9525">
                  <a:solidFill>
                    <a:srgbClr val="0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8" name="Line 201">
                  <a:extLst>
                    <a:ext uri="{FF2B5EF4-FFF2-40B4-BE49-F238E27FC236}">
                      <a16:creationId xmlns:a16="http://schemas.microsoft.com/office/drawing/2014/main" id="{6FC89987-001E-4311-BAA5-7FC8B1A2E9F4}"/>
                    </a:ext>
                  </a:extLst>
                </p:cNvPr>
                <p:cNvSpPr>
                  <a:spLocks noChangeShapeType="1"/>
                </p:cNvSpPr>
                <p:nvPr/>
              </p:nvSpPr>
              <p:spPr bwMode="auto">
                <a:xfrm>
                  <a:off x="1723" y="1193"/>
                  <a:ext cx="150" cy="1"/>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9" name="Line 202">
                  <a:extLst>
                    <a:ext uri="{FF2B5EF4-FFF2-40B4-BE49-F238E27FC236}">
                      <a16:creationId xmlns:a16="http://schemas.microsoft.com/office/drawing/2014/main" id="{4907A2F5-F139-492E-8CCD-A4AD9B75C2CF}"/>
                    </a:ext>
                  </a:extLst>
                </p:cNvPr>
                <p:cNvSpPr>
                  <a:spLocks noChangeShapeType="1"/>
                </p:cNvSpPr>
                <p:nvPr/>
              </p:nvSpPr>
              <p:spPr bwMode="auto">
                <a:xfrm>
                  <a:off x="1873" y="1193"/>
                  <a:ext cx="149" cy="1"/>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0" name="Freeform 203">
                  <a:extLst>
                    <a:ext uri="{FF2B5EF4-FFF2-40B4-BE49-F238E27FC236}">
                      <a16:creationId xmlns:a16="http://schemas.microsoft.com/office/drawing/2014/main" id="{71C66122-9E17-41E9-98CA-CEE0FF022D84}"/>
                    </a:ext>
                  </a:extLst>
                </p:cNvPr>
                <p:cNvSpPr>
                  <a:spLocks/>
                </p:cNvSpPr>
                <p:nvPr/>
              </p:nvSpPr>
              <p:spPr bwMode="auto">
                <a:xfrm>
                  <a:off x="2022" y="1193"/>
                  <a:ext cx="155" cy="1"/>
                </a:xfrm>
                <a:custGeom>
                  <a:avLst/>
                  <a:gdLst>
                    <a:gd name="T0" fmla="*/ 0 w 155"/>
                    <a:gd name="T1" fmla="*/ 0 h 1"/>
                    <a:gd name="T2" fmla="*/ 78 w 155"/>
                    <a:gd name="T3" fmla="*/ 0 h 1"/>
                    <a:gd name="T4" fmla="*/ 155 w 155"/>
                    <a:gd name="T5" fmla="*/ 0 h 1"/>
                    <a:gd name="T6" fmla="*/ 0 60000 65536"/>
                    <a:gd name="T7" fmla="*/ 0 60000 65536"/>
                    <a:gd name="T8" fmla="*/ 0 60000 65536"/>
                    <a:gd name="T9" fmla="*/ 0 w 155"/>
                    <a:gd name="T10" fmla="*/ 0 h 1"/>
                    <a:gd name="T11" fmla="*/ 155 w 155"/>
                    <a:gd name="T12" fmla="*/ 1 h 1"/>
                  </a:gdLst>
                  <a:ahLst/>
                  <a:cxnLst>
                    <a:cxn ang="T6">
                      <a:pos x="T0" y="T1"/>
                    </a:cxn>
                    <a:cxn ang="T7">
                      <a:pos x="T2" y="T3"/>
                    </a:cxn>
                    <a:cxn ang="T8">
                      <a:pos x="T4" y="T5"/>
                    </a:cxn>
                  </a:cxnLst>
                  <a:rect l="T9" t="T10" r="T11" b="T12"/>
                  <a:pathLst>
                    <a:path w="155" h="1">
                      <a:moveTo>
                        <a:pt x="0" y="0"/>
                      </a:moveTo>
                      <a:lnTo>
                        <a:pt x="78" y="0"/>
                      </a:lnTo>
                      <a:lnTo>
                        <a:pt x="155" y="0"/>
                      </a:lnTo>
                    </a:path>
                  </a:pathLst>
                </a:custGeom>
                <a:noFill/>
                <a:ln w="9525">
                  <a:solidFill>
                    <a:srgbClr val="0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1" name="Line 204">
                  <a:extLst>
                    <a:ext uri="{FF2B5EF4-FFF2-40B4-BE49-F238E27FC236}">
                      <a16:creationId xmlns:a16="http://schemas.microsoft.com/office/drawing/2014/main" id="{47853B36-B52A-4EB1-A77A-8944F1DC68F8}"/>
                    </a:ext>
                  </a:extLst>
                </p:cNvPr>
                <p:cNvSpPr>
                  <a:spLocks noChangeShapeType="1"/>
                </p:cNvSpPr>
                <p:nvPr/>
              </p:nvSpPr>
              <p:spPr bwMode="auto">
                <a:xfrm>
                  <a:off x="2177" y="1193"/>
                  <a:ext cx="150" cy="1"/>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2" name="Freeform 205">
                  <a:extLst>
                    <a:ext uri="{FF2B5EF4-FFF2-40B4-BE49-F238E27FC236}">
                      <a16:creationId xmlns:a16="http://schemas.microsoft.com/office/drawing/2014/main" id="{B48E2EEF-C237-4881-A658-A8A0F4F5D022}"/>
                    </a:ext>
                  </a:extLst>
                </p:cNvPr>
                <p:cNvSpPr>
                  <a:spLocks/>
                </p:cNvSpPr>
                <p:nvPr/>
              </p:nvSpPr>
              <p:spPr bwMode="auto">
                <a:xfrm>
                  <a:off x="2327" y="1193"/>
                  <a:ext cx="155" cy="1"/>
                </a:xfrm>
                <a:custGeom>
                  <a:avLst/>
                  <a:gdLst>
                    <a:gd name="T0" fmla="*/ 0 w 155"/>
                    <a:gd name="T1" fmla="*/ 0 h 1"/>
                    <a:gd name="T2" fmla="*/ 78 w 155"/>
                    <a:gd name="T3" fmla="*/ 0 h 1"/>
                    <a:gd name="T4" fmla="*/ 116 w 155"/>
                    <a:gd name="T5" fmla="*/ 0 h 1"/>
                    <a:gd name="T6" fmla="*/ 155 w 155"/>
                    <a:gd name="T7" fmla="*/ 0 h 1"/>
                    <a:gd name="T8" fmla="*/ 0 60000 65536"/>
                    <a:gd name="T9" fmla="*/ 0 60000 65536"/>
                    <a:gd name="T10" fmla="*/ 0 60000 65536"/>
                    <a:gd name="T11" fmla="*/ 0 60000 65536"/>
                    <a:gd name="T12" fmla="*/ 0 w 155"/>
                    <a:gd name="T13" fmla="*/ 0 h 1"/>
                    <a:gd name="T14" fmla="*/ 155 w 155"/>
                    <a:gd name="T15" fmla="*/ 1 h 1"/>
                  </a:gdLst>
                  <a:ahLst/>
                  <a:cxnLst>
                    <a:cxn ang="T8">
                      <a:pos x="T0" y="T1"/>
                    </a:cxn>
                    <a:cxn ang="T9">
                      <a:pos x="T2" y="T3"/>
                    </a:cxn>
                    <a:cxn ang="T10">
                      <a:pos x="T4" y="T5"/>
                    </a:cxn>
                    <a:cxn ang="T11">
                      <a:pos x="T6" y="T7"/>
                    </a:cxn>
                  </a:cxnLst>
                  <a:rect l="T12" t="T13" r="T14" b="T15"/>
                  <a:pathLst>
                    <a:path w="155" h="1">
                      <a:moveTo>
                        <a:pt x="0" y="0"/>
                      </a:moveTo>
                      <a:lnTo>
                        <a:pt x="78" y="0"/>
                      </a:lnTo>
                      <a:lnTo>
                        <a:pt x="116" y="0"/>
                      </a:lnTo>
                      <a:lnTo>
                        <a:pt x="155" y="0"/>
                      </a:lnTo>
                    </a:path>
                  </a:pathLst>
                </a:custGeom>
                <a:noFill/>
                <a:ln w="9525">
                  <a:solidFill>
                    <a:srgbClr val="0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3" name="Freeform 206">
                  <a:extLst>
                    <a:ext uri="{FF2B5EF4-FFF2-40B4-BE49-F238E27FC236}">
                      <a16:creationId xmlns:a16="http://schemas.microsoft.com/office/drawing/2014/main" id="{29DB6ED9-817D-4638-B153-28B4397B0B7E}"/>
                    </a:ext>
                  </a:extLst>
                </p:cNvPr>
                <p:cNvSpPr>
                  <a:spLocks/>
                </p:cNvSpPr>
                <p:nvPr/>
              </p:nvSpPr>
              <p:spPr bwMode="auto">
                <a:xfrm>
                  <a:off x="2482" y="1193"/>
                  <a:ext cx="150" cy="37"/>
                </a:xfrm>
                <a:custGeom>
                  <a:avLst/>
                  <a:gdLst>
                    <a:gd name="T0" fmla="*/ 0 w 150"/>
                    <a:gd name="T1" fmla="*/ 0 h 37"/>
                    <a:gd name="T2" fmla="*/ 39 w 150"/>
                    <a:gd name="T3" fmla="*/ 5 h 37"/>
                    <a:gd name="T4" fmla="*/ 78 w 150"/>
                    <a:gd name="T5" fmla="*/ 16 h 37"/>
                    <a:gd name="T6" fmla="*/ 150 w 150"/>
                    <a:gd name="T7" fmla="*/ 37 h 37"/>
                    <a:gd name="T8" fmla="*/ 0 60000 65536"/>
                    <a:gd name="T9" fmla="*/ 0 60000 65536"/>
                    <a:gd name="T10" fmla="*/ 0 60000 65536"/>
                    <a:gd name="T11" fmla="*/ 0 60000 65536"/>
                    <a:gd name="T12" fmla="*/ 0 w 150"/>
                    <a:gd name="T13" fmla="*/ 0 h 37"/>
                    <a:gd name="T14" fmla="*/ 150 w 150"/>
                    <a:gd name="T15" fmla="*/ 37 h 37"/>
                  </a:gdLst>
                  <a:ahLst/>
                  <a:cxnLst>
                    <a:cxn ang="T8">
                      <a:pos x="T0" y="T1"/>
                    </a:cxn>
                    <a:cxn ang="T9">
                      <a:pos x="T2" y="T3"/>
                    </a:cxn>
                    <a:cxn ang="T10">
                      <a:pos x="T4" y="T5"/>
                    </a:cxn>
                    <a:cxn ang="T11">
                      <a:pos x="T6" y="T7"/>
                    </a:cxn>
                  </a:cxnLst>
                  <a:rect l="T12" t="T13" r="T14" b="T15"/>
                  <a:pathLst>
                    <a:path w="150" h="37">
                      <a:moveTo>
                        <a:pt x="0" y="0"/>
                      </a:moveTo>
                      <a:lnTo>
                        <a:pt x="39" y="5"/>
                      </a:lnTo>
                      <a:lnTo>
                        <a:pt x="78" y="16"/>
                      </a:lnTo>
                      <a:lnTo>
                        <a:pt x="150" y="37"/>
                      </a:lnTo>
                    </a:path>
                  </a:pathLst>
                </a:custGeom>
                <a:noFill/>
                <a:ln w="9525">
                  <a:solidFill>
                    <a:srgbClr val="0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4" name="Freeform 207">
                  <a:extLst>
                    <a:ext uri="{FF2B5EF4-FFF2-40B4-BE49-F238E27FC236}">
                      <a16:creationId xmlns:a16="http://schemas.microsoft.com/office/drawing/2014/main" id="{B5728DF7-148F-4158-89B7-DC04013D66CD}"/>
                    </a:ext>
                  </a:extLst>
                </p:cNvPr>
                <p:cNvSpPr>
                  <a:spLocks/>
                </p:cNvSpPr>
                <p:nvPr/>
              </p:nvSpPr>
              <p:spPr bwMode="auto">
                <a:xfrm>
                  <a:off x="2632" y="1230"/>
                  <a:ext cx="149" cy="49"/>
                </a:xfrm>
                <a:custGeom>
                  <a:avLst/>
                  <a:gdLst>
                    <a:gd name="T0" fmla="*/ 0 w 149"/>
                    <a:gd name="T1" fmla="*/ 0 h 49"/>
                    <a:gd name="T2" fmla="*/ 72 w 149"/>
                    <a:gd name="T3" fmla="*/ 22 h 49"/>
                    <a:gd name="T4" fmla="*/ 149 w 149"/>
                    <a:gd name="T5" fmla="*/ 49 h 49"/>
                    <a:gd name="T6" fmla="*/ 0 60000 65536"/>
                    <a:gd name="T7" fmla="*/ 0 60000 65536"/>
                    <a:gd name="T8" fmla="*/ 0 60000 65536"/>
                    <a:gd name="T9" fmla="*/ 0 w 149"/>
                    <a:gd name="T10" fmla="*/ 0 h 49"/>
                    <a:gd name="T11" fmla="*/ 149 w 149"/>
                    <a:gd name="T12" fmla="*/ 49 h 49"/>
                  </a:gdLst>
                  <a:ahLst/>
                  <a:cxnLst>
                    <a:cxn ang="T6">
                      <a:pos x="T0" y="T1"/>
                    </a:cxn>
                    <a:cxn ang="T7">
                      <a:pos x="T2" y="T3"/>
                    </a:cxn>
                    <a:cxn ang="T8">
                      <a:pos x="T4" y="T5"/>
                    </a:cxn>
                  </a:cxnLst>
                  <a:rect l="T9" t="T10" r="T11" b="T12"/>
                  <a:pathLst>
                    <a:path w="149" h="49">
                      <a:moveTo>
                        <a:pt x="0" y="0"/>
                      </a:moveTo>
                      <a:lnTo>
                        <a:pt x="72" y="22"/>
                      </a:lnTo>
                      <a:lnTo>
                        <a:pt x="149" y="49"/>
                      </a:lnTo>
                    </a:path>
                  </a:pathLst>
                </a:custGeom>
                <a:noFill/>
                <a:ln w="9525">
                  <a:solidFill>
                    <a:srgbClr val="0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5" name="Freeform 208">
                  <a:extLst>
                    <a:ext uri="{FF2B5EF4-FFF2-40B4-BE49-F238E27FC236}">
                      <a16:creationId xmlns:a16="http://schemas.microsoft.com/office/drawing/2014/main" id="{ACADA3F7-CD7F-44EC-9049-04A12A25B800}"/>
                    </a:ext>
                  </a:extLst>
                </p:cNvPr>
                <p:cNvSpPr>
                  <a:spLocks/>
                </p:cNvSpPr>
                <p:nvPr/>
              </p:nvSpPr>
              <p:spPr bwMode="auto">
                <a:xfrm>
                  <a:off x="2781" y="1279"/>
                  <a:ext cx="155" cy="70"/>
                </a:xfrm>
                <a:custGeom>
                  <a:avLst/>
                  <a:gdLst>
                    <a:gd name="T0" fmla="*/ 0 w 155"/>
                    <a:gd name="T1" fmla="*/ 0 h 70"/>
                    <a:gd name="T2" fmla="*/ 78 w 155"/>
                    <a:gd name="T3" fmla="*/ 27 h 70"/>
                    <a:gd name="T4" fmla="*/ 117 w 155"/>
                    <a:gd name="T5" fmla="*/ 49 h 70"/>
                    <a:gd name="T6" fmla="*/ 155 w 155"/>
                    <a:gd name="T7" fmla="*/ 70 h 70"/>
                    <a:gd name="T8" fmla="*/ 0 60000 65536"/>
                    <a:gd name="T9" fmla="*/ 0 60000 65536"/>
                    <a:gd name="T10" fmla="*/ 0 60000 65536"/>
                    <a:gd name="T11" fmla="*/ 0 60000 65536"/>
                    <a:gd name="T12" fmla="*/ 0 w 155"/>
                    <a:gd name="T13" fmla="*/ 0 h 70"/>
                    <a:gd name="T14" fmla="*/ 155 w 155"/>
                    <a:gd name="T15" fmla="*/ 70 h 70"/>
                  </a:gdLst>
                  <a:ahLst/>
                  <a:cxnLst>
                    <a:cxn ang="T8">
                      <a:pos x="T0" y="T1"/>
                    </a:cxn>
                    <a:cxn ang="T9">
                      <a:pos x="T2" y="T3"/>
                    </a:cxn>
                    <a:cxn ang="T10">
                      <a:pos x="T4" y="T5"/>
                    </a:cxn>
                    <a:cxn ang="T11">
                      <a:pos x="T6" y="T7"/>
                    </a:cxn>
                  </a:cxnLst>
                  <a:rect l="T12" t="T13" r="T14" b="T15"/>
                  <a:pathLst>
                    <a:path w="155" h="70">
                      <a:moveTo>
                        <a:pt x="0" y="0"/>
                      </a:moveTo>
                      <a:lnTo>
                        <a:pt x="78" y="27"/>
                      </a:lnTo>
                      <a:lnTo>
                        <a:pt x="117" y="49"/>
                      </a:lnTo>
                      <a:lnTo>
                        <a:pt x="155" y="70"/>
                      </a:lnTo>
                    </a:path>
                  </a:pathLst>
                </a:custGeom>
                <a:noFill/>
                <a:ln w="9525">
                  <a:solidFill>
                    <a:srgbClr val="0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6" name="Freeform 209">
                  <a:extLst>
                    <a:ext uri="{FF2B5EF4-FFF2-40B4-BE49-F238E27FC236}">
                      <a16:creationId xmlns:a16="http://schemas.microsoft.com/office/drawing/2014/main" id="{6C955891-ED92-4044-992A-0228A1D79D18}"/>
                    </a:ext>
                  </a:extLst>
                </p:cNvPr>
                <p:cNvSpPr>
                  <a:spLocks/>
                </p:cNvSpPr>
                <p:nvPr/>
              </p:nvSpPr>
              <p:spPr bwMode="auto">
                <a:xfrm>
                  <a:off x="2936" y="1349"/>
                  <a:ext cx="150" cy="157"/>
                </a:xfrm>
                <a:custGeom>
                  <a:avLst/>
                  <a:gdLst>
                    <a:gd name="T0" fmla="*/ 0 w 150"/>
                    <a:gd name="T1" fmla="*/ 0 h 157"/>
                    <a:gd name="T2" fmla="*/ 39 w 150"/>
                    <a:gd name="T3" fmla="*/ 27 h 157"/>
                    <a:gd name="T4" fmla="*/ 72 w 150"/>
                    <a:gd name="T5" fmla="*/ 54 h 157"/>
                    <a:gd name="T6" fmla="*/ 95 w 150"/>
                    <a:gd name="T7" fmla="*/ 76 h 157"/>
                    <a:gd name="T8" fmla="*/ 111 w 150"/>
                    <a:gd name="T9" fmla="*/ 97 h 157"/>
                    <a:gd name="T10" fmla="*/ 133 w 150"/>
                    <a:gd name="T11" fmla="*/ 124 h 157"/>
                    <a:gd name="T12" fmla="*/ 150 w 150"/>
                    <a:gd name="T13" fmla="*/ 157 h 157"/>
                    <a:gd name="T14" fmla="*/ 0 60000 65536"/>
                    <a:gd name="T15" fmla="*/ 0 60000 65536"/>
                    <a:gd name="T16" fmla="*/ 0 60000 65536"/>
                    <a:gd name="T17" fmla="*/ 0 60000 65536"/>
                    <a:gd name="T18" fmla="*/ 0 60000 65536"/>
                    <a:gd name="T19" fmla="*/ 0 60000 65536"/>
                    <a:gd name="T20" fmla="*/ 0 60000 65536"/>
                    <a:gd name="T21" fmla="*/ 0 w 150"/>
                    <a:gd name="T22" fmla="*/ 0 h 157"/>
                    <a:gd name="T23" fmla="*/ 150 w 150"/>
                    <a:gd name="T24" fmla="*/ 157 h 1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57">
                      <a:moveTo>
                        <a:pt x="0" y="0"/>
                      </a:moveTo>
                      <a:lnTo>
                        <a:pt x="39" y="27"/>
                      </a:lnTo>
                      <a:lnTo>
                        <a:pt x="72" y="54"/>
                      </a:lnTo>
                      <a:lnTo>
                        <a:pt x="95" y="76"/>
                      </a:lnTo>
                      <a:lnTo>
                        <a:pt x="111" y="97"/>
                      </a:lnTo>
                      <a:lnTo>
                        <a:pt x="133" y="124"/>
                      </a:lnTo>
                      <a:lnTo>
                        <a:pt x="150" y="157"/>
                      </a:lnTo>
                    </a:path>
                  </a:pathLst>
                </a:custGeom>
                <a:noFill/>
                <a:ln w="9525">
                  <a:solidFill>
                    <a:srgbClr val="0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11" name="Freeform 210">
                <a:extLst>
                  <a:ext uri="{FF2B5EF4-FFF2-40B4-BE49-F238E27FC236}">
                    <a16:creationId xmlns:a16="http://schemas.microsoft.com/office/drawing/2014/main" id="{F0F96F10-ADA1-4D2D-AC2F-61427F2D6785}"/>
                  </a:ext>
                </a:extLst>
              </p:cNvPr>
              <p:cNvSpPr>
                <a:spLocks/>
              </p:cNvSpPr>
              <p:nvPr/>
            </p:nvSpPr>
            <p:spPr bwMode="auto">
              <a:xfrm>
                <a:off x="3115" y="1477"/>
                <a:ext cx="141" cy="388"/>
              </a:xfrm>
              <a:custGeom>
                <a:avLst/>
                <a:gdLst>
                  <a:gd name="T0" fmla="*/ 0 w 155"/>
                  <a:gd name="T1" fmla="*/ 0 h 426"/>
                  <a:gd name="T2" fmla="*/ 5 w 155"/>
                  <a:gd name="T3" fmla="*/ 5 h 426"/>
                  <a:gd name="T4" fmla="*/ 5 w 155"/>
                  <a:gd name="T5" fmla="*/ 5 h 426"/>
                  <a:gd name="T6" fmla="*/ 5 w 155"/>
                  <a:gd name="T7" fmla="*/ 5 h 426"/>
                  <a:gd name="T8" fmla="*/ 5 w 155"/>
                  <a:gd name="T9" fmla="*/ 5 h 426"/>
                  <a:gd name="T10" fmla="*/ 5 w 155"/>
                  <a:gd name="T11" fmla="*/ 5 h 426"/>
                  <a:gd name="T12" fmla="*/ 5 w 155"/>
                  <a:gd name="T13" fmla="*/ 5 h 426"/>
                  <a:gd name="T14" fmla="*/ 5 w 155"/>
                  <a:gd name="T15" fmla="*/ 7 h 426"/>
                  <a:gd name="T16" fmla="*/ 5 w 155"/>
                  <a:gd name="T17" fmla="*/ 10 h 4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26"/>
                  <a:gd name="T29" fmla="*/ 155 w 155"/>
                  <a:gd name="T30" fmla="*/ 426 h 4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26">
                    <a:moveTo>
                      <a:pt x="0" y="0"/>
                    </a:moveTo>
                    <a:lnTo>
                      <a:pt x="17" y="32"/>
                    </a:lnTo>
                    <a:lnTo>
                      <a:pt x="33" y="65"/>
                    </a:lnTo>
                    <a:lnTo>
                      <a:pt x="55" y="108"/>
                    </a:lnTo>
                    <a:lnTo>
                      <a:pt x="78" y="156"/>
                    </a:lnTo>
                    <a:lnTo>
                      <a:pt x="100" y="210"/>
                    </a:lnTo>
                    <a:lnTo>
                      <a:pt x="122" y="275"/>
                    </a:lnTo>
                    <a:lnTo>
                      <a:pt x="138" y="345"/>
                    </a:lnTo>
                    <a:lnTo>
                      <a:pt x="155" y="426"/>
                    </a:lnTo>
                  </a:path>
                </a:pathLst>
              </a:custGeom>
              <a:noFill/>
              <a:ln w="9525">
                <a:solidFill>
                  <a:srgbClr val="0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 name="Freeform 211">
                <a:extLst>
                  <a:ext uri="{FF2B5EF4-FFF2-40B4-BE49-F238E27FC236}">
                    <a16:creationId xmlns:a16="http://schemas.microsoft.com/office/drawing/2014/main" id="{60FD5FAE-BC1A-4E84-90DE-CCD728D10C40}"/>
                  </a:ext>
                </a:extLst>
              </p:cNvPr>
              <p:cNvSpPr>
                <a:spLocks/>
              </p:cNvSpPr>
              <p:nvPr/>
            </p:nvSpPr>
            <p:spPr bwMode="auto">
              <a:xfrm>
                <a:off x="3256" y="1865"/>
                <a:ext cx="136" cy="1200"/>
              </a:xfrm>
              <a:custGeom>
                <a:avLst/>
                <a:gdLst>
                  <a:gd name="T0" fmla="*/ 0 w 150"/>
                  <a:gd name="T1" fmla="*/ 0 h 1318"/>
                  <a:gd name="T2" fmla="*/ 5 w 150"/>
                  <a:gd name="T3" fmla="*/ 5 h 1318"/>
                  <a:gd name="T4" fmla="*/ 5 w 150"/>
                  <a:gd name="T5" fmla="*/ 5 h 1318"/>
                  <a:gd name="T6" fmla="*/ 5 w 150"/>
                  <a:gd name="T7" fmla="*/ 5 h 1318"/>
                  <a:gd name="T8" fmla="*/ 5 w 150"/>
                  <a:gd name="T9" fmla="*/ 5 h 1318"/>
                  <a:gd name="T10" fmla="*/ 5 w 150"/>
                  <a:gd name="T11" fmla="*/ 7 h 1318"/>
                  <a:gd name="T12" fmla="*/ 5 w 150"/>
                  <a:gd name="T13" fmla="*/ 10 h 1318"/>
                  <a:gd name="T14" fmla="*/ 5 w 150"/>
                  <a:gd name="T15" fmla="*/ 13 h 1318"/>
                  <a:gd name="T16" fmla="*/ 5 w 150"/>
                  <a:gd name="T17" fmla="*/ 16 h 1318"/>
                  <a:gd name="T18" fmla="*/ 5 w 150"/>
                  <a:gd name="T19" fmla="*/ 21 h 1318"/>
                  <a:gd name="T20" fmla="*/ 5 w 150"/>
                  <a:gd name="T21" fmla="*/ 25 h 1318"/>
                  <a:gd name="T22" fmla="*/ 5 w 150"/>
                  <a:gd name="T23" fmla="*/ 29 h 13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1318"/>
                  <a:gd name="T38" fmla="*/ 150 w 150"/>
                  <a:gd name="T39" fmla="*/ 1318 h 13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1318">
                    <a:moveTo>
                      <a:pt x="0" y="0"/>
                    </a:moveTo>
                    <a:lnTo>
                      <a:pt x="11" y="60"/>
                    </a:lnTo>
                    <a:lnTo>
                      <a:pt x="17" y="124"/>
                    </a:lnTo>
                    <a:lnTo>
                      <a:pt x="28" y="195"/>
                    </a:lnTo>
                    <a:lnTo>
                      <a:pt x="39" y="265"/>
                    </a:lnTo>
                    <a:lnTo>
                      <a:pt x="44" y="346"/>
                    </a:lnTo>
                    <a:lnTo>
                      <a:pt x="55" y="427"/>
                    </a:lnTo>
                    <a:lnTo>
                      <a:pt x="78" y="605"/>
                    </a:lnTo>
                    <a:lnTo>
                      <a:pt x="94" y="783"/>
                    </a:lnTo>
                    <a:lnTo>
                      <a:pt x="111" y="967"/>
                    </a:lnTo>
                    <a:lnTo>
                      <a:pt x="133" y="1145"/>
                    </a:lnTo>
                    <a:lnTo>
                      <a:pt x="150" y="1318"/>
                    </a:lnTo>
                  </a:path>
                </a:pathLst>
              </a:custGeom>
              <a:noFill/>
              <a:ln w="9525">
                <a:solidFill>
                  <a:srgbClr val="0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 name="Rectangle 212">
                <a:extLst>
                  <a:ext uri="{FF2B5EF4-FFF2-40B4-BE49-F238E27FC236}">
                    <a16:creationId xmlns:a16="http://schemas.microsoft.com/office/drawing/2014/main" id="{830C147A-0D82-4975-AF85-EE41DBFB8200}"/>
                  </a:ext>
                </a:extLst>
              </p:cNvPr>
              <p:cNvSpPr>
                <a:spLocks noChangeArrowheads="1"/>
              </p:cNvSpPr>
              <p:nvPr/>
            </p:nvSpPr>
            <p:spPr bwMode="auto">
              <a:xfrm>
                <a:off x="1189" y="3010"/>
                <a:ext cx="74"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sz="1600">
                    <a:solidFill>
                      <a:srgbClr val="000000"/>
                    </a:solidFill>
                    <a:latin typeface="Eras Demi ITC" panose="020B0604020202020204" pitchFamily="34" charset="0"/>
                    <a:ea typeface="MS PGothic" panose="020B0600070205080204" pitchFamily="34" charset="-128"/>
                  </a:rPr>
                  <a:t>0</a:t>
                </a:r>
                <a:endParaRPr lang="en-US" altLang="en-US" sz="1600" i="1">
                  <a:ea typeface="MS PGothic" panose="020B0600070205080204" pitchFamily="34" charset="-128"/>
                </a:endParaRPr>
              </a:p>
            </p:txBody>
          </p:sp>
          <p:sp>
            <p:nvSpPr>
              <p:cNvPr id="14" name="Rectangle 213">
                <a:extLst>
                  <a:ext uri="{FF2B5EF4-FFF2-40B4-BE49-F238E27FC236}">
                    <a16:creationId xmlns:a16="http://schemas.microsoft.com/office/drawing/2014/main" id="{244BCE19-6372-4FEA-AD05-52B6C55E97D0}"/>
                  </a:ext>
                </a:extLst>
              </p:cNvPr>
              <p:cNvSpPr>
                <a:spLocks noChangeArrowheads="1"/>
              </p:cNvSpPr>
              <p:nvPr/>
            </p:nvSpPr>
            <p:spPr bwMode="auto">
              <a:xfrm>
                <a:off x="1107" y="2656"/>
                <a:ext cx="17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sz="1600">
                    <a:solidFill>
                      <a:srgbClr val="000000"/>
                    </a:solidFill>
                    <a:latin typeface="Eras Demi ITC" panose="020B0604020202020204" pitchFamily="34" charset="0"/>
                    <a:ea typeface="MS PGothic" panose="020B0600070205080204" pitchFamily="34" charset="-128"/>
                  </a:rPr>
                  <a:t>0.5</a:t>
                </a:r>
                <a:endParaRPr lang="en-US" altLang="en-US" sz="1600" i="1">
                  <a:ea typeface="MS PGothic" panose="020B0600070205080204" pitchFamily="34" charset="-128"/>
                </a:endParaRPr>
              </a:p>
            </p:txBody>
          </p:sp>
          <p:sp>
            <p:nvSpPr>
              <p:cNvPr id="15" name="Rectangle 214">
                <a:extLst>
                  <a:ext uri="{FF2B5EF4-FFF2-40B4-BE49-F238E27FC236}">
                    <a16:creationId xmlns:a16="http://schemas.microsoft.com/office/drawing/2014/main" id="{17D2B8AA-6B02-46A9-8E2A-7260E1F2B6BB}"/>
                  </a:ext>
                </a:extLst>
              </p:cNvPr>
              <p:cNvSpPr>
                <a:spLocks noChangeArrowheads="1"/>
              </p:cNvSpPr>
              <p:nvPr/>
            </p:nvSpPr>
            <p:spPr bwMode="auto">
              <a:xfrm>
                <a:off x="1189" y="2304"/>
                <a:ext cx="7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sz="1600">
                    <a:solidFill>
                      <a:srgbClr val="000000"/>
                    </a:solidFill>
                    <a:latin typeface="Eras Demi ITC" panose="020B0604020202020204" pitchFamily="34" charset="0"/>
                    <a:ea typeface="MS PGothic" panose="020B0600070205080204" pitchFamily="34" charset="-128"/>
                  </a:rPr>
                  <a:t>1</a:t>
                </a:r>
                <a:endParaRPr lang="en-US" altLang="en-US" sz="1600" i="1">
                  <a:ea typeface="MS PGothic" panose="020B0600070205080204" pitchFamily="34" charset="-128"/>
                </a:endParaRPr>
              </a:p>
            </p:txBody>
          </p:sp>
          <p:sp>
            <p:nvSpPr>
              <p:cNvPr id="16" name="Rectangle 215">
                <a:extLst>
                  <a:ext uri="{FF2B5EF4-FFF2-40B4-BE49-F238E27FC236}">
                    <a16:creationId xmlns:a16="http://schemas.microsoft.com/office/drawing/2014/main" id="{1E3E0CC6-B034-4691-8739-BEDCAD79B7EE}"/>
                  </a:ext>
                </a:extLst>
              </p:cNvPr>
              <p:cNvSpPr>
                <a:spLocks noChangeArrowheads="1"/>
              </p:cNvSpPr>
              <p:nvPr/>
            </p:nvSpPr>
            <p:spPr bwMode="auto">
              <a:xfrm>
                <a:off x="1107" y="1951"/>
                <a:ext cx="178"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sz="1600">
                    <a:solidFill>
                      <a:srgbClr val="000000"/>
                    </a:solidFill>
                    <a:latin typeface="Eras Demi ITC" panose="020B0604020202020204" pitchFamily="34" charset="0"/>
                    <a:ea typeface="MS PGothic" panose="020B0600070205080204" pitchFamily="34" charset="-128"/>
                  </a:rPr>
                  <a:t>1.5</a:t>
                </a:r>
                <a:endParaRPr lang="en-US" altLang="en-US" sz="1600" i="1">
                  <a:ea typeface="MS PGothic" panose="020B0600070205080204" pitchFamily="34" charset="-128"/>
                </a:endParaRPr>
              </a:p>
            </p:txBody>
          </p:sp>
          <p:sp>
            <p:nvSpPr>
              <p:cNvPr id="17" name="Rectangle 216">
                <a:extLst>
                  <a:ext uri="{FF2B5EF4-FFF2-40B4-BE49-F238E27FC236}">
                    <a16:creationId xmlns:a16="http://schemas.microsoft.com/office/drawing/2014/main" id="{F4F8C5F9-37FE-4C60-8074-77AE3945DE1E}"/>
                  </a:ext>
                </a:extLst>
              </p:cNvPr>
              <p:cNvSpPr>
                <a:spLocks noChangeArrowheads="1"/>
              </p:cNvSpPr>
              <p:nvPr/>
            </p:nvSpPr>
            <p:spPr bwMode="auto">
              <a:xfrm>
                <a:off x="1189" y="1601"/>
                <a:ext cx="74"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sz="1600">
                    <a:solidFill>
                      <a:srgbClr val="000000"/>
                    </a:solidFill>
                    <a:latin typeface="Eras Demi ITC" panose="020B0604020202020204" pitchFamily="34" charset="0"/>
                    <a:ea typeface="MS PGothic" panose="020B0600070205080204" pitchFamily="34" charset="-128"/>
                  </a:rPr>
                  <a:t>2</a:t>
                </a:r>
                <a:endParaRPr lang="en-US" altLang="en-US" sz="1600" i="1">
                  <a:ea typeface="MS PGothic" panose="020B0600070205080204" pitchFamily="34" charset="-128"/>
                </a:endParaRPr>
              </a:p>
            </p:txBody>
          </p:sp>
          <p:sp>
            <p:nvSpPr>
              <p:cNvPr id="18" name="Rectangle 217">
                <a:extLst>
                  <a:ext uri="{FF2B5EF4-FFF2-40B4-BE49-F238E27FC236}">
                    <a16:creationId xmlns:a16="http://schemas.microsoft.com/office/drawing/2014/main" id="{6FD7F0DC-B55D-4165-9AF5-394B115AF0D4}"/>
                  </a:ext>
                </a:extLst>
              </p:cNvPr>
              <p:cNvSpPr>
                <a:spLocks noChangeArrowheads="1"/>
              </p:cNvSpPr>
              <p:nvPr/>
            </p:nvSpPr>
            <p:spPr bwMode="auto">
              <a:xfrm>
                <a:off x="1107" y="1200"/>
                <a:ext cx="17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sz="1600">
                    <a:solidFill>
                      <a:srgbClr val="000000"/>
                    </a:solidFill>
                    <a:latin typeface="Eras Demi ITC" panose="020B0604020202020204" pitchFamily="34" charset="0"/>
                    <a:ea typeface="MS PGothic" panose="020B0600070205080204" pitchFamily="34" charset="-128"/>
                  </a:rPr>
                  <a:t>2.5</a:t>
                </a:r>
                <a:endParaRPr lang="en-US" altLang="en-US" sz="1600" i="1">
                  <a:ea typeface="MS PGothic" panose="020B0600070205080204" pitchFamily="34" charset="-128"/>
                </a:endParaRPr>
              </a:p>
            </p:txBody>
          </p:sp>
          <p:sp>
            <p:nvSpPr>
              <p:cNvPr id="19" name="Rectangle 218">
                <a:extLst>
                  <a:ext uri="{FF2B5EF4-FFF2-40B4-BE49-F238E27FC236}">
                    <a16:creationId xmlns:a16="http://schemas.microsoft.com/office/drawing/2014/main" id="{1A2AD85F-017C-496D-AF50-F7948E47936D}"/>
                  </a:ext>
                </a:extLst>
              </p:cNvPr>
              <p:cNvSpPr>
                <a:spLocks noChangeArrowheads="1"/>
              </p:cNvSpPr>
              <p:nvPr/>
            </p:nvSpPr>
            <p:spPr bwMode="auto">
              <a:xfrm>
                <a:off x="1991" y="3134"/>
                <a:ext cx="74"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sz="1600">
                    <a:solidFill>
                      <a:srgbClr val="000000"/>
                    </a:solidFill>
                    <a:latin typeface="Eras Demi ITC" panose="020B0604020202020204" pitchFamily="34" charset="0"/>
                    <a:ea typeface="MS PGothic" panose="020B0600070205080204" pitchFamily="34" charset="-128"/>
                  </a:rPr>
                  <a:t>5</a:t>
                </a:r>
                <a:endParaRPr lang="en-US" altLang="en-US" sz="1600" i="1">
                  <a:ea typeface="MS PGothic" panose="020B0600070205080204" pitchFamily="34" charset="-128"/>
                </a:endParaRPr>
              </a:p>
            </p:txBody>
          </p:sp>
          <p:sp>
            <p:nvSpPr>
              <p:cNvPr id="20" name="Rectangle 219">
                <a:extLst>
                  <a:ext uri="{FF2B5EF4-FFF2-40B4-BE49-F238E27FC236}">
                    <a16:creationId xmlns:a16="http://schemas.microsoft.com/office/drawing/2014/main" id="{FB072992-BFBB-483D-ABF1-BC11746CE66B}"/>
                  </a:ext>
                </a:extLst>
              </p:cNvPr>
              <p:cNvSpPr>
                <a:spLocks noChangeArrowheads="1"/>
              </p:cNvSpPr>
              <p:nvPr/>
            </p:nvSpPr>
            <p:spPr bwMode="auto">
              <a:xfrm>
                <a:off x="2655" y="3134"/>
                <a:ext cx="147"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sz="1600">
                    <a:solidFill>
                      <a:srgbClr val="000000"/>
                    </a:solidFill>
                    <a:latin typeface="Eras Demi ITC" panose="020B0604020202020204" pitchFamily="34" charset="0"/>
                    <a:ea typeface="MS PGothic" panose="020B0600070205080204" pitchFamily="34" charset="-128"/>
                  </a:rPr>
                  <a:t>10</a:t>
                </a:r>
                <a:endParaRPr lang="en-US" altLang="en-US" sz="1600" i="1">
                  <a:ea typeface="MS PGothic" panose="020B0600070205080204" pitchFamily="34" charset="-128"/>
                </a:endParaRPr>
              </a:p>
            </p:txBody>
          </p:sp>
          <p:sp>
            <p:nvSpPr>
              <p:cNvPr id="21" name="Rectangle 220">
                <a:extLst>
                  <a:ext uri="{FF2B5EF4-FFF2-40B4-BE49-F238E27FC236}">
                    <a16:creationId xmlns:a16="http://schemas.microsoft.com/office/drawing/2014/main" id="{644BA21D-AD26-47A2-9079-5D97EFD6D398}"/>
                  </a:ext>
                </a:extLst>
              </p:cNvPr>
              <p:cNvSpPr>
                <a:spLocks noChangeArrowheads="1"/>
              </p:cNvSpPr>
              <p:nvPr/>
            </p:nvSpPr>
            <p:spPr bwMode="auto">
              <a:xfrm>
                <a:off x="3347" y="3134"/>
                <a:ext cx="147"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sz="1600">
                    <a:solidFill>
                      <a:srgbClr val="000000"/>
                    </a:solidFill>
                    <a:latin typeface="Eras Demi ITC" panose="020B0604020202020204" pitchFamily="34" charset="0"/>
                    <a:ea typeface="MS PGothic" panose="020B0600070205080204" pitchFamily="34" charset="-128"/>
                  </a:rPr>
                  <a:t>15</a:t>
                </a:r>
                <a:endParaRPr lang="en-US" altLang="en-US" sz="1600" i="1">
                  <a:ea typeface="MS PGothic" panose="020B0600070205080204" pitchFamily="34" charset="-128"/>
                </a:endParaRPr>
              </a:p>
            </p:txBody>
          </p:sp>
          <p:sp>
            <p:nvSpPr>
              <p:cNvPr id="22" name="Rectangle 221">
                <a:extLst>
                  <a:ext uri="{FF2B5EF4-FFF2-40B4-BE49-F238E27FC236}">
                    <a16:creationId xmlns:a16="http://schemas.microsoft.com/office/drawing/2014/main" id="{2D51BF97-D372-4F14-8EED-20AE5F38AA2C}"/>
                  </a:ext>
                </a:extLst>
              </p:cNvPr>
              <p:cNvSpPr>
                <a:spLocks noChangeArrowheads="1"/>
              </p:cNvSpPr>
              <p:nvPr/>
            </p:nvSpPr>
            <p:spPr bwMode="auto">
              <a:xfrm>
                <a:off x="4038" y="3134"/>
                <a:ext cx="147"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sz="1600">
                    <a:solidFill>
                      <a:srgbClr val="000000"/>
                    </a:solidFill>
                    <a:latin typeface="Eras Demi ITC" panose="020B0604020202020204" pitchFamily="34" charset="0"/>
                    <a:ea typeface="MS PGothic" panose="020B0600070205080204" pitchFamily="34" charset="-128"/>
                  </a:rPr>
                  <a:t>20</a:t>
                </a:r>
                <a:endParaRPr lang="en-US" altLang="en-US" sz="1600" i="1">
                  <a:ea typeface="MS PGothic" panose="020B0600070205080204" pitchFamily="34" charset="-128"/>
                </a:endParaRPr>
              </a:p>
            </p:txBody>
          </p:sp>
          <p:sp>
            <p:nvSpPr>
              <p:cNvPr id="23" name="Rectangle 222">
                <a:extLst>
                  <a:ext uri="{FF2B5EF4-FFF2-40B4-BE49-F238E27FC236}">
                    <a16:creationId xmlns:a16="http://schemas.microsoft.com/office/drawing/2014/main" id="{6981B9CB-48EB-41D5-A659-8695F16E0A12}"/>
                  </a:ext>
                </a:extLst>
              </p:cNvPr>
              <p:cNvSpPr>
                <a:spLocks noChangeArrowheads="1"/>
              </p:cNvSpPr>
              <p:nvPr/>
            </p:nvSpPr>
            <p:spPr bwMode="auto">
              <a:xfrm>
                <a:off x="2884" y="3209"/>
                <a:ext cx="33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sz="2000" b="1">
                    <a:solidFill>
                      <a:srgbClr val="000000"/>
                    </a:solidFill>
                    <a:ea typeface="MS PGothic" panose="020B0600070205080204" pitchFamily="34" charset="-128"/>
                  </a:rPr>
                  <a:t>Volts</a:t>
                </a:r>
                <a:endParaRPr lang="en-US" altLang="en-US" sz="2000" i="1">
                  <a:ea typeface="MS PGothic" panose="020B0600070205080204" pitchFamily="34" charset="-128"/>
                </a:endParaRPr>
              </a:p>
            </p:txBody>
          </p:sp>
          <p:sp>
            <p:nvSpPr>
              <p:cNvPr id="24" name="Rectangle 223">
                <a:extLst>
                  <a:ext uri="{FF2B5EF4-FFF2-40B4-BE49-F238E27FC236}">
                    <a16:creationId xmlns:a16="http://schemas.microsoft.com/office/drawing/2014/main" id="{7E0E2A9B-B795-40E1-82F8-481923EE5665}"/>
                  </a:ext>
                </a:extLst>
              </p:cNvPr>
              <p:cNvSpPr>
                <a:spLocks noChangeArrowheads="1"/>
              </p:cNvSpPr>
              <p:nvPr/>
            </p:nvSpPr>
            <p:spPr bwMode="auto">
              <a:xfrm rot="-5400000">
                <a:off x="773" y="1843"/>
                <a:ext cx="46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sz="2000" b="1">
                    <a:solidFill>
                      <a:srgbClr val="000000"/>
                    </a:solidFill>
                    <a:ea typeface="MS PGothic" panose="020B0600070205080204" pitchFamily="34" charset="-128"/>
                  </a:rPr>
                  <a:t>Amps</a:t>
                </a:r>
                <a:endParaRPr lang="en-US" altLang="en-US" sz="2000" i="1">
                  <a:ea typeface="MS PGothic" panose="020B0600070205080204" pitchFamily="34" charset="-128"/>
                </a:endParaRPr>
              </a:p>
            </p:txBody>
          </p:sp>
          <mc:AlternateContent xmlns:mc="http://schemas.openxmlformats.org/markup-compatibility/2006" xmlns:a14="http://schemas.microsoft.com/office/drawing/2010/main">
            <mc:Choice Requires="a14">
              <p:sp>
                <p:nvSpPr>
                  <p:cNvPr id="25" name="Rectangle 224">
                    <a:extLst>
                      <a:ext uri="{FF2B5EF4-FFF2-40B4-BE49-F238E27FC236}">
                        <a16:creationId xmlns:a16="http://schemas.microsoft.com/office/drawing/2014/main" id="{781DED30-9B97-4553-B898-7AC329877A2C}"/>
                      </a:ext>
                    </a:extLst>
                  </p:cNvPr>
                  <p:cNvSpPr>
                    <a:spLocks noChangeArrowheads="1"/>
                  </p:cNvSpPr>
                  <p:nvPr/>
                </p:nvSpPr>
                <p:spPr bwMode="auto">
                  <a:xfrm>
                    <a:off x="4315" y="1192"/>
                    <a:ext cx="389" cy="1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0" tIns="0" rIns="0" bIns="0">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dirty="0">
                        <a:solidFill>
                          <a:srgbClr val="000000"/>
                        </a:solidFill>
                        <a:latin typeface="Eras Demi ITC" panose="020B0604020202020204" pitchFamily="34" charset="0"/>
                        <a:ea typeface="MS PGothic" panose="020B0600070205080204" pitchFamily="34" charset="-128"/>
                      </a:rPr>
                      <a:t>25</a:t>
                    </a:r>
                    <a14:m>
                      <m:oMath xmlns:m="http://schemas.openxmlformats.org/officeDocument/2006/math">
                        <m:r>
                          <a:rPr lang="en-US" altLang="en-US" i="1" dirty="0" smtClean="0">
                            <a:solidFill>
                              <a:srgbClr val="000000"/>
                            </a:solidFill>
                            <a:latin typeface="Cambria Math" panose="02040503050406030204" pitchFamily="18" charset="0"/>
                            <a:ea typeface="Cambria Math" panose="02040503050406030204" pitchFamily="18" charset="0"/>
                          </a:rPr>
                          <m:t>℃</m:t>
                        </m:r>
                      </m:oMath>
                    </a14:m>
                    <a:r>
                      <a:rPr lang="en-US" altLang="en-US" dirty="0">
                        <a:solidFill>
                          <a:srgbClr val="000000"/>
                        </a:solidFill>
                        <a:latin typeface="Eras Demi ITC" panose="020B0604020202020204" pitchFamily="34" charset="0"/>
                        <a:ea typeface="MS PGothic" panose="020B0600070205080204" pitchFamily="34" charset="-128"/>
                      </a:rPr>
                      <a:t> </a:t>
                    </a:r>
                    <a:endParaRPr lang="en-US" altLang="en-US" i="1" dirty="0">
                      <a:ea typeface="MS PGothic" panose="020B0600070205080204" pitchFamily="34" charset="-128"/>
                    </a:endParaRPr>
                  </a:p>
                </p:txBody>
              </p:sp>
            </mc:Choice>
            <mc:Fallback xmlns="">
              <p:sp>
                <p:nvSpPr>
                  <p:cNvPr id="25" name="Rectangle 224">
                    <a:extLst>
                      <a:ext uri="{FF2B5EF4-FFF2-40B4-BE49-F238E27FC236}">
                        <a16:creationId xmlns:a16="http://schemas.microsoft.com/office/drawing/2014/main" id="{781DED30-9B97-4553-B898-7AC329877A2C}"/>
                      </a:ext>
                    </a:extLst>
                  </p:cNvPr>
                  <p:cNvSpPr>
                    <a:spLocks noRot="1" noChangeAspect="1" noMove="1" noResize="1" noEditPoints="1" noAdjustHandles="1" noChangeArrowheads="1" noChangeShapeType="1" noTextEdit="1"/>
                  </p:cNvSpPr>
                  <p:nvPr/>
                </p:nvSpPr>
                <p:spPr bwMode="auto">
                  <a:xfrm>
                    <a:off x="4315" y="1192"/>
                    <a:ext cx="389" cy="199"/>
                  </a:xfrm>
                  <a:prstGeom prst="rect">
                    <a:avLst/>
                  </a:prstGeom>
                  <a:blipFill>
                    <a:blip r:embed="rId2"/>
                    <a:stretch>
                      <a:fillRect l="-22222" t="-26667" b="-5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Rectangle 225">
                    <a:extLst>
                      <a:ext uri="{FF2B5EF4-FFF2-40B4-BE49-F238E27FC236}">
                        <a16:creationId xmlns:a16="http://schemas.microsoft.com/office/drawing/2014/main" id="{88800667-6984-4F16-AC38-ABEEAB9E52F5}"/>
                      </a:ext>
                    </a:extLst>
                  </p:cNvPr>
                  <p:cNvSpPr>
                    <a:spLocks noChangeArrowheads="1"/>
                  </p:cNvSpPr>
                  <p:nvPr/>
                </p:nvSpPr>
                <p:spPr bwMode="auto">
                  <a:xfrm>
                    <a:off x="4315" y="1324"/>
                    <a:ext cx="325" cy="2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dirty="0">
                        <a:solidFill>
                          <a:srgbClr val="000000"/>
                        </a:solidFill>
                        <a:latin typeface="Eras Demi ITC" panose="020B0604020202020204" pitchFamily="34" charset="0"/>
                        <a:ea typeface="MS PGothic" panose="020B0600070205080204" pitchFamily="34" charset="-128"/>
                      </a:rPr>
                      <a:t>30</a:t>
                    </a:r>
                    <a14:m>
                      <m:oMath xmlns:m="http://schemas.openxmlformats.org/officeDocument/2006/math">
                        <m:r>
                          <a:rPr lang="en-US" altLang="en-US" i="1" dirty="0" smtClean="0">
                            <a:solidFill>
                              <a:srgbClr val="000000"/>
                            </a:solidFill>
                            <a:latin typeface="Cambria Math" panose="02040503050406030204" pitchFamily="18" charset="0"/>
                            <a:ea typeface="Cambria Math" panose="02040503050406030204" pitchFamily="18" charset="0"/>
                          </a:rPr>
                          <m:t>℃</m:t>
                        </m:r>
                      </m:oMath>
                    </a14:m>
                    <a:r>
                      <a:rPr lang="en-US" altLang="en-US" dirty="0">
                        <a:solidFill>
                          <a:srgbClr val="000000"/>
                        </a:solidFill>
                        <a:latin typeface="Eras Demi ITC" panose="020B0604020202020204" pitchFamily="34" charset="0"/>
                        <a:ea typeface="MS PGothic" panose="020B0600070205080204" pitchFamily="34" charset="-128"/>
                      </a:rPr>
                      <a:t> </a:t>
                    </a:r>
                    <a:endParaRPr lang="en-US" altLang="en-US" i="1" dirty="0">
                      <a:ea typeface="MS PGothic" panose="020B0600070205080204" pitchFamily="34" charset="-128"/>
                    </a:endParaRPr>
                  </a:p>
                </p:txBody>
              </p:sp>
            </mc:Choice>
            <mc:Fallback xmlns="">
              <p:sp>
                <p:nvSpPr>
                  <p:cNvPr id="26" name="Rectangle 225">
                    <a:extLst>
                      <a:ext uri="{FF2B5EF4-FFF2-40B4-BE49-F238E27FC236}">
                        <a16:creationId xmlns:a16="http://schemas.microsoft.com/office/drawing/2014/main" id="{88800667-6984-4F16-AC38-ABEEAB9E52F5}"/>
                      </a:ext>
                    </a:extLst>
                  </p:cNvPr>
                  <p:cNvSpPr>
                    <a:spLocks noRot="1" noChangeAspect="1" noMove="1" noResize="1" noEditPoints="1" noAdjustHandles="1" noChangeArrowheads="1" noChangeShapeType="1" noTextEdit="1"/>
                  </p:cNvSpPr>
                  <p:nvPr/>
                </p:nvSpPr>
                <p:spPr bwMode="auto">
                  <a:xfrm>
                    <a:off x="4315" y="1324"/>
                    <a:ext cx="325" cy="201"/>
                  </a:xfrm>
                  <a:prstGeom prst="rect">
                    <a:avLst/>
                  </a:prstGeom>
                  <a:blipFill>
                    <a:blip r:embed="rId3"/>
                    <a:stretch>
                      <a:fillRect l="-26667" t="-26667" r="-3333" b="-5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Rectangle 226">
                    <a:extLst>
                      <a:ext uri="{FF2B5EF4-FFF2-40B4-BE49-F238E27FC236}">
                        <a16:creationId xmlns:a16="http://schemas.microsoft.com/office/drawing/2014/main" id="{D7A38068-E1D5-450B-BD71-D0B293176BE2}"/>
                      </a:ext>
                    </a:extLst>
                  </p:cNvPr>
                  <p:cNvSpPr>
                    <a:spLocks noChangeArrowheads="1"/>
                  </p:cNvSpPr>
                  <p:nvPr/>
                </p:nvSpPr>
                <p:spPr bwMode="auto">
                  <a:xfrm>
                    <a:off x="4315" y="1458"/>
                    <a:ext cx="291" cy="2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dirty="0">
                        <a:solidFill>
                          <a:srgbClr val="000000"/>
                        </a:solidFill>
                        <a:latin typeface="Eras Demi ITC" panose="020B0604020202020204" pitchFamily="34" charset="0"/>
                        <a:ea typeface="MS PGothic" panose="020B0600070205080204" pitchFamily="34" charset="-128"/>
                      </a:rPr>
                      <a:t>40</a:t>
                    </a:r>
                    <a14:m>
                      <m:oMath xmlns:m="http://schemas.openxmlformats.org/officeDocument/2006/math">
                        <m:r>
                          <a:rPr lang="en-US" altLang="en-US" i="1" dirty="0" smtClean="0">
                            <a:solidFill>
                              <a:srgbClr val="000000"/>
                            </a:solidFill>
                            <a:latin typeface="Cambria Math" panose="02040503050406030204" pitchFamily="18" charset="0"/>
                            <a:ea typeface="Cambria Math" panose="02040503050406030204" pitchFamily="18" charset="0"/>
                          </a:rPr>
                          <m:t>℃</m:t>
                        </m:r>
                      </m:oMath>
                    </a14:m>
                    <a:endParaRPr lang="en-US" altLang="en-US" i="1" dirty="0">
                      <a:ea typeface="MS PGothic" panose="020B0600070205080204" pitchFamily="34" charset="-128"/>
                    </a:endParaRPr>
                  </a:p>
                </p:txBody>
              </p:sp>
            </mc:Choice>
            <mc:Fallback xmlns="">
              <p:sp>
                <p:nvSpPr>
                  <p:cNvPr id="27" name="Rectangle 226">
                    <a:extLst>
                      <a:ext uri="{FF2B5EF4-FFF2-40B4-BE49-F238E27FC236}">
                        <a16:creationId xmlns:a16="http://schemas.microsoft.com/office/drawing/2014/main" id="{D7A38068-E1D5-450B-BD71-D0B293176BE2}"/>
                      </a:ext>
                    </a:extLst>
                  </p:cNvPr>
                  <p:cNvSpPr>
                    <a:spLocks noRot="1" noChangeAspect="1" noMove="1" noResize="1" noEditPoints="1" noAdjustHandles="1" noChangeArrowheads="1" noChangeShapeType="1" noTextEdit="1"/>
                  </p:cNvSpPr>
                  <p:nvPr/>
                </p:nvSpPr>
                <p:spPr bwMode="auto">
                  <a:xfrm>
                    <a:off x="4315" y="1458"/>
                    <a:ext cx="291" cy="201"/>
                  </a:xfrm>
                  <a:prstGeom prst="rect">
                    <a:avLst/>
                  </a:prstGeom>
                  <a:blipFill>
                    <a:blip r:embed="rId4"/>
                    <a:stretch>
                      <a:fillRect l="-30000" t="-26667" r="-16250" b="-5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Rectangle 227">
                    <a:extLst>
                      <a:ext uri="{FF2B5EF4-FFF2-40B4-BE49-F238E27FC236}">
                        <a16:creationId xmlns:a16="http://schemas.microsoft.com/office/drawing/2014/main" id="{CD5D6AC1-6699-4662-949F-8030F9091F85}"/>
                      </a:ext>
                    </a:extLst>
                  </p:cNvPr>
                  <p:cNvSpPr>
                    <a:spLocks noChangeArrowheads="1"/>
                  </p:cNvSpPr>
                  <p:nvPr/>
                </p:nvSpPr>
                <p:spPr bwMode="auto">
                  <a:xfrm>
                    <a:off x="4315" y="1590"/>
                    <a:ext cx="325" cy="2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dirty="0">
                        <a:solidFill>
                          <a:srgbClr val="000000"/>
                        </a:solidFill>
                        <a:latin typeface="Eras Demi ITC" panose="020B0604020202020204" pitchFamily="34" charset="0"/>
                        <a:ea typeface="MS PGothic" panose="020B0600070205080204" pitchFamily="34" charset="-128"/>
                      </a:rPr>
                      <a:t>50</a:t>
                    </a:r>
                    <a14:m>
                      <m:oMath xmlns:m="http://schemas.openxmlformats.org/officeDocument/2006/math">
                        <m:r>
                          <a:rPr lang="en-US" altLang="en-US" i="1" dirty="0" smtClean="0">
                            <a:solidFill>
                              <a:srgbClr val="000000"/>
                            </a:solidFill>
                            <a:latin typeface="Cambria Math" panose="02040503050406030204" pitchFamily="18" charset="0"/>
                            <a:ea typeface="Cambria Math" panose="02040503050406030204" pitchFamily="18" charset="0"/>
                          </a:rPr>
                          <m:t>℃</m:t>
                        </m:r>
                      </m:oMath>
                    </a14:m>
                    <a:r>
                      <a:rPr lang="en-US" altLang="en-US" dirty="0">
                        <a:solidFill>
                          <a:srgbClr val="000000"/>
                        </a:solidFill>
                        <a:latin typeface="Eras Demi ITC" panose="020B0604020202020204" pitchFamily="34" charset="0"/>
                        <a:ea typeface="MS PGothic" panose="020B0600070205080204" pitchFamily="34" charset="-128"/>
                      </a:rPr>
                      <a:t> </a:t>
                    </a:r>
                    <a:endParaRPr lang="en-US" altLang="en-US" i="1" dirty="0">
                      <a:ea typeface="MS PGothic" panose="020B0600070205080204" pitchFamily="34" charset="-128"/>
                    </a:endParaRPr>
                  </a:p>
                </p:txBody>
              </p:sp>
            </mc:Choice>
            <mc:Fallback xmlns="">
              <p:sp>
                <p:nvSpPr>
                  <p:cNvPr id="28" name="Rectangle 227">
                    <a:extLst>
                      <a:ext uri="{FF2B5EF4-FFF2-40B4-BE49-F238E27FC236}">
                        <a16:creationId xmlns:a16="http://schemas.microsoft.com/office/drawing/2014/main" id="{CD5D6AC1-6699-4662-949F-8030F9091F85}"/>
                      </a:ext>
                    </a:extLst>
                  </p:cNvPr>
                  <p:cNvSpPr>
                    <a:spLocks noRot="1" noChangeAspect="1" noMove="1" noResize="1" noEditPoints="1" noAdjustHandles="1" noChangeArrowheads="1" noChangeShapeType="1" noTextEdit="1"/>
                  </p:cNvSpPr>
                  <p:nvPr/>
                </p:nvSpPr>
                <p:spPr bwMode="auto">
                  <a:xfrm>
                    <a:off x="4315" y="1590"/>
                    <a:ext cx="325" cy="201"/>
                  </a:xfrm>
                  <a:prstGeom prst="rect">
                    <a:avLst/>
                  </a:prstGeom>
                  <a:blipFill>
                    <a:blip r:embed="rId5"/>
                    <a:stretch>
                      <a:fillRect l="-26667" t="-26667" r="-3333" b="-5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Rectangle 228">
                    <a:extLst>
                      <a:ext uri="{FF2B5EF4-FFF2-40B4-BE49-F238E27FC236}">
                        <a16:creationId xmlns:a16="http://schemas.microsoft.com/office/drawing/2014/main" id="{7C4F5BA7-E9B3-46E9-BF32-02A07872D49B}"/>
                      </a:ext>
                    </a:extLst>
                  </p:cNvPr>
                  <p:cNvSpPr>
                    <a:spLocks noChangeArrowheads="1"/>
                  </p:cNvSpPr>
                  <p:nvPr/>
                </p:nvSpPr>
                <p:spPr bwMode="auto">
                  <a:xfrm>
                    <a:off x="4315" y="1723"/>
                    <a:ext cx="325" cy="2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dirty="0">
                        <a:solidFill>
                          <a:srgbClr val="000000"/>
                        </a:solidFill>
                        <a:latin typeface="Eras Demi ITC" panose="020B0604020202020204" pitchFamily="34" charset="0"/>
                        <a:ea typeface="MS PGothic" panose="020B0600070205080204" pitchFamily="34" charset="-128"/>
                      </a:rPr>
                      <a:t>60</a:t>
                    </a:r>
                    <a14:m>
                      <m:oMath xmlns:m="http://schemas.openxmlformats.org/officeDocument/2006/math">
                        <m:r>
                          <a:rPr lang="en-US" altLang="en-US" i="1" dirty="0" smtClean="0">
                            <a:solidFill>
                              <a:srgbClr val="000000"/>
                            </a:solidFill>
                            <a:latin typeface="Cambria Math" panose="02040503050406030204" pitchFamily="18" charset="0"/>
                            <a:ea typeface="Cambria Math" panose="02040503050406030204" pitchFamily="18" charset="0"/>
                          </a:rPr>
                          <m:t>℃</m:t>
                        </m:r>
                      </m:oMath>
                    </a14:m>
                    <a:r>
                      <a:rPr lang="en-US" altLang="en-US" dirty="0">
                        <a:solidFill>
                          <a:srgbClr val="000000"/>
                        </a:solidFill>
                        <a:latin typeface="Eras Demi ITC" panose="020B0604020202020204" pitchFamily="34" charset="0"/>
                        <a:ea typeface="MS PGothic" panose="020B0600070205080204" pitchFamily="34" charset="-128"/>
                      </a:rPr>
                      <a:t> </a:t>
                    </a:r>
                    <a:endParaRPr lang="en-US" altLang="en-US" i="1" dirty="0">
                      <a:ea typeface="MS PGothic" panose="020B0600070205080204" pitchFamily="34" charset="-128"/>
                    </a:endParaRPr>
                  </a:p>
                </p:txBody>
              </p:sp>
            </mc:Choice>
            <mc:Fallback xmlns="">
              <p:sp>
                <p:nvSpPr>
                  <p:cNvPr id="29" name="Rectangle 228">
                    <a:extLst>
                      <a:ext uri="{FF2B5EF4-FFF2-40B4-BE49-F238E27FC236}">
                        <a16:creationId xmlns:a16="http://schemas.microsoft.com/office/drawing/2014/main" id="{7C4F5BA7-E9B3-46E9-BF32-02A07872D49B}"/>
                      </a:ext>
                    </a:extLst>
                  </p:cNvPr>
                  <p:cNvSpPr>
                    <a:spLocks noRot="1" noChangeAspect="1" noMove="1" noResize="1" noEditPoints="1" noAdjustHandles="1" noChangeArrowheads="1" noChangeShapeType="1" noTextEdit="1"/>
                  </p:cNvSpPr>
                  <p:nvPr/>
                </p:nvSpPr>
                <p:spPr bwMode="auto">
                  <a:xfrm>
                    <a:off x="4315" y="1723"/>
                    <a:ext cx="325" cy="201"/>
                  </a:xfrm>
                  <a:prstGeom prst="rect">
                    <a:avLst/>
                  </a:prstGeom>
                  <a:blipFill>
                    <a:blip r:embed="rId6"/>
                    <a:stretch>
                      <a:fillRect l="-26667" t="-26667" r="-3333" b="-5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Rectangle 229">
                    <a:extLst>
                      <a:ext uri="{FF2B5EF4-FFF2-40B4-BE49-F238E27FC236}">
                        <a16:creationId xmlns:a16="http://schemas.microsoft.com/office/drawing/2014/main" id="{75CAC4D1-98AF-41C6-862F-7E71924D7D5B}"/>
                      </a:ext>
                    </a:extLst>
                  </p:cNvPr>
                  <p:cNvSpPr>
                    <a:spLocks noChangeArrowheads="1"/>
                  </p:cNvSpPr>
                  <p:nvPr/>
                </p:nvSpPr>
                <p:spPr bwMode="auto">
                  <a:xfrm>
                    <a:off x="4315" y="1855"/>
                    <a:ext cx="325" cy="2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dirty="0">
                        <a:solidFill>
                          <a:srgbClr val="000000"/>
                        </a:solidFill>
                        <a:latin typeface="Eras Demi ITC" panose="020B0604020202020204" pitchFamily="34" charset="0"/>
                        <a:ea typeface="MS PGothic" panose="020B0600070205080204" pitchFamily="34" charset="-128"/>
                      </a:rPr>
                      <a:t>70</a:t>
                    </a:r>
                    <a14:m>
                      <m:oMath xmlns:m="http://schemas.openxmlformats.org/officeDocument/2006/math">
                        <m:r>
                          <a:rPr lang="en-US" altLang="en-US" i="1" dirty="0" smtClean="0">
                            <a:solidFill>
                              <a:srgbClr val="000000"/>
                            </a:solidFill>
                            <a:latin typeface="Cambria Math" panose="02040503050406030204" pitchFamily="18" charset="0"/>
                            <a:ea typeface="Cambria Math" panose="02040503050406030204" pitchFamily="18" charset="0"/>
                          </a:rPr>
                          <m:t>℃</m:t>
                        </m:r>
                      </m:oMath>
                    </a14:m>
                    <a:r>
                      <a:rPr lang="en-US" altLang="en-US" dirty="0">
                        <a:solidFill>
                          <a:srgbClr val="000000"/>
                        </a:solidFill>
                        <a:latin typeface="Eras Demi ITC" panose="020B0604020202020204" pitchFamily="34" charset="0"/>
                        <a:ea typeface="MS PGothic" panose="020B0600070205080204" pitchFamily="34" charset="-128"/>
                      </a:rPr>
                      <a:t> </a:t>
                    </a:r>
                    <a:endParaRPr lang="en-US" altLang="en-US" i="1" dirty="0">
                      <a:ea typeface="MS PGothic" panose="020B0600070205080204" pitchFamily="34" charset="-128"/>
                    </a:endParaRPr>
                  </a:p>
                </p:txBody>
              </p:sp>
            </mc:Choice>
            <mc:Fallback xmlns="">
              <p:sp>
                <p:nvSpPr>
                  <p:cNvPr id="30" name="Rectangle 229">
                    <a:extLst>
                      <a:ext uri="{FF2B5EF4-FFF2-40B4-BE49-F238E27FC236}">
                        <a16:creationId xmlns:a16="http://schemas.microsoft.com/office/drawing/2014/main" id="{75CAC4D1-98AF-41C6-862F-7E71924D7D5B}"/>
                      </a:ext>
                    </a:extLst>
                  </p:cNvPr>
                  <p:cNvSpPr>
                    <a:spLocks noRot="1" noChangeAspect="1" noMove="1" noResize="1" noEditPoints="1" noAdjustHandles="1" noChangeArrowheads="1" noChangeShapeType="1" noTextEdit="1"/>
                  </p:cNvSpPr>
                  <p:nvPr/>
                </p:nvSpPr>
                <p:spPr bwMode="auto">
                  <a:xfrm>
                    <a:off x="4315" y="1855"/>
                    <a:ext cx="325" cy="201"/>
                  </a:xfrm>
                  <a:prstGeom prst="rect">
                    <a:avLst/>
                  </a:prstGeom>
                  <a:blipFill>
                    <a:blip r:embed="rId7"/>
                    <a:stretch>
                      <a:fillRect l="-26667" t="-26667" r="-24444" b="-5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Rectangle 230">
                    <a:extLst>
                      <a:ext uri="{FF2B5EF4-FFF2-40B4-BE49-F238E27FC236}">
                        <a16:creationId xmlns:a16="http://schemas.microsoft.com/office/drawing/2014/main" id="{73722FF4-2F01-4AF1-B063-197B7C5EF4B8}"/>
                      </a:ext>
                    </a:extLst>
                  </p:cNvPr>
                  <p:cNvSpPr>
                    <a:spLocks noChangeArrowheads="1"/>
                  </p:cNvSpPr>
                  <p:nvPr/>
                </p:nvSpPr>
                <p:spPr bwMode="auto">
                  <a:xfrm>
                    <a:off x="4315" y="1988"/>
                    <a:ext cx="325" cy="2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dirty="0">
                        <a:solidFill>
                          <a:srgbClr val="000000"/>
                        </a:solidFill>
                        <a:latin typeface="Eras Demi ITC" panose="020B0604020202020204" pitchFamily="34" charset="0"/>
                        <a:ea typeface="MS PGothic" panose="020B0600070205080204" pitchFamily="34" charset="-128"/>
                      </a:rPr>
                      <a:t>80</a:t>
                    </a:r>
                    <a14:m>
                      <m:oMath xmlns:m="http://schemas.openxmlformats.org/officeDocument/2006/math">
                        <m:r>
                          <a:rPr lang="en-US" altLang="en-US" i="1" dirty="0" smtClean="0">
                            <a:solidFill>
                              <a:srgbClr val="000000"/>
                            </a:solidFill>
                            <a:latin typeface="Cambria Math" panose="02040503050406030204" pitchFamily="18" charset="0"/>
                            <a:ea typeface="Cambria Math" panose="02040503050406030204" pitchFamily="18" charset="0"/>
                          </a:rPr>
                          <m:t>℃</m:t>
                        </m:r>
                      </m:oMath>
                    </a14:m>
                    <a:r>
                      <a:rPr lang="en-US" altLang="en-US" dirty="0">
                        <a:solidFill>
                          <a:srgbClr val="000000"/>
                        </a:solidFill>
                        <a:latin typeface="Eras Demi ITC" panose="020B0604020202020204" pitchFamily="34" charset="0"/>
                        <a:ea typeface="MS PGothic" panose="020B0600070205080204" pitchFamily="34" charset="-128"/>
                      </a:rPr>
                      <a:t> </a:t>
                    </a:r>
                    <a:endParaRPr lang="en-US" altLang="en-US" i="1" dirty="0">
                      <a:ea typeface="MS PGothic" panose="020B0600070205080204" pitchFamily="34" charset="-128"/>
                    </a:endParaRPr>
                  </a:p>
                </p:txBody>
              </p:sp>
            </mc:Choice>
            <mc:Fallback xmlns="">
              <p:sp>
                <p:nvSpPr>
                  <p:cNvPr id="31" name="Rectangle 230">
                    <a:extLst>
                      <a:ext uri="{FF2B5EF4-FFF2-40B4-BE49-F238E27FC236}">
                        <a16:creationId xmlns:a16="http://schemas.microsoft.com/office/drawing/2014/main" id="{73722FF4-2F01-4AF1-B063-197B7C5EF4B8}"/>
                      </a:ext>
                    </a:extLst>
                  </p:cNvPr>
                  <p:cNvSpPr>
                    <a:spLocks noRot="1" noChangeAspect="1" noMove="1" noResize="1" noEditPoints="1" noAdjustHandles="1" noChangeArrowheads="1" noChangeShapeType="1" noTextEdit="1"/>
                  </p:cNvSpPr>
                  <p:nvPr/>
                </p:nvSpPr>
                <p:spPr bwMode="auto">
                  <a:xfrm>
                    <a:off x="4315" y="1988"/>
                    <a:ext cx="325" cy="201"/>
                  </a:xfrm>
                  <a:prstGeom prst="rect">
                    <a:avLst/>
                  </a:prstGeom>
                  <a:blipFill>
                    <a:blip r:embed="rId8"/>
                    <a:stretch>
                      <a:fillRect l="-26667" t="-26667" r="-3333" b="-5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32" name="Line 231">
                <a:extLst>
                  <a:ext uri="{FF2B5EF4-FFF2-40B4-BE49-F238E27FC236}">
                    <a16:creationId xmlns:a16="http://schemas.microsoft.com/office/drawing/2014/main" id="{1A5FADEE-33AF-4ED4-AF85-56E8A922FE1A}"/>
                  </a:ext>
                </a:extLst>
              </p:cNvPr>
              <p:cNvSpPr>
                <a:spLocks noChangeShapeType="1"/>
              </p:cNvSpPr>
              <p:nvPr/>
            </p:nvSpPr>
            <p:spPr bwMode="auto">
              <a:xfrm flipH="1">
                <a:off x="3992" y="1275"/>
                <a:ext cx="282" cy="13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 name="Freeform 232">
                <a:extLst>
                  <a:ext uri="{FF2B5EF4-FFF2-40B4-BE49-F238E27FC236}">
                    <a16:creationId xmlns:a16="http://schemas.microsoft.com/office/drawing/2014/main" id="{45D5A02D-FA1A-4342-A1E9-F7AF0071E1C1}"/>
                  </a:ext>
                </a:extLst>
              </p:cNvPr>
              <p:cNvSpPr>
                <a:spLocks/>
              </p:cNvSpPr>
              <p:nvPr/>
            </p:nvSpPr>
            <p:spPr bwMode="auto">
              <a:xfrm>
                <a:off x="3957" y="1379"/>
                <a:ext cx="71" cy="54"/>
              </a:xfrm>
              <a:custGeom>
                <a:avLst/>
                <a:gdLst>
                  <a:gd name="T0" fmla="*/ 0 w 78"/>
                  <a:gd name="T1" fmla="*/ 5 h 59"/>
                  <a:gd name="T2" fmla="*/ 5 w 78"/>
                  <a:gd name="T3" fmla="*/ 5 h 59"/>
                  <a:gd name="T4" fmla="*/ 5 w 78"/>
                  <a:gd name="T5" fmla="*/ 0 h 59"/>
                  <a:gd name="T6" fmla="*/ 0 w 78"/>
                  <a:gd name="T7" fmla="*/ 5 h 59"/>
                  <a:gd name="T8" fmla="*/ 0 60000 65536"/>
                  <a:gd name="T9" fmla="*/ 0 60000 65536"/>
                  <a:gd name="T10" fmla="*/ 0 60000 65536"/>
                  <a:gd name="T11" fmla="*/ 0 60000 65536"/>
                  <a:gd name="T12" fmla="*/ 0 w 78"/>
                  <a:gd name="T13" fmla="*/ 0 h 59"/>
                  <a:gd name="T14" fmla="*/ 78 w 78"/>
                  <a:gd name="T15" fmla="*/ 59 h 59"/>
                </a:gdLst>
                <a:ahLst/>
                <a:cxnLst>
                  <a:cxn ang="T8">
                    <a:pos x="T0" y="T1"/>
                  </a:cxn>
                  <a:cxn ang="T9">
                    <a:pos x="T2" y="T3"/>
                  </a:cxn>
                  <a:cxn ang="T10">
                    <a:pos x="T4" y="T5"/>
                  </a:cxn>
                  <a:cxn ang="T11">
                    <a:pos x="T6" y="T7"/>
                  </a:cxn>
                </a:cxnLst>
                <a:rect l="T12" t="T13" r="T14" b="T15"/>
                <a:pathLst>
                  <a:path w="78" h="59">
                    <a:moveTo>
                      <a:pt x="0" y="59"/>
                    </a:moveTo>
                    <a:lnTo>
                      <a:pt x="78" y="59"/>
                    </a:lnTo>
                    <a:lnTo>
                      <a:pt x="44" y="0"/>
                    </a:lnTo>
                    <a:lnTo>
                      <a:pt x="0" y="59"/>
                    </a:lnTo>
                    <a:close/>
                  </a:path>
                </a:pathLst>
              </a:custGeom>
              <a:solidFill>
                <a:srgbClr val="000000"/>
              </a:solidFill>
              <a:ln w="0">
                <a:solidFill>
                  <a:srgbClr val="000000"/>
                </a:solidFill>
                <a:prstDash val="solid"/>
                <a:round/>
                <a:headEnd/>
                <a:tailEnd/>
              </a:ln>
            </p:spPr>
            <p:txBody>
              <a:bodyPr/>
              <a:lstStyle/>
              <a:p>
                <a:endParaRPr lang="zh-CN" altLang="en-US"/>
              </a:p>
            </p:txBody>
          </p:sp>
          <p:sp>
            <p:nvSpPr>
              <p:cNvPr id="34" name="Line 233">
                <a:extLst>
                  <a:ext uri="{FF2B5EF4-FFF2-40B4-BE49-F238E27FC236}">
                    <a16:creationId xmlns:a16="http://schemas.microsoft.com/office/drawing/2014/main" id="{1E6645F7-104E-4074-9C78-5033A54B85E5}"/>
                  </a:ext>
                </a:extLst>
              </p:cNvPr>
              <p:cNvSpPr>
                <a:spLocks noChangeShapeType="1"/>
              </p:cNvSpPr>
              <p:nvPr/>
            </p:nvSpPr>
            <p:spPr bwMode="auto">
              <a:xfrm flipH="1">
                <a:off x="3927" y="1408"/>
                <a:ext cx="377" cy="1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 name="Freeform 234">
                <a:extLst>
                  <a:ext uri="{FF2B5EF4-FFF2-40B4-BE49-F238E27FC236}">
                    <a16:creationId xmlns:a16="http://schemas.microsoft.com/office/drawing/2014/main" id="{9955DD36-75F8-4AC4-8F9A-C919DA1AAA4D}"/>
                  </a:ext>
                </a:extLst>
              </p:cNvPr>
              <p:cNvSpPr>
                <a:spLocks/>
              </p:cNvSpPr>
              <p:nvPr/>
            </p:nvSpPr>
            <p:spPr bwMode="auto">
              <a:xfrm>
                <a:off x="3891" y="1546"/>
                <a:ext cx="71" cy="49"/>
              </a:xfrm>
              <a:custGeom>
                <a:avLst/>
                <a:gdLst>
                  <a:gd name="T0" fmla="*/ 0 w 78"/>
                  <a:gd name="T1" fmla="*/ 5 h 54"/>
                  <a:gd name="T2" fmla="*/ 5 w 78"/>
                  <a:gd name="T3" fmla="*/ 5 h 54"/>
                  <a:gd name="T4" fmla="*/ 5 w 78"/>
                  <a:gd name="T5" fmla="*/ 0 h 54"/>
                  <a:gd name="T6" fmla="*/ 0 w 78"/>
                  <a:gd name="T7" fmla="*/ 5 h 54"/>
                  <a:gd name="T8" fmla="*/ 0 60000 65536"/>
                  <a:gd name="T9" fmla="*/ 0 60000 65536"/>
                  <a:gd name="T10" fmla="*/ 0 60000 65536"/>
                  <a:gd name="T11" fmla="*/ 0 60000 65536"/>
                  <a:gd name="T12" fmla="*/ 0 w 78"/>
                  <a:gd name="T13" fmla="*/ 0 h 54"/>
                  <a:gd name="T14" fmla="*/ 78 w 78"/>
                  <a:gd name="T15" fmla="*/ 54 h 54"/>
                </a:gdLst>
                <a:ahLst/>
                <a:cxnLst>
                  <a:cxn ang="T8">
                    <a:pos x="T0" y="T1"/>
                  </a:cxn>
                  <a:cxn ang="T9">
                    <a:pos x="T2" y="T3"/>
                  </a:cxn>
                  <a:cxn ang="T10">
                    <a:pos x="T4" y="T5"/>
                  </a:cxn>
                  <a:cxn ang="T11">
                    <a:pos x="T6" y="T7"/>
                  </a:cxn>
                </a:cxnLst>
                <a:rect l="T12" t="T13" r="T14" b="T15"/>
                <a:pathLst>
                  <a:path w="78" h="54">
                    <a:moveTo>
                      <a:pt x="0" y="54"/>
                    </a:moveTo>
                    <a:lnTo>
                      <a:pt x="78" y="54"/>
                    </a:lnTo>
                    <a:lnTo>
                      <a:pt x="44" y="0"/>
                    </a:lnTo>
                    <a:lnTo>
                      <a:pt x="0" y="54"/>
                    </a:lnTo>
                    <a:close/>
                  </a:path>
                </a:pathLst>
              </a:custGeom>
              <a:solidFill>
                <a:srgbClr val="000000"/>
              </a:solidFill>
              <a:ln w="0">
                <a:solidFill>
                  <a:srgbClr val="000000"/>
                </a:solidFill>
                <a:prstDash val="solid"/>
                <a:round/>
                <a:headEnd/>
                <a:tailEnd/>
              </a:ln>
            </p:spPr>
            <p:txBody>
              <a:bodyPr/>
              <a:lstStyle/>
              <a:p>
                <a:endParaRPr lang="zh-CN" altLang="en-US"/>
              </a:p>
            </p:txBody>
          </p:sp>
          <p:sp>
            <p:nvSpPr>
              <p:cNvPr id="36" name="Line 235">
                <a:extLst>
                  <a:ext uri="{FF2B5EF4-FFF2-40B4-BE49-F238E27FC236}">
                    <a16:creationId xmlns:a16="http://schemas.microsoft.com/office/drawing/2014/main" id="{56F9A809-3648-4791-AF53-2BF0E8261A02}"/>
                  </a:ext>
                </a:extLst>
              </p:cNvPr>
              <p:cNvSpPr>
                <a:spLocks noChangeShapeType="1"/>
              </p:cNvSpPr>
              <p:nvPr/>
            </p:nvSpPr>
            <p:spPr bwMode="auto">
              <a:xfrm flipH="1">
                <a:off x="3846" y="1521"/>
                <a:ext cx="448" cy="2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 name="Freeform 236">
                <a:extLst>
                  <a:ext uri="{FF2B5EF4-FFF2-40B4-BE49-F238E27FC236}">
                    <a16:creationId xmlns:a16="http://schemas.microsoft.com/office/drawing/2014/main" id="{7BA92741-4F62-4655-9415-9F11128F3EA7}"/>
                  </a:ext>
                </a:extLst>
              </p:cNvPr>
              <p:cNvSpPr>
                <a:spLocks/>
              </p:cNvSpPr>
              <p:nvPr/>
            </p:nvSpPr>
            <p:spPr bwMode="auto">
              <a:xfrm>
                <a:off x="3810" y="1703"/>
                <a:ext cx="71" cy="55"/>
              </a:xfrm>
              <a:custGeom>
                <a:avLst/>
                <a:gdLst>
                  <a:gd name="T0" fmla="*/ 0 w 78"/>
                  <a:gd name="T1" fmla="*/ 6 h 60"/>
                  <a:gd name="T2" fmla="*/ 5 w 78"/>
                  <a:gd name="T3" fmla="*/ 6 h 60"/>
                  <a:gd name="T4" fmla="*/ 5 w 78"/>
                  <a:gd name="T5" fmla="*/ 0 h 60"/>
                  <a:gd name="T6" fmla="*/ 0 w 78"/>
                  <a:gd name="T7" fmla="*/ 6 h 60"/>
                  <a:gd name="T8" fmla="*/ 0 60000 65536"/>
                  <a:gd name="T9" fmla="*/ 0 60000 65536"/>
                  <a:gd name="T10" fmla="*/ 0 60000 65536"/>
                  <a:gd name="T11" fmla="*/ 0 60000 65536"/>
                  <a:gd name="T12" fmla="*/ 0 w 78"/>
                  <a:gd name="T13" fmla="*/ 0 h 60"/>
                  <a:gd name="T14" fmla="*/ 78 w 78"/>
                  <a:gd name="T15" fmla="*/ 60 h 60"/>
                </a:gdLst>
                <a:ahLst/>
                <a:cxnLst>
                  <a:cxn ang="T8">
                    <a:pos x="T0" y="T1"/>
                  </a:cxn>
                  <a:cxn ang="T9">
                    <a:pos x="T2" y="T3"/>
                  </a:cxn>
                  <a:cxn ang="T10">
                    <a:pos x="T4" y="T5"/>
                  </a:cxn>
                  <a:cxn ang="T11">
                    <a:pos x="T6" y="T7"/>
                  </a:cxn>
                </a:cxnLst>
                <a:rect l="T12" t="T13" r="T14" b="T15"/>
                <a:pathLst>
                  <a:path w="78" h="60">
                    <a:moveTo>
                      <a:pt x="0" y="60"/>
                    </a:moveTo>
                    <a:lnTo>
                      <a:pt x="78" y="60"/>
                    </a:lnTo>
                    <a:lnTo>
                      <a:pt x="45" y="0"/>
                    </a:lnTo>
                    <a:lnTo>
                      <a:pt x="0" y="60"/>
                    </a:lnTo>
                    <a:close/>
                  </a:path>
                </a:pathLst>
              </a:custGeom>
              <a:solidFill>
                <a:srgbClr val="000000"/>
              </a:solidFill>
              <a:ln w="0">
                <a:solidFill>
                  <a:srgbClr val="000000"/>
                </a:solidFill>
                <a:prstDash val="solid"/>
                <a:round/>
                <a:headEnd/>
                <a:tailEnd/>
              </a:ln>
            </p:spPr>
            <p:txBody>
              <a:bodyPr/>
              <a:lstStyle/>
              <a:p>
                <a:endParaRPr lang="zh-CN" altLang="en-US"/>
              </a:p>
            </p:txBody>
          </p:sp>
          <p:sp>
            <p:nvSpPr>
              <p:cNvPr id="38" name="Line 237">
                <a:extLst>
                  <a:ext uri="{FF2B5EF4-FFF2-40B4-BE49-F238E27FC236}">
                    <a16:creationId xmlns:a16="http://schemas.microsoft.com/office/drawing/2014/main" id="{F1A856B2-5205-4D65-8FC2-8DF03DAAC580}"/>
                  </a:ext>
                </a:extLst>
              </p:cNvPr>
              <p:cNvSpPr>
                <a:spLocks noChangeShapeType="1"/>
              </p:cNvSpPr>
              <p:nvPr/>
            </p:nvSpPr>
            <p:spPr bwMode="auto">
              <a:xfrm flipH="1">
                <a:off x="3756" y="1659"/>
                <a:ext cx="538" cy="27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 name="Freeform 238">
                <a:extLst>
                  <a:ext uri="{FF2B5EF4-FFF2-40B4-BE49-F238E27FC236}">
                    <a16:creationId xmlns:a16="http://schemas.microsoft.com/office/drawing/2014/main" id="{A3D55D4D-A0B0-4DA6-88E8-127D1F013163}"/>
                  </a:ext>
                </a:extLst>
              </p:cNvPr>
              <p:cNvSpPr>
                <a:spLocks/>
              </p:cNvSpPr>
              <p:nvPr/>
            </p:nvSpPr>
            <p:spPr bwMode="auto">
              <a:xfrm>
                <a:off x="3720" y="1895"/>
                <a:ext cx="70" cy="54"/>
              </a:xfrm>
              <a:custGeom>
                <a:avLst/>
                <a:gdLst>
                  <a:gd name="T0" fmla="*/ 0 w 77"/>
                  <a:gd name="T1" fmla="*/ 5 h 59"/>
                  <a:gd name="T2" fmla="*/ 5 w 77"/>
                  <a:gd name="T3" fmla="*/ 5 h 59"/>
                  <a:gd name="T4" fmla="*/ 5 w 77"/>
                  <a:gd name="T5" fmla="*/ 0 h 59"/>
                  <a:gd name="T6" fmla="*/ 0 w 77"/>
                  <a:gd name="T7" fmla="*/ 5 h 59"/>
                  <a:gd name="T8" fmla="*/ 0 60000 65536"/>
                  <a:gd name="T9" fmla="*/ 0 60000 65536"/>
                  <a:gd name="T10" fmla="*/ 0 60000 65536"/>
                  <a:gd name="T11" fmla="*/ 0 60000 65536"/>
                  <a:gd name="T12" fmla="*/ 0 w 77"/>
                  <a:gd name="T13" fmla="*/ 0 h 59"/>
                  <a:gd name="T14" fmla="*/ 77 w 77"/>
                  <a:gd name="T15" fmla="*/ 59 h 59"/>
                </a:gdLst>
                <a:ahLst/>
                <a:cxnLst>
                  <a:cxn ang="T8">
                    <a:pos x="T0" y="T1"/>
                  </a:cxn>
                  <a:cxn ang="T9">
                    <a:pos x="T2" y="T3"/>
                  </a:cxn>
                  <a:cxn ang="T10">
                    <a:pos x="T4" y="T5"/>
                  </a:cxn>
                  <a:cxn ang="T11">
                    <a:pos x="T6" y="T7"/>
                  </a:cxn>
                </a:cxnLst>
                <a:rect l="T12" t="T13" r="T14" b="T15"/>
                <a:pathLst>
                  <a:path w="77" h="59">
                    <a:moveTo>
                      <a:pt x="0" y="59"/>
                    </a:moveTo>
                    <a:lnTo>
                      <a:pt x="77" y="59"/>
                    </a:lnTo>
                    <a:lnTo>
                      <a:pt x="44" y="0"/>
                    </a:lnTo>
                    <a:lnTo>
                      <a:pt x="0" y="59"/>
                    </a:lnTo>
                    <a:close/>
                  </a:path>
                </a:pathLst>
              </a:custGeom>
              <a:solidFill>
                <a:srgbClr val="000000"/>
              </a:solidFill>
              <a:ln w="0">
                <a:solidFill>
                  <a:srgbClr val="000000"/>
                </a:solidFill>
                <a:prstDash val="solid"/>
                <a:round/>
                <a:headEnd/>
                <a:tailEnd/>
              </a:ln>
            </p:spPr>
            <p:txBody>
              <a:bodyPr/>
              <a:lstStyle/>
              <a:p>
                <a:endParaRPr lang="zh-CN" altLang="en-US"/>
              </a:p>
            </p:txBody>
          </p:sp>
          <p:sp>
            <p:nvSpPr>
              <p:cNvPr id="40" name="Line 239">
                <a:extLst>
                  <a:ext uri="{FF2B5EF4-FFF2-40B4-BE49-F238E27FC236}">
                    <a16:creationId xmlns:a16="http://schemas.microsoft.com/office/drawing/2014/main" id="{1066332D-FEF7-4BF3-A1FE-13DCA45BF217}"/>
                  </a:ext>
                </a:extLst>
              </p:cNvPr>
              <p:cNvSpPr>
                <a:spLocks noChangeShapeType="1"/>
              </p:cNvSpPr>
              <p:nvPr/>
            </p:nvSpPr>
            <p:spPr bwMode="auto">
              <a:xfrm flipH="1">
                <a:off x="3639" y="1777"/>
                <a:ext cx="651" cy="3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 name="Freeform 240">
                <a:extLst>
                  <a:ext uri="{FF2B5EF4-FFF2-40B4-BE49-F238E27FC236}">
                    <a16:creationId xmlns:a16="http://schemas.microsoft.com/office/drawing/2014/main" id="{061348D2-A095-45F9-BBD6-6A92D4E5C944}"/>
                  </a:ext>
                </a:extLst>
              </p:cNvPr>
              <p:cNvSpPr>
                <a:spLocks/>
              </p:cNvSpPr>
              <p:nvPr/>
            </p:nvSpPr>
            <p:spPr bwMode="auto">
              <a:xfrm>
                <a:off x="3604" y="2111"/>
                <a:ext cx="71" cy="54"/>
              </a:xfrm>
              <a:custGeom>
                <a:avLst/>
                <a:gdLst>
                  <a:gd name="T0" fmla="*/ 0 w 78"/>
                  <a:gd name="T1" fmla="*/ 5 h 60"/>
                  <a:gd name="T2" fmla="*/ 5 w 78"/>
                  <a:gd name="T3" fmla="*/ 5 h 60"/>
                  <a:gd name="T4" fmla="*/ 5 w 78"/>
                  <a:gd name="T5" fmla="*/ 0 h 60"/>
                  <a:gd name="T6" fmla="*/ 0 w 78"/>
                  <a:gd name="T7" fmla="*/ 5 h 60"/>
                  <a:gd name="T8" fmla="*/ 0 60000 65536"/>
                  <a:gd name="T9" fmla="*/ 0 60000 65536"/>
                  <a:gd name="T10" fmla="*/ 0 60000 65536"/>
                  <a:gd name="T11" fmla="*/ 0 60000 65536"/>
                  <a:gd name="T12" fmla="*/ 0 w 78"/>
                  <a:gd name="T13" fmla="*/ 0 h 60"/>
                  <a:gd name="T14" fmla="*/ 78 w 78"/>
                  <a:gd name="T15" fmla="*/ 60 h 60"/>
                </a:gdLst>
                <a:ahLst/>
                <a:cxnLst>
                  <a:cxn ang="T8">
                    <a:pos x="T0" y="T1"/>
                  </a:cxn>
                  <a:cxn ang="T9">
                    <a:pos x="T2" y="T3"/>
                  </a:cxn>
                  <a:cxn ang="T10">
                    <a:pos x="T4" y="T5"/>
                  </a:cxn>
                  <a:cxn ang="T11">
                    <a:pos x="T6" y="T7"/>
                  </a:cxn>
                </a:cxnLst>
                <a:rect l="T12" t="T13" r="T14" b="T15"/>
                <a:pathLst>
                  <a:path w="78" h="60">
                    <a:moveTo>
                      <a:pt x="0" y="60"/>
                    </a:moveTo>
                    <a:lnTo>
                      <a:pt x="78" y="60"/>
                    </a:lnTo>
                    <a:lnTo>
                      <a:pt x="39" y="0"/>
                    </a:lnTo>
                    <a:lnTo>
                      <a:pt x="0" y="60"/>
                    </a:lnTo>
                    <a:close/>
                  </a:path>
                </a:pathLst>
              </a:custGeom>
              <a:solidFill>
                <a:srgbClr val="000000"/>
              </a:solidFill>
              <a:ln w="0">
                <a:solidFill>
                  <a:srgbClr val="000000"/>
                </a:solidFill>
                <a:prstDash val="solid"/>
                <a:round/>
                <a:headEnd/>
                <a:tailEnd/>
              </a:ln>
            </p:spPr>
            <p:txBody>
              <a:bodyPr/>
              <a:lstStyle/>
              <a:p>
                <a:endParaRPr lang="zh-CN" altLang="en-US"/>
              </a:p>
            </p:txBody>
          </p:sp>
          <p:sp>
            <p:nvSpPr>
              <p:cNvPr id="42" name="Line 241">
                <a:extLst>
                  <a:ext uri="{FF2B5EF4-FFF2-40B4-BE49-F238E27FC236}">
                    <a16:creationId xmlns:a16="http://schemas.microsoft.com/office/drawing/2014/main" id="{17E62836-F3CB-41E1-9167-184BAE987C25}"/>
                  </a:ext>
                </a:extLst>
              </p:cNvPr>
              <p:cNvSpPr>
                <a:spLocks noChangeShapeType="1"/>
              </p:cNvSpPr>
              <p:nvPr/>
            </p:nvSpPr>
            <p:spPr bwMode="auto">
              <a:xfrm flipH="1">
                <a:off x="3523" y="1895"/>
                <a:ext cx="771" cy="4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 name="Freeform 242">
                <a:extLst>
                  <a:ext uri="{FF2B5EF4-FFF2-40B4-BE49-F238E27FC236}">
                    <a16:creationId xmlns:a16="http://schemas.microsoft.com/office/drawing/2014/main" id="{85ADA18E-8025-4736-AF32-920DB2D1566C}"/>
                  </a:ext>
                </a:extLst>
              </p:cNvPr>
              <p:cNvSpPr>
                <a:spLocks/>
              </p:cNvSpPr>
              <p:nvPr/>
            </p:nvSpPr>
            <p:spPr bwMode="auto">
              <a:xfrm>
                <a:off x="3492" y="2327"/>
                <a:ext cx="66" cy="54"/>
              </a:xfrm>
              <a:custGeom>
                <a:avLst/>
                <a:gdLst>
                  <a:gd name="T0" fmla="*/ 0 w 72"/>
                  <a:gd name="T1" fmla="*/ 5 h 59"/>
                  <a:gd name="T2" fmla="*/ 6 w 72"/>
                  <a:gd name="T3" fmla="*/ 5 h 59"/>
                  <a:gd name="T4" fmla="*/ 6 w 72"/>
                  <a:gd name="T5" fmla="*/ 0 h 59"/>
                  <a:gd name="T6" fmla="*/ 0 w 72"/>
                  <a:gd name="T7" fmla="*/ 5 h 59"/>
                  <a:gd name="T8" fmla="*/ 0 60000 65536"/>
                  <a:gd name="T9" fmla="*/ 0 60000 65536"/>
                  <a:gd name="T10" fmla="*/ 0 60000 65536"/>
                  <a:gd name="T11" fmla="*/ 0 60000 65536"/>
                  <a:gd name="T12" fmla="*/ 0 w 72"/>
                  <a:gd name="T13" fmla="*/ 0 h 59"/>
                  <a:gd name="T14" fmla="*/ 72 w 72"/>
                  <a:gd name="T15" fmla="*/ 59 h 59"/>
                </a:gdLst>
                <a:ahLst/>
                <a:cxnLst>
                  <a:cxn ang="T8">
                    <a:pos x="T0" y="T1"/>
                  </a:cxn>
                  <a:cxn ang="T9">
                    <a:pos x="T2" y="T3"/>
                  </a:cxn>
                  <a:cxn ang="T10">
                    <a:pos x="T4" y="T5"/>
                  </a:cxn>
                  <a:cxn ang="T11">
                    <a:pos x="T6" y="T7"/>
                  </a:cxn>
                </a:cxnLst>
                <a:rect l="T12" t="T13" r="T14" b="T15"/>
                <a:pathLst>
                  <a:path w="72" h="59">
                    <a:moveTo>
                      <a:pt x="0" y="59"/>
                    </a:moveTo>
                    <a:lnTo>
                      <a:pt x="72" y="54"/>
                    </a:lnTo>
                    <a:lnTo>
                      <a:pt x="39" y="0"/>
                    </a:lnTo>
                    <a:lnTo>
                      <a:pt x="0" y="59"/>
                    </a:lnTo>
                    <a:close/>
                  </a:path>
                </a:pathLst>
              </a:custGeom>
              <a:solidFill>
                <a:srgbClr val="000000"/>
              </a:solidFill>
              <a:ln w="0">
                <a:solidFill>
                  <a:srgbClr val="000000"/>
                </a:solidFill>
                <a:prstDash val="solid"/>
                <a:round/>
                <a:headEnd/>
                <a:tailEnd/>
              </a:ln>
            </p:spPr>
            <p:txBody>
              <a:bodyPr/>
              <a:lstStyle/>
              <a:p>
                <a:endParaRPr lang="zh-CN" altLang="en-US"/>
              </a:p>
            </p:txBody>
          </p:sp>
          <p:sp>
            <p:nvSpPr>
              <p:cNvPr id="44" name="Line 243">
                <a:extLst>
                  <a:ext uri="{FF2B5EF4-FFF2-40B4-BE49-F238E27FC236}">
                    <a16:creationId xmlns:a16="http://schemas.microsoft.com/office/drawing/2014/main" id="{5D406573-3496-4812-B303-949C9031CB85}"/>
                  </a:ext>
                </a:extLst>
              </p:cNvPr>
              <p:cNvSpPr>
                <a:spLocks noChangeShapeType="1"/>
              </p:cNvSpPr>
              <p:nvPr/>
            </p:nvSpPr>
            <p:spPr bwMode="auto">
              <a:xfrm flipH="1">
                <a:off x="3407" y="2027"/>
                <a:ext cx="893" cy="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 name="Freeform 244">
                <a:extLst>
                  <a:ext uri="{FF2B5EF4-FFF2-40B4-BE49-F238E27FC236}">
                    <a16:creationId xmlns:a16="http://schemas.microsoft.com/office/drawing/2014/main" id="{15288DF2-D29E-4626-B868-6A0465B439E8}"/>
                  </a:ext>
                </a:extLst>
              </p:cNvPr>
              <p:cNvSpPr>
                <a:spLocks/>
              </p:cNvSpPr>
              <p:nvPr/>
            </p:nvSpPr>
            <p:spPr bwMode="auto">
              <a:xfrm>
                <a:off x="3377" y="2568"/>
                <a:ext cx="65" cy="59"/>
              </a:xfrm>
              <a:custGeom>
                <a:avLst/>
                <a:gdLst>
                  <a:gd name="T0" fmla="*/ 0 w 72"/>
                  <a:gd name="T1" fmla="*/ 5 h 65"/>
                  <a:gd name="T2" fmla="*/ 5 w 72"/>
                  <a:gd name="T3" fmla="*/ 5 h 65"/>
                  <a:gd name="T4" fmla="*/ 5 w 72"/>
                  <a:gd name="T5" fmla="*/ 0 h 65"/>
                  <a:gd name="T6" fmla="*/ 0 w 72"/>
                  <a:gd name="T7" fmla="*/ 5 h 65"/>
                  <a:gd name="T8" fmla="*/ 0 60000 65536"/>
                  <a:gd name="T9" fmla="*/ 0 60000 65536"/>
                  <a:gd name="T10" fmla="*/ 0 60000 65536"/>
                  <a:gd name="T11" fmla="*/ 0 60000 65536"/>
                  <a:gd name="T12" fmla="*/ 0 w 72"/>
                  <a:gd name="T13" fmla="*/ 0 h 65"/>
                  <a:gd name="T14" fmla="*/ 72 w 72"/>
                  <a:gd name="T15" fmla="*/ 65 h 65"/>
                </a:gdLst>
                <a:ahLst/>
                <a:cxnLst>
                  <a:cxn ang="T8">
                    <a:pos x="T0" y="T1"/>
                  </a:cxn>
                  <a:cxn ang="T9">
                    <a:pos x="T2" y="T3"/>
                  </a:cxn>
                  <a:cxn ang="T10">
                    <a:pos x="T4" y="T5"/>
                  </a:cxn>
                  <a:cxn ang="T11">
                    <a:pos x="T6" y="T7"/>
                  </a:cxn>
                </a:cxnLst>
                <a:rect l="T12" t="T13" r="T14" b="T15"/>
                <a:pathLst>
                  <a:path w="72" h="65">
                    <a:moveTo>
                      <a:pt x="0" y="65"/>
                    </a:moveTo>
                    <a:lnTo>
                      <a:pt x="72" y="60"/>
                    </a:lnTo>
                    <a:lnTo>
                      <a:pt x="33" y="0"/>
                    </a:lnTo>
                    <a:lnTo>
                      <a:pt x="0" y="65"/>
                    </a:lnTo>
                    <a:close/>
                  </a:path>
                </a:pathLst>
              </a:custGeom>
              <a:solidFill>
                <a:srgbClr val="000000"/>
              </a:solidFill>
              <a:ln w="0">
                <a:solidFill>
                  <a:srgbClr val="000000"/>
                </a:solidFill>
                <a:prstDash val="solid"/>
                <a:round/>
                <a:headEnd/>
                <a:tailEnd/>
              </a:ln>
            </p:spPr>
            <p:txBody>
              <a:bodyPr/>
              <a:lstStyle/>
              <a:p>
                <a:endParaRPr lang="zh-CN" altLang="en-US"/>
              </a:p>
            </p:txBody>
          </p:sp>
          <p:sp>
            <p:nvSpPr>
              <p:cNvPr id="46" name="Rectangle 245">
                <a:extLst>
                  <a:ext uri="{FF2B5EF4-FFF2-40B4-BE49-F238E27FC236}">
                    <a16:creationId xmlns:a16="http://schemas.microsoft.com/office/drawing/2014/main" id="{4295C4DC-C2DC-461D-958B-DA654DB3C5E3}"/>
                  </a:ext>
                </a:extLst>
              </p:cNvPr>
              <p:cNvSpPr>
                <a:spLocks noChangeArrowheads="1"/>
              </p:cNvSpPr>
              <p:nvPr/>
            </p:nvSpPr>
            <p:spPr bwMode="auto">
              <a:xfrm>
                <a:off x="1189" y="893"/>
                <a:ext cx="74"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sz="1600">
                    <a:solidFill>
                      <a:srgbClr val="000000"/>
                    </a:solidFill>
                    <a:latin typeface="Eras Demi ITC" panose="020B0604020202020204" pitchFamily="34" charset="0"/>
                    <a:ea typeface="MS PGothic" panose="020B0600070205080204" pitchFamily="34" charset="-128"/>
                  </a:rPr>
                  <a:t>3</a:t>
                </a:r>
                <a:endParaRPr lang="en-US" altLang="en-US" sz="1600" i="1">
                  <a:ea typeface="MS PGothic" panose="020B0600070205080204" pitchFamily="34" charset="-128"/>
                </a:endParaRPr>
              </a:p>
            </p:txBody>
          </p:sp>
        </p:grpSp>
        <p:sp>
          <p:nvSpPr>
            <p:cNvPr id="8" name="Rectangle 246">
              <a:extLst>
                <a:ext uri="{FF2B5EF4-FFF2-40B4-BE49-F238E27FC236}">
                  <a16:creationId xmlns:a16="http://schemas.microsoft.com/office/drawing/2014/main" id="{20762003-2F48-4F28-8201-FD82F4305686}"/>
                </a:ext>
              </a:extLst>
            </p:cNvPr>
            <p:cNvSpPr>
              <a:spLocks noChangeArrowheads="1"/>
            </p:cNvSpPr>
            <p:nvPr/>
          </p:nvSpPr>
          <p:spPr bwMode="auto">
            <a:xfrm>
              <a:off x="5472" y="3216"/>
              <a:ext cx="15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sz="1600">
                  <a:solidFill>
                    <a:srgbClr val="000000"/>
                  </a:solidFill>
                  <a:latin typeface="Eras Demi ITC" panose="020B0604020202020204" pitchFamily="34" charset="0"/>
                  <a:ea typeface="MS PGothic" panose="020B0600070205080204" pitchFamily="34" charset="-128"/>
                </a:rPr>
                <a:t>25</a:t>
              </a:r>
              <a:endParaRPr lang="en-US" altLang="en-US" sz="1600" i="1">
                <a:ea typeface="MS PGothic" panose="020B0600070205080204" pitchFamily="34" charset="-128"/>
              </a:endParaRPr>
            </a:p>
          </p:txBody>
        </p:sp>
      </p:grpSp>
    </p:spTree>
    <p:extLst>
      <p:ext uri="{BB962C8B-B14F-4D97-AF65-F5344CB8AC3E}">
        <p14:creationId xmlns:p14="http://schemas.microsoft.com/office/powerpoint/2010/main" val="9436300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3CC98A-DEBA-4C4B-8530-F9E61F492116}"/>
              </a:ext>
            </a:extLst>
          </p:cNvPr>
          <p:cNvSpPr>
            <a:spLocks noGrp="1"/>
          </p:cNvSpPr>
          <p:nvPr>
            <p:ph type="title"/>
          </p:nvPr>
        </p:nvSpPr>
        <p:spPr/>
        <p:txBody>
          <a:bodyPr/>
          <a:lstStyle/>
          <a:p>
            <a:r>
              <a:rPr lang="en-US" altLang="zh-CN" sz="2800" dirty="0"/>
              <a:t>Impacts of temperature and insolation on I-V curves</a:t>
            </a:r>
            <a:endParaRPr lang="zh-CN" altLang="en-US" sz="2800"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C8DB6CC-0B6F-412D-917E-99BA3A691D7C}"/>
                  </a:ext>
                </a:extLst>
              </p:cNvPr>
              <p:cNvSpPr>
                <a:spLocks noGrp="1"/>
              </p:cNvSpPr>
              <p:nvPr>
                <p:ph idx="1"/>
              </p:nvPr>
            </p:nvSpPr>
            <p:spPr/>
            <p:txBody>
              <a:bodyPr/>
              <a:lstStyle/>
              <a:p>
                <a:pPr algn="just"/>
                <a:r>
                  <a:rPr lang="en-US" altLang="zh-CN" dirty="0"/>
                  <a:t>Nominal operating cell temperature (NOCT) is the expected cell temperature in a module when </a:t>
                </a:r>
              </a:p>
              <a:p>
                <a:pPr lvl="1"/>
                <a:r>
                  <a:rPr lang="en-US" altLang="zh-CN" dirty="0"/>
                  <a:t>ambient is 20◦C, </a:t>
                </a:r>
              </a:p>
              <a:p>
                <a:pPr lvl="1"/>
                <a:r>
                  <a:rPr lang="en-US" altLang="zh-CN" dirty="0"/>
                  <a:t>solar irradiation is 0.8 kW/m2, </a:t>
                </a:r>
              </a:p>
              <a:p>
                <a:pPr lvl="1"/>
                <a:r>
                  <a:rPr lang="en-US" altLang="zh-CN" dirty="0"/>
                  <a:t>wind speed is 1 m/s.</a:t>
                </a:r>
              </a:p>
              <a:p>
                <a:pPr lvl="1"/>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𝑐𝑒𝑙𝑙</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𝑎𝑚𝑏</m:t>
                          </m:r>
                        </m:sub>
                      </m:sSub>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𝑁𝑂𝐶𝑇</m:t>
                              </m:r>
                              <m:r>
                                <a:rPr lang="en-US" altLang="zh-CN" b="0" i="1" smtClean="0">
                                  <a:latin typeface="Cambria Math" panose="02040503050406030204" pitchFamily="18" charset="0"/>
                                </a:rPr>
                                <m:t>−</m:t>
                              </m:r>
                              <m:r>
                                <a:rPr lang="en-US" altLang="zh-CN" b="0" i="1" smtClean="0">
                                  <a:latin typeface="Cambria Math" panose="02040503050406030204" pitchFamily="18" charset="0"/>
                                </a:rPr>
                                <m:t>20</m:t>
                              </m:r>
                              <m:r>
                                <a:rPr lang="en-US" altLang="zh-CN" b="0" i="1" smtClean="0">
                                  <a:latin typeface="Cambria Math" panose="02040503050406030204" pitchFamily="18" charset="0"/>
                                </a:rPr>
                                <m:t>°</m:t>
                              </m:r>
                            </m:num>
                            <m:den>
                              <m:r>
                                <a:rPr lang="en-US" altLang="zh-CN" b="0" i="1" smtClean="0">
                                  <a:latin typeface="Cambria Math" panose="02040503050406030204" pitchFamily="18" charset="0"/>
                                </a:rPr>
                                <m:t>0</m:t>
                              </m:r>
                              <m:r>
                                <a:rPr lang="en-US" altLang="zh-CN" b="0" i="1" smtClean="0">
                                  <a:latin typeface="Cambria Math" panose="02040503050406030204" pitchFamily="18" charset="0"/>
                                </a:rPr>
                                <m:t>.</m:t>
                              </m:r>
                              <m:r>
                                <a:rPr lang="en-US" altLang="zh-CN" b="0" i="1" smtClean="0">
                                  <a:latin typeface="Cambria Math" panose="02040503050406030204" pitchFamily="18" charset="0"/>
                                </a:rPr>
                                <m:t>8</m:t>
                              </m:r>
                            </m:den>
                          </m:f>
                        </m:e>
                      </m:d>
                      <m:r>
                        <a:rPr lang="en-US" altLang="zh-CN" b="0" i="1" smtClean="0">
                          <a:latin typeface="Cambria Math" panose="02040503050406030204" pitchFamily="18" charset="0"/>
                        </a:rPr>
                        <m:t>⋅</m:t>
                      </m:r>
                      <m:r>
                        <a:rPr lang="en-US" altLang="zh-CN" b="0" i="1" smtClean="0">
                          <a:latin typeface="Cambria Math" panose="02040503050406030204" pitchFamily="18" charset="0"/>
                        </a:rPr>
                        <m:t>𝑆</m:t>
                      </m:r>
                    </m:oMath>
                  </m:oMathPara>
                </a14:m>
                <a:endParaRPr lang="en-US" altLang="zh-CN" dirty="0"/>
              </a:p>
              <a:p>
                <a:pPr marL="0" indent="0">
                  <a:buNone/>
                </a:pPr>
                <a:endParaRPr lang="en-US" altLang="zh-CN" dirty="0"/>
              </a:p>
              <a:p>
                <a:r>
                  <a:rPr lang="en-US" altLang="zh-CN" dirty="0"/>
                  <a:t>where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𝑇</m:t>
                        </m:r>
                      </m:e>
                      <m:sub>
                        <m:r>
                          <a:rPr lang="en-US" altLang="zh-CN" i="1" dirty="0" smtClean="0">
                            <a:latin typeface="Cambria Math" panose="02040503050406030204" pitchFamily="18" charset="0"/>
                          </a:rPr>
                          <m:t>𝑐𝑒𝑙𝑙</m:t>
                        </m:r>
                      </m:sub>
                    </m:sSub>
                  </m:oMath>
                </a14:m>
                <a:r>
                  <a:rPr lang="en-US" altLang="zh-CN" dirty="0"/>
                  <a:t> is cell temperature (◦C),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𝑇</m:t>
                        </m:r>
                      </m:e>
                      <m:sub>
                        <m:r>
                          <a:rPr lang="en-US" altLang="zh-CN" i="1" dirty="0" smtClean="0">
                            <a:latin typeface="Cambria Math" panose="02040503050406030204" pitchFamily="18" charset="0"/>
                          </a:rPr>
                          <m:t>𝑎𝑚𝑏</m:t>
                        </m:r>
                      </m:sub>
                    </m:sSub>
                  </m:oMath>
                </a14:m>
                <a:r>
                  <a:rPr lang="en-US" altLang="zh-CN" dirty="0"/>
                  <a:t> is ambient temperature, and </a:t>
                </a:r>
                <a:r>
                  <a:rPr lang="en-US" altLang="zh-CN" i="1" dirty="0"/>
                  <a:t>S </a:t>
                </a:r>
                <a:r>
                  <a:rPr lang="en-US" altLang="zh-CN" dirty="0"/>
                  <a:t>is solar insolation (kW/</a:t>
                </a:r>
                <a14:m>
                  <m:oMath xmlns:m="http://schemas.openxmlformats.org/officeDocument/2006/math">
                    <m:sSup>
                      <m:sSupPr>
                        <m:ctrlPr>
                          <a:rPr lang="en-US" altLang="zh-CN" b="0" i="1" dirty="0" smtClean="0">
                            <a:latin typeface="Cambria Math" panose="02040503050406030204" pitchFamily="18" charset="0"/>
                          </a:rPr>
                        </m:ctrlPr>
                      </m:sSupPr>
                      <m:e>
                        <m:r>
                          <a:rPr lang="en-US" altLang="zh-CN" i="1" dirty="0" smtClean="0">
                            <a:latin typeface="Cambria Math" panose="02040503050406030204" pitchFamily="18" charset="0"/>
                          </a:rPr>
                          <m:t>𝑚</m:t>
                        </m:r>
                      </m:e>
                      <m:sup>
                        <m:r>
                          <a:rPr lang="en-US" altLang="zh-CN" b="0" i="1" dirty="0" smtClean="0">
                            <a:latin typeface="Cambria Math" panose="02040503050406030204" pitchFamily="18" charset="0"/>
                          </a:rPr>
                          <m:t>2</m:t>
                        </m:r>
                      </m:sup>
                    </m:sSup>
                  </m:oMath>
                </a14:m>
                <a:r>
                  <a:rPr lang="en-US" altLang="zh-CN" dirty="0"/>
                  <a:t>).</a:t>
                </a:r>
              </a:p>
            </p:txBody>
          </p:sp>
        </mc:Choice>
        <mc:Fallback xmlns="">
          <p:sp>
            <p:nvSpPr>
              <p:cNvPr id="3" name="内容占位符 2">
                <a:extLst>
                  <a:ext uri="{FF2B5EF4-FFF2-40B4-BE49-F238E27FC236}">
                    <a16:creationId xmlns:a16="http://schemas.microsoft.com/office/drawing/2014/main" id="{7C8DB6CC-0B6F-412D-917E-99BA3A691D7C}"/>
                  </a:ext>
                </a:extLst>
              </p:cNvPr>
              <p:cNvSpPr>
                <a:spLocks noGrp="1" noRot="1" noChangeAspect="1" noMove="1" noResize="1" noEditPoints="1" noAdjustHandles="1" noChangeArrowheads="1" noChangeShapeType="1" noTextEdit="1"/>
              </p:cNvSpPr>
              <p:nvPr>
                <p:ph idx="1"/>
              </p:nvPr>
            </p:nvSpPr>
            <p:spPr>
              <a:blipFill>
                <a:blip r:embed="rId2"/>
                <a:stretch>
                  <a:fillRect l="-1005" t="-984" r="-1236"/>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FDE5EF45-150B-461A-8341-FF991382800E}"/>
              </a:ext>
            </a:extLst>
          </p:cNvPr>
          <p:cNvSpPr>
            <a:spLocks noGrp="1"/>
          </p:cNvSpPr>
          <p:nvPr>
            <p:ph type="sldNum" sz="quarter" idx="12"/>
          </p:nvPr>
        </p:nvSpPr>
        <p:spPr/>
        <p:txBody>
          <a:bodyPr/>
          <a:lstStyle/>
          <a:p>
            <a:pPr>
              <a:defRPr/>
            </a:pPr>
            <a:fld id="{A5A7C52C-B8D8-46AC-9434-6888604DA894}" type="slidenum">
              <a:rPr lang="en-US" altLang="zh-CN" smtClean="0"/>
              <a:pPr>
                <a:defRPr/>
              </a:pPr>
              <a:t>68</a:t>
            </a:fld>
            <a:endParaRPr lang="en-US" altLang="zh-CN"/>
          </a:p>
        </p:txBody>
      </p:sp>
    </p:spTree>
    <p:extLst>
      <p:ext uri="{BB962C8B-B14F-4D97-AF65-F5344CB8AC3E}">
        <p14:creationId xmlns:p14="http://schemas.microsoft.com/office/powerpoint/2010/main" val="22368387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602F34AB-4F18-43E2-BF3C-BF8AD08027C3}"/>
              </a:ext>
            </a:extLst>
          </p:cNvPr>
          <p:cNvSpPr>
            <a:spLocks noGrp="1"/>
          </p:cNvSpPr>
          <p:nvPr>
            <p:ph type="title"/>
          </p:nvPr>
        </p:nvSpPr>
        <p:spPr/>
        <p:txBody>
          <a:bodyPr/>
          <a:lstStyle/>
          <a:p>
            <a:r>
              <a:rPr lang="en-US" altLang="zh-CN" sz="2800" dirty="0"/>
              <a:t>Example 5.5 Impact of Cell Temperature on Power for a PV Module</a:t>
            </a:r>
            <a:endParaRPr lang="zh-CN" altLang="en-US" sz="2800" dirty="0"/>
          </a:p>
        </p:txBody>
      </p:sp>
      <p:sp>
        <p:nvSpPr>
          <p:cNvPr id="163843" name="内容占位符 2">
            <a:extLst>
              <a:ext uri="{FF2B5EF4-FFF2-40B4-BE49-F238E27FC236}">
                <a16:creationId xmlns:a16="http://schemas.microsoft.com/office/drawing/2014/main" id="{CFA179BE-352F-4D46-B73B-DDC78E5ED28A}"/>
              </a:ext>
            </a:extLst>
          </p:cNvPr>
          <p:cNvSpPr>
            <a:spLocks noGrp="1"/>
          </p:cNvSpPr>
          <p:nvPr>
            <p:ph idx="1"/>
          </p:nvPr>
        </p:nvSpPr>
        <p:spPr/>
        <p:txBody>
          <a:bodyPr/>
          <a:lstStyle/>
          <a:p>
            <a:pPr marL="0" indent="0" eaLnBrk="1" hangingPunct="1">
              <a:buFont typeface="Wingdings" panose="05000000000000000000" pitchFamily="2" charset="2"/>
              <a:buNone/>
            </a:pPr>
            <a:r>
              <a:rPr lang="en-US" altLang="zh-CN" sz="2000" dirty="0"/>
              <a:t>Estimate </a:t>
            </a:r>
            <a:r>
              <a:rPr lang="en-US" altLang="zh-CN" sz="2000" dirty="0">
                <a:highlight>
                  <a:srgbClr val="FFFF00"/>
                </a:highlight>
              </a:rPr>
              <a:t>(1) cell temperature, (2) open-circuit voltage, (3) maximum power output, and (4) fill factor</a:t>
            </a:r>
            <a:r>
              <a:rPr lang="en-US" altLang="zh-CN" sz="2000" dirty="0"/>
              <a:t> for the </a:t>
            </a:r>
            <a:r>
              <a:rPr lang="en-US" altLang="zh-CN" sz="2000" dirty="0" err="1"/>
              <a:t>Yingli</a:t>
            </a:r>
            <a:r>
              <a:rPr lang="en-US" altLang="zh-CN" sz="2000" dirty="0"/>
              <a:t> module in Table 5.3 under conditions of 1-sun insolation and ambient temperature 30̊C.</a:t>
            </a:r>
          </a:p>
          <a:p>
            <a:pPr marL="0" indent="0" eaLnBrk="1" hangingPunct="1">
              <a:buFont typeface="Wingdings" panose="05000000000000000000" pitchFamily="2" charset="2"/>
              <a:buNone/>
            </a:pPr>
            <a:endParaRPr lang="zh-CN" altLang="en-US" sz="2000" dirty="0"/>
          </a:p>
        </p:txBody>
      </p:sp>
      <p:graphicFrame>
        <p:nvGraphicFramePr>
          <p:cNvPr id="2" name="表格 1">
            <a:extLst>
              <a:ext uri="{FF2B5EF4-FFF2-40B4-BE49-F238E27FC236}">
                <a16:creationId xmlns:a16="http://schemas.microsoft.com/office/drawing/2014/main" id="{3465B39E-82A5-46C6-AB4C-372A5034C5D5}"/>
              </a:ext>
            </a:extLst>
          </p:cNvPr>
          <p:cNvGraphicFramePr>
            <a:graphicFrameLocks noGrp="1"/>
          </p:cNvGraphicFramePr>
          <p:nvPr/>
        </p:nvGraphicFramePr>
        <p:xfrm>
          <a:off x="914400" y="2390775"/>
          <a:ext cx="7253287" cy="3705228"/>
        </p:xfrm>
        <a:graphic>
          <a:graphicData uri="http://schemas.openxmlformats.org/drawingml/2006/table">
            <a:tbl>
              <a:tblPr/>
              <a:tblGrid>
                <a:gridCol w="2043744">
                  <a:extLst>
                    <a:ext uri="{9D8B030D-6E8A-4147-A177-3AD203B41FA5}">
                      <a16:colId xmlns:a16="http://schemas.microsoft.com/office/drawing/2014/main" val="20000"/>
                    </a:ext>
                  </a:extLst>
                </a:gridCol>
                <a:gridCol w="981798">
                  <a:extLst>
                    <a:ext uri="{9D8B030D-6E8A-4147-A177-3AD203B41FA5}">
                      <a16:colId xmlns:a16="http://schemas.microsoft.com/office/drawing/2014/main" val="20001"/>
                    </a:ext>
                  </a:extLst>
                </a:gridCol>
                <a:gridCol w="921689">
                  <a:extLst>
                    <a:ext uri="{9D8B030D-6E8A-4147-A177-3AD203B41FA5}">
                      <a16:colId xmlns:a16="http://schemas.microsoft.com/office/drawing/2014/main" val="20002"/>
                    </a:ext>
                  </a:extLst>
                </a:gridCol>
                <a:gridCol w="1051927">
                  <a:extLst>
                    <a:ext uri="{9D8B030D-6E8A-4147-A177-3AD203B41FA5}">
                      <a16:colId xmlns:a16="http://schemas.microsoft.com/office/drawing/2014/main" val="20003"/>
                    </a:ext>
                  </a:extLst>
                </a:gridCol>
                <a:gridCol w="1092000">
                  <a:extLst>
                    <a:ext uri="{9D8B030D-6E8A-4147-A177-3AD203B41FA5}">
                      <a16:colId xmlns:a16="http://schemas.microsoft.com/office/drawing/2014/main" val="20004"/>
                    </a:ext>
                  </a:extLst>
                </a:gridCol>
                <a:gridCol w="1162129">
                  <a:extLst>
                    <a:ext uri="{9D8B030D-6E8A-4147-A177-3AD203B41FA5}">
                      <a16:colId xmlns:a16="http://schemas.microsoft.com/office/drawing/2014/main" val="20005"/>
                    </a:ext>
                  </a:extLst>
                </a:gridCol>
              </a:tblGrid>
              <a:tr h="497414">
                <a:tc gridSpan="6">
                  <a:txBody>
                    <a:bodyPr/>
                    <a:lstStyle/>
                    <a:p>
                      <a:pPr algn="l" fontAlgn="ctr"/>
                      <a:r>
                        <a:rPr lang="en-US" sz="1200" b="1" i="0" u="none" strike="noStrike" dirty="0">
                          <a:solidFill>
                            <a:srgbClr val="000000"/>
                          </a:solidFill>
                          <a:effectLst/>
                          <a:latin typeface="Times New Roman" panose="02020603050405020304" pitchFamily="18" charset="0"/>
                          <a:ea typeface="宋体" panose="02010600030101010101" pitchFamily="2" charset="-122"/>
                        </a:rPr>
                        <a:t>TABLE 5.3 Example of PV Module Performance Data Under Standard Test </a:t>
                      </a:r>
                      <a:br>
                        <a:rPr lang="en-US" sz="1200" b="1" i="0" u="none" strike="noStrike" dirty="0">
                          <a:solidFill>
                            <a:srgbClr val="000000"/>
                          </a:solidFill>
                          <a:effectLst/>
                          <a:latin typeface="Times New Roman" panose="02020603050405020304" pitchFamily="18" charset="0"/>
                          <a:ea typeface="宋体" panose="02010600030101010101" pitchFamily="2" charset="-122"/>
                        </a:rPr>
                      </a:br>
                      <a:r>
                        <a:rPr lang="en-US" sz="1200" b="1" i="0" u="none" strike="noStrike" dirty="0">
                          <a:solidFill>
                            <a:srgbClr val="000000"/>
                          </a:solidFill>
                          <a:effectLst/>
                          <a:latin typeface="Times New Roman" panose="02020603050405020304" pitchFamily="18" charset="0"/>
                          <a:ea typeface="宋体" panose="02010600030101010101" pitchFamily="2" charset="-122"/>
                        </a:rPr>
                        <a:t>Conditions (1 kW/m</a:t>
                      </a:r>
                      <a:r>
                        <a:rPr lang="en-US" sz="1200" b="1" i="0" u="none" strike="noStrike" baseline="30000" dirty="0">
                          <a:solidFill>
                            <a:srgbClr val="000000"/>
                          </a:solidFill>
                          <a:effectLst/>
                          <a:latin typeface="Times New Roman" panose="02020603050405020304" pitchFamily="18" charset="0"/>
                          <a:ea typeface="宋体" panose="02010600030101010101" pitchFamily="2" charset="-122"/>
                        </a:rPr>
                        <a:t>2</a:t>
                      </a:r>
                      <a:r>
                        <a:rPr lang="en-US" sz="1200" b="1" i="0" u="none" strike="noStrike" dirty="0">
                          <a:solidFill>
                            <a:srgbClr val="000000"/>
                          </a:solidFill>
                          <a:effectLst/>
                          <a:latin typeface="Times New Roman" panose="02020603050405020304" pitchFamily="18" charset="0"/>
                          <a:ea typeface="宋体" panose="02010600030101010101" pitchFamily="2" charset="-122"/>
                        </a:rPr>
                        <a:t>, AM1.5, 25C Cell Temperature)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203026">
                <a:tc>
                  <a:txBody>
                    <a:bodyPr/>
                    <a:lstStyle/>
                    <a:p>
                      <a:pPr algn="l" fontAlgn="ctr"/>
                      <a:r>
                        <a:rPr lang="en-US" sz="1200" b="0" i="0" u="none" strike="noStrike">
                          <a:solidFill>
                            <a:srgbClr val="000000"/>
                          </a:solidFill>
                          <a:effectLst/>
                          <a:latin typeface="Times New Roman" panose="02020603050405020304" pitchFamily="18" charset="0"/>
                          <a:ea typeface="宋体" panose="02010600030101010101" pitchFamily="2" charset="-122"/>
                        </a:rPr>
                        <a:t>Manufacture</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0" i="0" u="none" strike="noStrike">
                          <a:solidFill>
                            <a:srgbClr val="000000"/>
                          </a:solidFill>
                          <a:effectLst/>
                          <a:latin typeface="Times New Roman" panose="02020603050405020304" pitchFamily="18" charset="0"/>
                          <a:ea typeface="宋体" panose="02010600030101010101" pitchFamily="2" charset="-122"/>
                        </a:rPr>
                        <a:t>SunPower</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0" i="0" u="none" strike="noStrike">
                          <a:solidFill>
                            <a:srgbClr val="000000"/>
                          </a:solidFill>
                          <a:effectLst/>
                          <a:latin typeface="Times New Roman" panose="02020603050405020304" pitchFamily="18" charset="0"/>
                          <a:ea typeface="宋体" panose="02010600030101010101" pitchFamily="2" charset="-122"/>
                        </a:rPr>
                        <a:t>Yingli</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0" i="0" u="none" strike="noStrike">
                          <a:solidFill>
                            <a:srgbClr val="000000"/>
                          </a:solidFill>
                          <a:effectLst/>
                          <a:latin typeface="Times New Roman" panose="02020603050405020304" pitchFamily="18" charset="0"/>
                          <a:ea typeface="宋体" panose="02010600030101010101" pitchFamily="2" charset="-122"/>
                        </a:rPr>
                        <a:t>First Solar</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0" i="0" u="none" strike="noStrike">
                          <a:solidFill>
                            <a:srgbClr val="000000"/>
                          </a:solidFill>
                          <a:effectLst/>
                          <a:latin typeface="Times New Roman" panose="02020603050405020304" pitchFamily="18" charset="0"/>
                          <a:ea typeface="宋体" panose="02010600030101010101" pitchFamily="2" charset="-122"/>
                        </a:rPr>
                        <a:t>NanoSolar</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0" i="0" u="none" strike="noStrike">
                          <a:solidFill>
                            <a:srgbClr val="000000"/>
                          </a:solidFill>
                          <a:effectLst/>
                          <a:latin typeface="Times New Roman" panose="02020603050405020304" pitchFamily="18" charset="0"/>
                          <a:ea typeface="宋体" panose="02010600030101010101" pitchFamily="2" charset="-122"/>
                        </a:rPr>
                        <a:t>Sharp</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03026">
                <a:tc>
                  <a:txBody>
                    <a:bodyPr/>
                    <a:lstStyle/>
                    <a:p>
                      <a:pPr algn="l" fontAlgn="ctr"/>
                      <a:r>
                        <a:rPr lang="en-US" sz="1200" b="0" i="0" u="none" strike="noStrike">
                          <a:solidFill>
                            <a:srgbClr val="000000"/>
                          </a:solidFill>
                          <a:effectLst/>
                          <a:latin typeface="Times New Roman" panose="02020603050405020304" pitchFamily="18" charset="0"/>
                          <a:ea typeface="宋体" panose="02010600030101010101" pitchFamily="2" charset="-122"/>
                        </a:rPr>
                        <a:t>Model</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Times New Roman" panose="02020603050405020304" pitchFamily="18" charset="0"/>
                          <a:ea typeface="宋体" panose="02010600030101010101" pitchFamily="2" charset="-122"/>
                        </a:rPr>
                        <a:t>E20/435</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Times New Roman" panose="02020603050405020304" pitchFamily="18" charset="0"/>
                          <a:ea typeface="宋体" panose="02010600030101010101" pitchFamily="2" charset="-122"/>
                        </a:rPr>
                        <a:t>YGR 245</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Times New Roman" panose="02020603050405020304" pitchFamily="18" charset="0"/>
                          <a:ea typeface="宋体" panose="02010600030101010101" pitchFamily="2" charset="-122"/>
                        </a:rPr>
                        <a:t>FS Series 3</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Times New Roman" panose="02020603050405020304" pitchFamily="18" charset="0"/>
                          <a:ea typeface="宋体" panose="02010600030101010101" pitchFamily="2" charset="-122"/>
                        </a:rPr>
                        <a:t>Utility 230</a:t>
                      </a:r>
                    </a:p>
                  </a:txBody>
                  <a:tcPr marL="9525" marR="9525" marT="9525"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Times New Roman" panose="02020603050405020304" pitchFamily="18" charset="0"/>
                          <a:ea typeface="宋体" panose="02010600030101010101" pitchFamily="2" charset="-122"/>
                        </a:rPr>
                        <a:t>NS-F135G5</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203026">
                <a:tc>
                  <a:txBody>
                    <a:bodyPr/>
                    <a:lstStyle/>
                    <a:p>
                      <a:pPr algn="l" fontAlgn="ctr"/>
                      <a:r>
                        <a:rPr lang="en-US" sz="1200" b="0" i="0" u="none" strike="noStrike">
                          <a:solidFill>
                            <a:srgbClr val="000000"/>
                          </a:solidFill>
                          <a:effectLst/>
                          <a:latin typeface="Times New Roman" panose="02020603050405020304" pitchFamily="18" charset="0"/>
                          <a:ea typeface="宋体" panose="02010600030101010101" pitchFamily="2" charset="-122"/>
                        </a:rPr>
                        <a:t>Material</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Times New Roman" panose="02020603050405020304" pitchFamily="18" charset="0"/>
                          <a:ea typeface="宋体" panose="02010600030101010101" pitchFamily="2" charset="-122"/>
                        </a:rPr>
                        <a:t>c-Si</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Times New Roman" panose="02020603050405020304" pitchFamily="18" charset="0"/>
                          <a:ea typeface="宋体" panose="02010600030101010101" pitchFamily="2" charset="-122"/>
                        </a:rPr>
                        <a:t>mc-Si</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Times New Roman" panose="02020603050405020304" pitchFamily="18" charset="0"/>
                          <a:ea typeface="宋体" panose="02010600030101010101" pitchFamily="2" charset="-122"/>
                        </a:rPr>
                        <a:t>CdTe</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Times New Roman" panose="02020603050405020304" pitchFamily="18" charset="0"/>
                          <a:ea typeface="宋体" panose="02010600030101010101" pitchFamily="2" charset="-122"/>
                        </a:rPr>
                        <a:t>CIGS</a:t>
                      </a:r>
                    </a:p>
                  </a:txBody>
                  <a:tcPr marL="9525" marR="9525" marT="9525" marB="0" anchor="ctr">
                    <a:lnL>
                      <a:noFill/>
                    </a:lnL>
                    <a:lnR>
                      <a:noFill/>
                    </a:lnR>
                    <a:lnT>
                      <a:noFill/>
                    </a:lnT>
                    <a:lnB>
                      <a:noFill/>
                    </a:lnB>
                  </a:tcPr>
                </a:tc>
                <a:tc>
                  <a:txBody>
                    <a:bodyPr/>
                    <a:lstStyle/>
                    <a:p>
                      <a:pPr algn="ctr" fontAlgn="ctr"/>
                      <a:r>
                        <a:rPr lang="en-US" sz="1200" b="0" i="0" u="none" strike="noStrike">
                          <a:solidFill>
                            <a:srgbClr val="000000"/>
                          </a:solidFill>
                          <a:effectLst/>
                          <a:latin typeface="Times New Roman" panose="02020603050405020304" pitchFamily="18" charset="0"/>
                          <a:ea typeface="宋体" panose="02010600030101010101" pitchFamily="2" charset="-122"/>
                        </a:rPr>
                        <a:t>a-Si</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203026">
                <a:tc>
                  <a:txBody>
                    <a:bodyPr/>
                    <a:lstStyle/>
                    <a:p>
                      <a:pPr algn="l" fontAlgn="ctr"/>
                      <a:r>
                        <a:rPr lang="en-US" sz="1200" b="0" i="0" u="none" strike="noStrike">
                          <a:solidFill>
                            <a:srgbClr val="000000"/>
                          </a:solidFill>
                          <a:effectLst/>
                          <a:latin typeface="Times New Roman" panose="02020603050405020304" pitchFamily="18" charset="0"/>
                          <a:ea typeface="宋体" panose="02010600030101010101" pitchFamily="2" charset="-122"/>
                        </a:rPr>
                        <a:t>Panel efficiency</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20.10%</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15.60%</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12.20%</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11.60%</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9.60%</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223329">
                <a:tc>
                  <a:txBody>
                    <a:bodyPr/>
                    <a:lstStyle/>
                    <a:p>
                      <a:pPr algn="l" fontAlgn="ctr"/>
                      <a:r>
                        <a:rPr lang="en-US" sz="1200" b="0" i="0" u="none" strike="noStrike">
                          <a:solidFill>
                            <a:srgbClr val="000000"/>
                          </a:solidFill>
                          <a:effectLst/>
                          <a:latin typeface="Times New Roman" panose="02020603050405020304" pitchFamily="18" charset="0"/>
                          <a:ea typeface="宋体" panose="02010600030101010101" pitchFamily="2" charset="-122"/>
                        </a:rPr>
                        <a:t>Rated power P</a:t>
                      </a:r>
                      <a:r>
                        <a:rPr lang="en-US" sz="1200" b="0" i="0" u="none" strike="noStrike" baseline="-25000">
                          <a:solidFill>
                            <a:srgbClr val="000000"/>
                          </a:solidFill>
                          <a:effectLst/>
                          <a:latin typeface="Times New Roman" panose="02020603050405020304" pitchFamily="18" charset="0"/>
                          <a:ea typeface="宋体" panose="02010600030101010101" pitchFamily="2" charset="-122"/>
                        </a:rPr>
                        <a:t>MPP</a:t>
                      </a:r>
                      <a:r>
                        <a:rPr lang="en-US" sz="1200" b="0" i="0" u="none" strike="noStrike">
                          <a:solidFill>
                            <a:srgbClr val="000000"/>
                          </a:solidFill>
                          <a:effectLst/>
                          <a:latin typeface="Times New Roman" panose="02020603050405020304" pitchFamily="18" charset="0"/>
                          <a:ea typeface="宋体" panose="02010600030101010101" pitchFamily="2" charset="-122"/>
                        </a:rPr>
                        <a:t> (W</a:t>
                      </a:r>
                      <a:r>
                        <a:rPr lang="en-US" sz="1200" b="0" i="0" u="none" strike="noStrike" baseline="-25000">
                          <a:solidFill>
                            <a:srgbClr val="000000"/>
                          </a:solidFill>
                          <a:effectLst/>
                          <a:latin typeface="Times New Roman" panose="02020603050405020304" pitchFamily="18" charset="0"/>
                          <a:ea typeface="宋体" panose="02010600030101010101" pitchFamily="2" charset="-122"/>
                        </a:rPr>
                        <a:t>p</a:t>
                      </a:r>
                      <a:r>
                        <a:rPr lang="en-US" sz="1200" b="0" i="0" u="none" strike="noStrike">
                          <a:solidFill>
                            <a:srgbClr val="000000"/>
                          </a:solidFill>
                          <a:effectLst/>
                          <a:latin typeface="Times New Roman" panose="02020603050405020304" pitchFamily="18" charset="0"/>
                          <a:ea typeface="宋体" panose="02010600030101010101" pitchFamily="2" charset="-122"/>
                        </a:rPr>
                        <a:t>)</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435</a:t>
                      </a:r>
                    </a:p>
                  </a:txBody>
                  <a:tcPr marL="9525" marR="9525" marT="9525" marB="0" anchor="ctr">
                    <a:lnL>
                      <a:noFill/>
                    </a:lnL>
                    <a:lnR>
                      <a:noFill/>
                    </a:lnR>
                    <a:lnT>
                      <a:noFill/>
                    </a:lnT>
                    <a:lnB>
                      <a:noFill/>
                    </a:lnB>
                  </a:tcPr>
                </a:tc>
                <a:tc>
                  <a:txBody>
                    <a:bodyPr/>
                    <a:lstStyle/>
                    <a:p>
                      <a:pPr algn="ctr" fontAlgn="ctr"/>
                      <a:r>
                        <a:rPr lang="en-US" altLang="zh-CN" sz="1200" b="0" i="0" u="none" strike="noStrike" dirty="0">
                          <a:solidFill>
                            <a:srgbClr val="000000"/>
                          </a:solidFill>
                          <a:effectLst/>
                          <a:latin typeface="Times New Roman" panose="02020603050405020304" pitchFamily="18" charset="0"/>
                          <a:ea typeface="宋体" panose="02010600030101010101" pitchFamily="2" charset="-122"/>
                        </a:rPr>
                        <a:t>245</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87.5</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230</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135</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223329">
                <a:tc>
                  <a:txBody>
                    <a:bodyPr/>
                    <a:lstStyle/>
                    <a:p>
                      <a:pPr algn="l" fontAlgn="ctr"/>
                      <a:r>
                        <a:rPr lang="en-US" sz="1200" b="0" i="0" u="none" strike="noStrike">
                          <a:solidFill>
                            <a:srgbClr val="000000"/>
                          </a:solidFill>
                          <a:effectLst/>
                          <a:latin typeface="Times New Roman" panose="02020603050405020304" pitchFamily="18" charset="0"/>
                          <a:ea typeface="宋体" panose="02010600030101010101" pitchFamily="2" charset="-122"/>
                        </a:rPr>
                        <a:t>Rated voltage V</a:t>
                      </a:r>
                      <a:r>
                        <a:rPr lang="en-US" sz="1200" b="0" i="0" u="none" strike="noStrike" baseline="-25000">
                          <a:solidFill>
                            <a:srgbClr val="000000"/>
                          </a:solidFill>
                          <a:effectLst/>
                          <a:latin typeface="Times New Roman" panose="02020603050405020304" pitchFamily="18" charset="0"/>
                          <a:ea typeface="宋体" panose="02010600030101010101" pitchFamily="2" charset="-122"/>
                        </a:rPr>
                        <a:t>MPP</a:t>
                      </a:r>
                      <a:r>
                        <a:rPr lang="en-US" sz="1200" b="0" i="0" u="none" strike="noStrike">
                          <a:solidFill>
                            <a:srgbClr val="000000"/>
                          </a:solidFill>
                          <a:effectLst/>
                          <a:latin typeface="Times New Roman" panose="02020603050405020304" pitchFamily="18" charset="0"/>
                          <a:ea typeface="宋体" panose="02010600030101010101" pitchFamily="2" charset="-122"/>
                        </a:rPr>
                        <a:t> (V)</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72.9</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30.2</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49.2</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40.2</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47</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223329">
                <a:tc>
                  <a:txBody>
                    <a:bodyPr/>
                    <a:lstStyle/>
                    <a:p>
                      <a:pPr algn="l" fontAlgn="ctr"/>
                      <a:r>
                        <a:rPr lang="en-US" sz="1200" b="0" i="0" u="none" strike="noStrike">
                          <a:solidFill>
                            <a:srgbClr val="000000"/>
                          </a:solidFill>
                          <a:effectLst/>
                          <a:latin typeface="Times New Roman" panose="02020603050405020304" pitchFamily="18" charset="0"/>
                          <a:ea typeface="宋体" panose="02010600030101010101" pitchFamily="2" charset="-122"/>
                        </a:rPr>
                        <a:t>Rated current I</a:t>
                      </a:r>
                      <a:r>
                        <a:rPr lang="en-US" sz="1200" b="0" i="0" u="none" strike="noStrike" baseline="-25000">
                          <a:solidFill>
                            <a:srgbClr val="000000"/>
                          </a:solidFill>
                          <a:effectLst/>
                          <a:latin typeface="Times New Roman" panose="02020603050405020304" pitchFamily="18" charset="0"/>
                          <a:ea typeface="宋体" panose="02010600030101010101" pitchFamily="2" charset="-122"/>
                        </a:rPr>
                        <a:t>MPP</a:t>
                      </a:r>
                      <a:r>
                        <a:rPr lang="en-US" sz="1200" b="0" i="0" u="none" strike="noStrike">
                          <a:solidFill>
                            <a:srgbClr val="000000"/>
                          </a:solidFill>
                          <a:effectLst/>
                          <a:latin typeface="Times New Roman" panose="02020603050405020304" pitchFamily="18" charset="0"/>
                          <a:ea typeface="宋体" panose="02010600030101010101" pitchFamily="2" charset="-122"/>
                        </a:rPr>
                        <a:t> (A)</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5.97</a:t>
                      </a:r>
                    </a:p>
                  </a:txBody>
                  <a:tcPr marL="9525" marR="9525" marT="9525" marB="0" anchor="ctr">
                    <a:lnL>
                      <a:noFill/>
                    </a:lnL>
                    <a:lnR>
                      <a:noFill/>
                    </a:lnR>
                    <a:lnT>
                      <a:noFill/>
                    </a:lnT>
                    <a:lnB>
                      <a:noFill/>
                    </a:lnB>
                  </a:tcPr>
                </a:tc>
                <a:tc>
                  <a:txBody>
                    <a:bodyPr/>
                    <a:lstStyle/>
                    <a:p>
                      <a:pPr algn="ctr" fontAlgn="ctr"/>
                      <a:r>
                        <a:rPr lang="en-US" altLang="zh-CN" sz="1200" b="0" i="0" u="none" strike="noStrike" dirty="0">
                          <a:solidFill>
                            <a:srgbClr val="000000"/>
                          </a:solidFill>
                          <a:effectLst/>
                          <a:latin typeface="Times New Roman" panose="02020603050405020304" pitchFamily="18" charset="0"/>
                          <a:ea typeface="宋体" panose="02010600030101010101" pitchFamily="2" charset="-122"/>
                        </a:rPr>
                        <a:t>8.11</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1.78</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6</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2.88</a:t>
                      </a:r>
                    </a:p>
                  </a:txBody>
                  <a:tcPr marL="9525" marR="9525" marT="9525" marB="0" anchor="ctr">
                    <a:lnL>
                      <a:noFill/>
                    </a:lnL>
                    <a:lnR>
                      <a:noFill/>
                    </a:lnR>
                    <a:lnT>
                      <a:noFill/>
                    </a:lnT>
                    <a:lnB>
                      <a:noFill/>
                    </a:lnB>
                  </a:tcPr>
                </a:tc>
                <a:extLst>
                  <a:ext uri="{0D108BD9-81ED-4DB2-BD59-A6C34878D82A}">
                    <a16:rowId xmlns:a16="http://schemas.microsoft.com/office/drawing/2014/main" val="10007"/>
                  </a:ext>
                </a:extLst>
              </a:tr>
              <a:tr h="223329">
                <a:tc>
                  <a:txBody>
                    <a:bodyPr/>
                    <a:lstStyle/>
                    <a:p>
                      <a:pPr algn="l" fontAlgn="ctr"/>
                      <a:r>
                        <a:rPr lang="en-US" sz="1200" b="0" i="0" u="none" strike="noStrike">
                          <a:solidFill>
                            <a:srgbClr val="000000"/>
                          </a:solidFill>
                          <a:effectLst/>
                          <a:latin typeface="Times New Roman" panose="02020603050405020304" pitchFamily="18" charset="0"/>
                          <a:ea typeface="宋体" panose="02010600030101010101" pitchFamily="2" charset="-122"/>
                        </a:rPr>
                        <a:t>Open-circuit voltage V</a:t>
                      </a:r>
                      <a:r>
                        <a:rPr lang="en-US" sz="1200" b="0" i="0" u="none" strike="noStrike" baseline="-25000">
                          <a:solidFill>
                            <a:srgbClr val="000000"/>
                          </a:solidFill>
                          <a:effectLst/>
                          <a:latin typeface="Times New Roman" panose="02020603050405020304" pitchFamily="18" charset="0"/>
                          <a:ea typeface="宋体" panose="02010600030101010101" pitchFamily="2" charset="-122"/>
                        </a:rPr>
                        <a:t>OC</a:t>
                      </a:r>
                      <a:r>
                        <a:rPr lang="en-US" sz="1200" b="0" i="0" u="none" strike="noStrike">
                          <a:solidFill>
                            <a:srgbClr val="000000"/>
                          </a:solidFill>
                          <a:effectLst/>
                          <a:latin typeface="Times New Roman" panose="02020603050405020304" pitchFamily="18" charset="0"/>
                          <a:ea typeface="宋体" panose="02010600030101010101" pitchFamily="2" charset="-122"/>
                        </a:rPr>
                        <a:t> (V)</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85.6</a:t>
                      </a:r>
                    </a:p>
                  </a:txBody>
                  <a:tcPr marL="9525" marR="9525" marT="9525" marB="0" anchor="ctr">
                    <a:lnL>
                      <a:noFill/>
                    </a:lnL>
                    <a:lnR>
                      <a:noFill/>
                    </a:lnR>
                    <a:lnT>
                      <a:noFill/>
                    </a:lnT>
                    <a:lnB>
                      <a:noFill/>
                    </a:lnB>
                  </a:tcPr>
                </a:tc>
                <a:tc>
                  <a:txBody>
                    <a:bodyPr/>
                    <a:lstStyle/>
                    <a:p>
                      <a:pPr algn="ctr" fontAlgn="ctr"/>
                      <a:r>
                        <a:rPr lang="en-US" altLang="zh-CN" sz="1200" b="0" i="0" u="none" strike="noStrike" dirty="0">
                          <a:solidFill>
                            <a:srgbClr val="000000"/>
                          </a:solidFill>
                          <a:effectLst/>
                          <a:latin typeface="Times New Roman" panose="02020603050405020304" pitchFamily="18" charset="0"/>
                          <a:ea typeface="宋体" panose="02010600030101010101" pitchFamily="2" charset="-122"/>
                        </a:rPr>
                        <a:t>37.8</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61</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50.7</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61.3</a:t>
                      </a: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223329">
                <a:tc>
                  <a:txBody>
                    <a:bodyPr/>
                    <a:lstStyle/>
                    <a:p>
                      <a:pPr algn="l" fontAlgn="ctr"/>
                      <a:r>
                        <a:rPr lang="en-US" sz="1200" b="0" i="0" u="none" strike="noStrike">
                          <a:solidFill>
                            <a:srgbClr val="000000"/>
                          </a:solidFill>
                          <a:effectLst/>
                          <a:latin typeface="Times New Roman" panose="02020603050405020304" pitchFamily="18" charset="0"/>
                          <a:ea typeface="宋体" panose="02010600030101010101" pitchFamily="2" charset="-122"/>
                        </a:rPr>
                        <a:t>Short-circuit current I</a:t>
                      </a:r>
                      <a:r>
                        <a:rPr lang="en-US" sz="1200" b="0" i="0" u="none" strike="noStrike" baseline="-25000">
                          <a:solidFill>
                            <a:srgbClr val="000000"/>
                          </a:solidFill>
                          <a:effectLst/>
                          <a:latin typeface="Times New Roman" panose="02020603050405020304" pitchFamily="18" charset="0"/>
                          <a:ea typeface="宋体" panose="02010600030101010101" pitchFamily="2" charset="-122"/>
                        </a:rPr>
                        <a:t>SC</a:t>
                      </a:r>
                      <a:r>
                        <a:rPr lang="en-US" sz="1200" b="0" i="0" u="none" strike="noStrike">
                          <a:solidFill>
                            <a:srgbClr val="000000"/>
                          </a:solidFill>
                          <a:effectLst/>
                          <a:latin typeface="Times New Roman" panose="02020603050405020304" pitchFamily="18" charset="0"/>
                          <a:ea typeface="宋体" panose="02010600030101010101" pitchFamily="2" charset="-122"/>
                        </a:rPr>
                        <a:t> (A)</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6.43</a:t>
                      </a:r>
                    </a:p>
                  </a:txBody>
                  <a:tcPr marL="9525" marR="9525" marT="9525" marB="0" anchor="ctr">
                    <a:lnL>
                      <a:noFill/>
                    </a:lnL>
                    <a:lnR>
                      <a:noFill/>
                    </a:lnR>
                    <a:lnT>
                      <a:noFill/>
                    </a:lnT>
                    <a:lnB>
                      <a:noFill/>
                    </a:lnB>
                  </a:tcPr>
                </a:tc>
                <a:tc>
                  <a:txBody>
                    <a:bodyPr/>
                    <a:lstStyle/>
                    <a:p>
                      <a:pPr algn="ctr" fontAlgn="ctr"/>
                      <a:r>
                        <a:rPr lang="en-US" altLang="zh-CN" sz="1200" b="0" i="0" u="none" strike="noStrike" dirty="0">
                          <a:solidFill>
                            <a:srgbClr val="000000"/>
                          </a:solidFill>
                          <a:effectLst/>
                          <a:latin typeface="Times New Roman" panose="02020603050405020304" pitchFamily="18" charset="0"/>
                          <a:ea typeface="宋体" panose="02010600030101010101" pitchFamily="2" charset="-122"/>
                        </a:rPr>
                        <a:t>8.63</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1.98</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6.7</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3.41</a:t>
                      </a: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r h="203026">
                <a:tc>
                  <a:txBody>
                    <a:bodyPr/>
                    <a:lstStyle/>
                    <a:p>
                      <a:pPr algn="l" fontAlgn="ctr"/>
                      <a:r>
                        <a:rPr lang="en-US" sz="1200" b="0" i="0" u="none" strike="noStrike">
                          <a:solidFill>
                            <a:srgbClr val="000000"/>
                          </a:solidFill>
                          <a:effectLst/>
                          <a:latin typeface="Times New Roman" panose="02020603050405020304" pitchFamily="18" charset="0"/>
                          <a:ea typeface="宋体" panose="02010600030101010101" pitchFamily="2" charset="-122"/>
                        </a:rPr>
                        <a:t>NOCT (C)</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45</a:t>
                      </a:r>
                    </a:p>
                  </a:txBody>
                  <a:tcPr marL="9525" marR="9525" marT="9525" marB="0" anchor="ctr">
                    <a:lnL>
                      <a:noFill/>
                    </a:lnL>
                    <a:lnR>
                      <a:noFill/>
                    </a:lnR>
                    <a:lnT>
                      <a:noFill/>
                    </a:lnT>
                    <a:lnB>
                      <a:noFill/>
                    </a:lnB>
                  </a:tcPr>
                </a:tc>
                <a:tc>
                  <a:txBody>
                    <a:bodyPr/>
                    <a:lstStyle/>
                    <a:p>
                      <a:pPr algn="ctr" fontAlgn="ctr"/>
                      <a:r>
                        <a:rPr lang="en-US" altLang="zh-CN" sz="1200" b="0" i="0" u="none" strike="noStrike" dirty="0">
                          <a:solidFill>
                            <a:srgbClr val="000000"/>
                          </a:solidFill>
                          <a:effectLst/>
                          <a:latin typeface="Times New Roman" panose="02020603050405020304" pitchFamily="18" charset="0"/>
                          <a:ea typeface="宋体" panose="02010600030101010101" pitchFamily="2" charset="-122"/>
                        </a:rPr>
                        <a:t>46</a:t>
                      </a:r>
                    </a:p>
                  </a:txBody>
                  <a:tcPr marL="9525" marR="9525" marT="9525" marB="0" anchor="ctr">
                    <a:lnL>
                      <a:noFill/>
                    </a:lnL>
                    <a:lnR>
                      <a:noFill/>
                    </a:lnR>
                    <a:lnT>
                      <a:noFill/>
                    </a:lnT>
                    <a:lnB>
                      <a:noFill/>
                    </a:lnB>
                  </a:tcPr>
                </a:tc>
                <a:tc>
                  <a:txBody>
                    <a:bodyPr/>
                    <a:lstStyle/>
                    <a:p>
                      <a:pPr algn="ctr" fontAlgn="ctr"/>
                      <a:r>
                        <a:rPr lang="en-US" altLang="zh-CN" sz="1200" b="0" i="0" u="none" strike="noStrike" dirty="0">
                          <a:solidFill>
                            <a:srgbClr val="000000"/>
                          </a:solidFill>
                          <a:effectLst/>
                          <a:latin typeface="Times New Roman" panose="02020603050405020304" pitchFamily="18" charset="0"/>
                          <a:ea typeface="宋体" panose="02010600030101010101" pitchFamily="2" charset="-122"/>
                        </a:rPr>
                        <a:t>45</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47</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45</a:t>
                      </a:r>
                    </a:p>
                  </a:txBody>
                  <a:tcPr marL="9525" marR="9525" marT="9525" marB="0" anchor="ctr">
                    <a:lnL>
                      <a:noFill/>
                    </a:lnL>
                    <a:lnR>
                      <a:noFill/>
                    </a:lnR>
                    <a:lnT>
                      <a:noFill/>
                    </a:lnT>
                    <a:lnB>
                      <a:noFill/>
                    </a:lnB>
                  </a:tcPr>
                </a:tc>
                <a:extLst>
                  <a:ext uri="{0D108BD9-81ED-4DB2-BD59-A6C34878D82A}">
                    <a16:rowId xmlns:a16="http://schemas.microsoft.com/office/drawing/2014/main" val="10010"/>
                  </a:ext>
                </a:extLst>
              </a:tr>
              <a:tr h="223329">
                <a:tc>
                  <a:txBody>
                    <a:bodyPr/>
                    <a:lstStyle/>
                    <a:p>
                      <a:pPr algn="l" fontAlgn="ctr"/>
                      <a:r>
                        <a:rPr lang="en-US" sz="1200" b="0" i="0" u="none" strike="noStrike" dirty="0">
                          <a:solidFill>
                            <a:srgbClr val="000000"/>
                          </a:solidFill>
                          <a:effectLst/>
                          <a:latin typeface="Times New Roman" panose="02020603050405020304" pitchFamily="18" charset="0"/>
                          <a:ea typeface="宋体" panose="02010600030101010101" pitchFamily="2" charset="-122"/>
                        </a:rPr>
                        <a:t>Temp. </a:t>
                      </a:r>
                      <a:r>
                        <a:rPr lang="en-US" sz="1200" b="0" i="0" u="none" strike="noStrike" dirty="0" err="1">
                          <a:solidFill>
                            <a:srgbClr val="000000"/>
                          </a:solidFill>
                          <a:effectLst/>
                          <a:latin typeface="Times New Roman" panose="02020603050405020304" pitchFamily="18" charset="0"/>
                          <a:ea typeface="宋体" panose="02010600030101010101" pitchFamily="2" charset="-122"/>
                        </a:rPr>
                        <a:t>Coeff</a:t>
                      </a:r>
                      <a:r>
                        <a:rPr lang="en-US" sz="1200" b="0" i="0" u="none" strike="noStrike" dirty="0">
                          <a:solidFill>
                            <a:srgbClr val="000000"/>
                          </a:solidFill>
                          <a:effectLst/>
                          <a:latin typeface="Times New Roman" panose="02020603050405020304" pitchFamily="18" charset="0"/>
                          <a:ea typeface="宋体" panose="02010600030101010101" pitchFamily="2" charset="-122"/>
                        </a:rPr>
                        <a:t>. Of </a:t>
                      </a:r>
                      <a:r>
                        <a:rPr lang="en-US" sz="1200" b="0" i="0" u="none" strike="noStrike" dirty="0" err="1">
                          <a:solidFill>
                            <a:srgbClr val="000000"/>
                          </a:solidFill>
                          <a:effectLst/>
                          <a:latin typeface="Times New Roman" panose="02020603050405020304" pitchFamily="18" charset="0"/>
                          <a:ea typeface="宋体" panose="02010600030101010101" pitchFamily="2" charset="-122"/>
                        </a:rPr>
                        <a:t>P</a:t>
                      </a:r>
                      <a:r>
                        <a:rPr lang="en-US" sz="1200" b="0" i="0" u="none" strike="noStrike" baseline="-25000" dirty="0" err="1">
                          <a:solidFill>
                            <a:srgbClr val="000000"/>
                          </a:solidFill>
                          <a:effectLst/>
                          <a:latin typeface="Times New Roman" panose="02020603050405020304" pitchFamily="18" charset="0"/>
                          <a:ea typeface="宋体" panose="02010600030101010101" pitchFamily="2" charset="-122"/>
                        </a:rPr>
                        <a:t>max</a:t>
                      </a:r>
                      <a:r>
                        <a:rPr lang="en-US" sz="1200" b="0" i="0" u="none" strike="noStrike" dirty="0">
                          <a:solidFill>
                            <a:srgbClr val="000000"/>
                          </a:solidFill>
                          <a:effectLst/>
                          <a:latin typeface="Times New Roman" panose="02020603050405020304" pitchFamily="18" charset="0"/>
                          <a:ea typeface="宋体" panose="02010600030101010101" pitchFamily="2" charset="-122"/>
                        </a:rPr>
                        <a:t> (%K)</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-0.38</a:t>
                      </a:r>
                    </a:p>
                  </a:txBody>
                  <a:tcPr marL="9525" marR="9525" marT="9525" marB="0" anchor="ctr">
                    <a:lnL>
                      <a:noFill/>
                    </a:lnL>
                    <a:lnR>
                      <a:noFill/>
                    </a:lnR>
                    <a:lnT>
                      <a:noFill/>
                    </a:lnT>
                    <a:lnB>
                      <a:noFill/>
                    </a:lnB>
                  </a:tcPr>
                </a:tc>
                <a:tc>
                  <a:txBody>
                    <a:bodyPr/>
                    <a:lstStyle/>
                    <a:p>
                      <a:pPr algn="ctr" fontAlgn="ctr"/>
                      <a:r>
                        <a:rPr lang="en-US" altLang="zh-CN" sz="1200" b="0" i="0" u="none" strike="noStrike" dirty="0">
                          <a:solidFill>
                            <a:srgbClr val="000000"/>
                          </a:solidFill>
                          <a:effectLst/>
                          <a:latin typeface="Times New Roman" panose="02020603050405020304" pitchFamily="18" charset="0"/>
                          <a:ea typeface="宋体" panose="02010600030101010101" pitchFamily="2" charset="-122"/>
                        </a:rPr>
                        <a:t>-0.45</a:t>
                      </a:r>
                    </a:p>
                  </a:txBody>
                  <a:tcPr marL="9525" marR="9525" marT="9525" marB="0" anchor="ctr">
                    <a:lnL>
                      <a:noFill/>
                    </a:lnL>
                    <a:lnR>
                      <a:noFill/>
                    </a:lnR>
                    <a:lnT>
                      <a:noFill/>
                    </a:lnT>
                    <a:lnB>
                      <a:noFill/>
                    </a:lnB>
                  </a:tcPr>
                </a:tc>
                <a:tc>
                  <a:txBody>
                    <a:bodyPr/>
                    <a:lstStyle/>
                    <a:p>
                      <a:pPr algn="ctr" fontAlgn="ctr"/>
                      <a:r>
                        <a:rPr lang="en-US" altLang="zh-CN" sz="1200" b="0" i="0" u="none" strike="noStrike" dirty="0">
                          <a:solidFill>
                            <a:srgbClr val="000000"/>
                          </a:solidFill>
                          <a:effectLst/>
                          <a:latin typeface="Times New Roman" panose="02020603050405020304" pitchFamily="18" charset="0"/>
                          <a:ea typeface="宋体" panose="02010600030101010101" pitchFamily="2" charset="-122"/>
                        </a:rPr>
                        <a:t>-0.25</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-0.39</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-0.24</a:t>
                      </a:r>
                    </a:p>
                  </a:txBody>
                  <a:tcPr marL="9525" marR="9525" marT="9525" marB="0" anchor="ctr">
                    <a:lnL>
                      <a:noFill/>
                    </a:lnL>
                    <a:lnR>
                      <a:noFill/>
                    </a:lnR>
                    <a:lnT>
                      <a:noFill/>
                    </a:lnT>
                    <a:lnB>
                      <a:noFill/>
                    </a:lnB>
                  </a:tcPr>
                </a:tc>
                <a:extLst>
                  <a:ext uri="{0D108BD9-81ED-4DB2-BD59-A6C34878D82A}">
                    <a16:rowId xmlns:a16="http://schemas.microsoft.com/office/drawing/2014/main" val="10011"/>
                  </a:ext>
                </a:extLst>
              </a:tr>
              <a:tr h="223329">
                <a:tc>
                  <a:txBody>
                    <a:bodyPr/>
                    <a:lstStyle/>
                    <a:p>
                      <a:pPr algn="l" fontAlgn="ctr"/>
                      <a:r>
                        <a:rPr lang="en-US" sz="1200" b="0" i="0" u="none" strike="noStrike">
                          <a:solidFill>
                            <a:srgbClr val="000000"/>
                          </a:solidFill>
                          <a:effectLst/>
                          <a:latin typeface="Times New Roman" panose="02020603050405020304" pitchFamily="18" charset="0"/>
                          <a:ea typeface="宋体" panose="02010600030101010101" pitchFamily="2" charset="-122"/>
                        </a:rPr>
                        <a:t>Temp. Coeff. V</a:t>
                      </a:r>
                      <a:r>
                        <a:rPr lang="en-US" sz="1200" b="0" i="0" u="none" strike="noStrike" baseline="-25000">
                          <a:solidFill>
                            <a:srgbClr val="000000"/>
                          </a:solidFill>
                          <a:effectLst/>
                          <a:latin typeface="Times New Roman" panose="02020603050405020304" pitchFamily="18" charset="0"/>
                          <a:ea typeface="宋体" panose="02010600030101010101" pitchFamily="2" charset="-122"/>
                        </a:rPr>
                        <a:t>OC</a:t>
                      </a:r>
                      <a:r>
                        <a:rPr lang="en-US" sz="1200" b="0" i="0" u="none" strike="noStrike">
                          <a:solidFill>
                            <a:srgbClr val="000000"/>
                          </a:solidFill>
                          <a:effectLst/>
                          <a:latin typeface="Times New Roman" panose="02020603050405020304" pitchFamily="18" charset="0"/>
                          <a:ea typeface="宋体" panose="02010600030101010101" pitchFamily="2" charset="-122"/>
                        </a:rPr>
                        <a:t> (%K)</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-0.27</a:t>
                      </a:r>
                    </a:p>
                  </a:txBody>
                  <a:tcPr marL="9525" marR="9525" marT="9525" marB="0" anchor="ctr">
                    <a:lnL>
                      <a:noFill/>
                    </a:lnL>
                    <a:lnR>
                      <a:noFill/>
                    </a:lnR>
                    <a:lnT>
                      <a:noFill/>
                    </a:lnT>
                    <a:lnB>
                      <a:noFill/>
                    </a:lnB>
                  </a:tcPr>
                </a:tc>
                <a:tc>
                  <a:txBody>
                    <a:bodyPr/>
                    <a:lstStyle/>
                    <a:p>
                      <a:pPr algn="ctr" fontAlgn="ctr"/>
                      <a:r>
                        <a:rPr lang="en-US" altLang="zh-CN" sz="1200" b="0" i="0" u="none" strike="noStrike" dirty="0">
                          <a:solidFill>
                            <a:srgbClr val="000000"/>
                          </a:solidFill>
                          <a:effectLst/>
                          <a:latin typeface="Times New Roman" panose="02020603050405020304" pitchFamily="18" charset="0"/>
                          <a:ea typeface="宋体" panose="02010600030101010101" pitchFamily="2" charset="-122"/>
                        </a:rPr>
                        <a:t>-0.33</a:t>
                      </a:r>
                    </a:p>
                  </a:txBody>
                  <a:tcPr marL="9525" marR="9525" marT="9525" marB="0" anchor="ctr">
                    <a:lnL>
                      <a:noFill/>
                    </a:lnL>
                    <a:lnR>
                      <a:noFill/>
                    </a:lnR>
                    <a:lnT>
                      <a:noFill/>
                    </a:lnT>
                    <a:lnB>
                      <a:noFill/>
                    </a:lnB>
                  </a:tcPr>
                </a:tc>
                <a:tc>
                  <a:txBody>
                    <a:bodyPr/>
                    <a:lstStyle/>
                    <a:p>
                      <a:pPr algn="ctr" fontAlgn="ctr"/>
                      <a:r>
                        <a:rPr lang="en-US" altLang="zh-CN" sz="1200" b="0" i="0" u="none" strike="noStrike" dirty="0">
                          <a:solidFill>
                            <a:srgbClr val="000000"/>
                          </a:solidFill>
                          <a:effectLst/>
                          <a:latin typeface="Times New Roman" panose="02020603050405020304" pitchFamily="18" charset="0"/>
                          <a:ea typeface="宋体" panose="02010600030101010101" pitchFamily="2" charset="-122"/>
                        </a:rPr>
                        <a:t>-0.27</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-0.3</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-0.3</a:t>
                      </a:r>
                    </a:p>
                  </a:txBody>
                  <a:tcPr marL="9525" marR="9525" marT="9525" marB="0" anchor="ctr">
                    <a:lnL>
                      <a:noFill/>
                    </a:lnL>
                    <a:lnR>
                      <a:noFill/>
                    </a:lnR>
                    <a:lnT>
                      <a:noFill/>
                    </a:lnT>
                    <a:lnB>
                      <a:noFill/>
                    </a:lnB>
                  </a:tcPr>
                </a:tc>
                <a:extLst>
                  <a:ext uri="{0D108BD9-81ED-4DB2-BD59-A6C34878D82A}">
                    <a16:rowId xmlns:a16="http://schemas.microsoft.com/office/drawing/2014/main" val="10012"/>
                  </a:ext>
                </a:extLst>
              </a:tr>
              <a:tr h="223329">
                <a:tc>
                  <a:txBody>
                    <a:bodyPr/>
                    <a:lstStyle/>
                    <a:p>
                      <a:pPr algn="l" fontAlgn="ctr"/>
                      <a:r>
                        <a:rPr lang="en-US" sz="1200" b="0" i="0" u="none" strike="noStrike">
                          <a:solidFill>
                            <a:srgbClr val="000000"/>
                          </a:solidFill>
                          <a:effectLst/>
                          <a:latin typeface="Times New Roman" panose="02020603050405020304" pitchFamily="18" charset="0"/>
                          <a:ea typeface="宋体" panose="02010600030101010101" pitchFamily="2" charset="-122"/>
                        </a:rPr>
                        <a:t>Temp. Coeff. I</a:t>
                      </a:r>
                      <a:r>
                        <a:rPr lang="en-US" sz="1200" b="0" i="0" u="none" strike="noStrike" baseline="-25000">
                          <a:solidFill>
                            <a:srgbClr val="000000"/>
                          </a:solidFill>
                          <a:effectLst/>
                          <a:latin typeface="Times New Roman" panose="02020603050405020304" pitchFamily="18" charset="0"/>
                          <a:ea typeface="宋体" panose="02010600030101010101" pitchFamily="2" charset="-122"/>
                        </a:rPr>
                        <a:t>SC</a:t>
                      </a:r>
                      <a:r>
                        <a:rPr lang="en-US" sz="1200" b="0" i="0" u="none" strike="noStrike">
                          <a:solidFill>
                            <a:srgbClr val="000000"/>
                          </a:solidFill>
                          <a:effectLst/>
                          <a:latin typeface="Times New Roman" panose="02020603050405020304" pitchFamily="18" charset="0"/>
                          <a:ea typeface="宋体" panose="02010600030101010101" pitchFamily="2" charset="-122"/>
                        </a:rPr>
                        <a:t>(%K)</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0.05</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0.06</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0.04</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0</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0.07</a:t>
                      </a:r>
                    </a:p>
                  </a:txBody>
                  <a:tcPr marL="9525" marR="9525" marT="9525" marB="0" anchor="ctr">
                    <a:lnL>
                      <a:noFill/>
                    </a:lnL>
                    <a:lnR>
                      <a:noFill/>
                    </a:lnR>
                    <a:lnT>
                      <a:noFill/>
                    </a:lnT>
                    <a:lnB>
                      <a:noFill/>
                    </a:lnB>
                  </a:tcPr>
                </a:tc>
                <a:extLst>
                  <a:ext uri="{0D108BD9-81ED-4DB2-BD59-A6C34878D82A}">
                    <a16:rowId xmlns:a16="http://schemas.microsoft.com/office/drawing/2014/main" val="10013"/>
                  </a:ext>
                </a:extLst>
              </a:tr>
              <a:tr h="203026">
                <a:tc>
                  <a:txBody>
                    <a:bodyPr/>
                    <a:lstStyle/>
                    <a:p>
                      <a:pPr algn="l" fontAlgn="ctr"/>
                      <a:r>
                        <a:rPr lang="en-US" sz="1200" b="0" i="0" u="none" strike="noStrike">
                          <a:solidFill>
                            <a:srgbClr val="000000"/>
                          </a:solidFill>
                          <a:effectLst/>
                          <a:latin typeface="Times New Roman" panose="02020603050405020304" pitchFamily="18" charset="0"/>
                          <a:ea typeface="宋体" panose="02010600030101010101" pitchFamily="2" charset="-122"/>
                        </a:rPr>
                        <a:t>Dimensions (m)</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2.07*1.05</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1.65*0.99</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1.2*0.6</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1.93*1.03</a:t>
                      </a:r>
                    </a:p>
                  </a:txBody>
                  <a:tcPr marL="9525" marR="9525" marT="9525" marB="0" anchor="ctr">
                    <a:lnL>
                      <a:noFill/>
                    </a:lnL>
                    <a:lnR>
                      <a:noFill/>
                    </a:lnR>
                    <a:lnT>
                      <a:noFill/>
                    </a:lnT>
                    <a:lnB>
                      <a:noFill/>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1.4*1</a:t>
                      </a:r>
                    </a:p>
                  </a:txBody>
                  <a:tcPr marL="9525" marR="9525" marT="9525" marB="0" anchor="ctr">
                    <a:lnL>
                      <a:noFill/>
                    </a:lnL>
                    <a:lnR>
                      <a:noFill/>
                    </a:lnR>
                    <a:lnT>
                      <a:noFill/>
                    </a:lnT>
                    <a:lnB>
                      <a:noFill/>
                    </a:lnB>
                  </a:tcPr>
                </a:tc>
                <a:extLst>
                  <a:ext uri="{0D108BD9-81ED-4DB2-BD59-A6C34878D82A}">
                    <a16:rowId xmlns:a16="http://schemas.microsoft.com/office/drawing/2014/main" val="10014"/>
                  </a:ext>
                </a:extLst>
              </a:tr>
              <a:tr h="203026">
                <a:tc>
                  <a:txBody>
                    <a:bodyPr/>
                    <a:lstStyle/>
                    <a:p>
                      <a:pPr algn="l" fontAlgn="ctr"/>
                      <a:r>
                        <a:rPr lang="en-US" sz="1200" b="0" i="0" u="none" strike="noStrike">
                          <a:solidFill>
                            <a:srgbClr val="000000"/>
                          </a:solidFill>
                          <a:effectLst/>
                          <a:latin typeface="Times New Roman" panose="02020603050405020304" pitchFamily="18" charset="0"/>
                          <a:ea typeface="宋体" panose="02010600030101010101" pitchFamily="2" charset="-122"/>
                        </a:rPr>
                        <a:t>Weight (kg)</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25.4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26.8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15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Times New Roman" panose="02020603050405020304" pitchFamily="18" charset="0"/>
                          <a:ea typeface="宋体" panose="02010600030101010101" pitchFamily="2" charset="-122"/>
                        </a:rPr>
                        <a:t>34.7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Times New Roman" panose="02020603050405020304" pitchFamily="18" charset="0"/>
                          <a:ea typeface="宋体" panose="02010600030101010101" pitchFamily="2" charset="-122"/>
                        </a:rPr>
                        <a:t>26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937961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A328889-1F1A-40DF-ABB0-349651BA8669}"/>
              </a:ext>
            </a:extLst>
          </p:cNvPr>
          <p:cNvSpPr>
            <a:spLocks noGrp="1"/>
          </p:cNvSpPr>
          <p:nvPr>
            <p:ph type="title"/>
          </p:nvPr>
        </p:nvSpPr>
        <p:spPr/>
        <p:txBody>
          <a:bodyPr/>
          <a:lstStyle/>
          <a:p>
            <a:pPr eaLnBrk="1" hangingPunct="1"/>
            <a:r>
              <a:rPr lang="en-US" altLang="en-US"/>
              <a:t>Quantum Physics</a:t>
            </a:r>
          </a:p>
        </p:txBody>
      </p:sp>
      <p:sp>
        <p:nvSpPr>
          <p:cNvPr id="24579" name="Rectangle 3">
            <a:extLst>
              <a:ext uri="{FF2B5EF4-FFF2-40B4-BE49-F238E27FC236}">
                <a16:creationId xmlns:a16="http://schemas.microsoft.com/office/drawing/2014/main" id="{49C57E63-E9FA-405C-80B6-D131D56D803C}"/>
              </a:ext>
            </a:extLst>
          </p:cNvPr>
          <p:cNvSpPr>
            <a:spLocks noGrp="1"/>
          </p:cNvSpPr>
          <p:nvPr>
            <p:ph type="body" idx="1"/>
          </p:nvPr>
        </p:nvSpPr>
        <p:spPr>
          <a:xfrm>
            <a:off x="457200" y="1295400"/>
            <a:ext cx="8229600" cy="5029200"/>
          </a:xfrm>
        </p:spPr>
        <p:txBody>
          <a:bodyPr/>
          <a:lstStyle/>
          <a:p>
            <a:pPr eaLnBrk="1" hangingPunct="1">
              <a:lnSpc>
                <a:spcPct val="90000"/>
              </a:lnSpc>
            </a:pPr>
            <a:r>
              <a:rPr lang="en-US" altLang="en-US" dirty="0"/>
              <a:t>Who first developed Quantum theory to explain photovoltaic effect? </a:t>
            </a:r>
          </a:p>
          <a:p>
            <a:pPr eaLnBrk="1" hangingPunct="1">
              <a:lnSpc>
                <a:spcPct val="90000"/>
              </a:lnSpc>
            </a:pPr>
            <a:r>
              <a:rPr lang="en-US" altLang="en-US" dirty="0"/>
              <a:t>Quantum mechanics is the study of the relationship between energy quanta (radiation) and matter, in particular that between valence shell electrons and photons. (quantization of energy)</a:t>
            </a:r>
          </a:p>
          <a:p>
            <a:pPr eaLnBrk="1" hangingPunct="1">
              <a:lnSpc>
                <a:spcPct val="90000"/>
              </a:lnSpc>
            </a:pPr>
            <a:r>
              <a:rPr lang="en-US" altLang="en-US" dirty="0"/>
              <a:t>Light is composed of photons. The energy of every photon is:</a:t>
            </a:r>
          </a:p>
          <a:p>
            <a:pPr eaLnBrk="1" hangingPunct="1">
              <a:lnSpc>
                <a:spcPct val="90000"/>
              </a:lnSpc>
              <a:buFontTx/>
              <a:buNone/>
            </a:pPr>
            <a:r>
              <a:rPr lang="en-US" altLang="en-US" dirty="0"/>
              <a:t>   E = h f </a:t>
            </a:r>
          </a:p>
          <a:p>
            <a:pPr eaLnBrk="1" hangingPunct="1">
              <a:lnSpc>
                <a:spcPct val="90000"/>
              </a:lnSpc>
              <a:buFontTx/>
              <a:buNone/>
            </a:pPr>
            <a:r>
              <a:rPr lang="en-US" altLang="en-US" dirty="0"/>
              <a:t>   h: Planck</a:t>
            </a:r>
            <a:r>
              <a:rPr lang="ja-JP" altLang="en-US" dirty="0"/>
              <a:t>’</a:t>
            </a:r>
            <a:r>
              <a:rPr lang="en-US" altLang="ja-JP" dirty="0"/>
              <a:t>s constant; f: frequency of light for each photon.</a:t>
            </a:r>
          </a:p>
          <a:p>
            <a:pPr eaLnBrk="1" hangingPunct="1">
              <a:lnSpc>
                <a:spcPct val="90000"/>
              </a:lnSpc>
            </a:pPr>
            <a:r>
              <a:rPr lang="en-US" altLang="en-US" dirty="0"/>
              <a:t>Photoelectric effect: when light falls upon certain metals, electrons are ejected from the metals. Only high frequency photons have the concentrated energy needed to pull loose an electron in the valence shell.</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标题 1">
            <a:extLst>
              <a:ext uri="{FF2B5EF4-FFF2-40B4-BE49-F238E27FC236}">
                <a16:creationId xmlns:a16="http://schemas.microsoft.com/office/drawing/2014/main" id="{78D5F228-537B-44C2-8579-BC1E916CCC7E}"/>
              </a:ext>
            </a:extLst>
          </p:cNvPr>
          <p:cNvSpPr>
            <a:spLocks noGrp="1"/>
          </p:cNvSpPr>
          <p:nvPr>
            <p:ph type="title"/>
          </p:nvPr>
        </p:nvSpPr>
        <p:spPr/>
        <p:txBody>
          <a:bodyPr/>
          <a:lstStyle/>
          <a:p>
            <a:pPr eaLnBrk="1" hangingPunct="1"/>
            <a:r>
              <a:rPr lang="en-US" altLang="zh-CN" sz="2800" dirty="0">
                <a:solidFill>
                  <a:prstClr val="black"/>
                </a:solidFill>
              </a:rPr>
              <a:t>Example 5.5 Impact of Cell Temperature on Power for a PV Module</a:t>
            </a:r>
            <a:endParaRPr lang="zh-CN" altLang="en-US" sz="3200" dirty="0">
              <a:solidFill>
                <a:srgbClr val="000000"/>
              </a:solidFill>
              <a:latin typeface="Times New Roman" panose="02020603050405020304" pitchFamily="18" charset="0"/>
              <a:cs typeface="Times New Roman" panose="02020603050405020304" pitchFamily="18" charset="0"/>
            </a:endParaRPr>
          </a:p>
        </p:txBody>
      </p:sp>
      <p:sp>
        <p:nvSpPr>
          <p:cNvPr id="165891" name="内容占位符 2">
            <a:extLst>
              <a:ext uri="{FF2B5EF4-FFF2-40B4-BE49-F238E27FC236}">
                <a16:creationId xmlns:a16="http://schemas.microsoft.com/office/drawing/2014/main" id="{2BA41B1B-6B9F-4932-8768-88810A754A61}"/>
              </a:ext>
            </a:extLst>
          </p:cNvPr>
          <p:cNvSpPr>
            <a:spLocks noGrp="1"/>
          </p:cNvSpPr>
          <p:nvPr>
            <p:ph idx="1"/>
          </p:nvPr>
        </p:nvSpPr>
        <p:spPr/>
        <p:txBody>
          <a:bodyPr/>
          <a:lstStyle/>
          <a:p>
            <a:pPr marL="0" indent="0" eaLnBrk="1" hangingPunct="1">
              <a:buFont typeface="Wingdings" panose="05000000000000000000" pitchFamily="2" charset="2"/>
              <a:buNone/>
            </a:pPr>
            <a:r>
              <a:rPr lang="en-US" altLang="zh-CN" sz="2000"/>
              <a:t>Using Equation 5.23 with S = 1 kW/m2 and NOCT = 46 ̊C from the table, cell temperature is estimated to be</a:t>
            </a:r>
          </a:p>
          <a:p>
            <a:pPr marL="0" indent="0" eaLnBrk="1" hangingPunct="1">
              <a:buFont typeface="Wingdings" panose="05000000000000000000" pitchFamily="2" charset="2"/>
              <a:buNone/>
            </a:pPr>
            <a:endParaRPr lang="en-US" altLang="zh-CN" sz="2000"/>
          </a:p>
          <a:p>
            <a:pPr marL="0" indent="0" eaLnBrk="1" hangingPunct="1">
              <a:buFont typeface="Wingdings" panose="05000000000000000000" pitchFamily="2" charset="2"/>
              <a:buNone/>
            </a:pPr>
            <a:endParaRPr lang="en-US" altLang="zh-CN" sz="2000"/>
          </a:p>
          <a:p>
            <a:pPr marL="0" indent="0" eaLnBrk="1" hangingPunct="1">
              <a:buFont typeface="Wingdings" panose="05000000000000000000" pitchFamily="2" charset="2"/>
              <a:buNone/>
            </a:pPr>
            <a:r>
              <a:rPr lang="en-US" altLang="zh-CN" sz="2000"/>
              <a:t>From Table 5.3, for this module at the standard temperature of 25̊C, V</a:t>
            </a:r>
            <a:r>
              <a:rPr lang="en-US" altLang="zh-CN" sz="2000" baseline="-25000"/>
              <a:t>OC</a:t>
            </a:r>
            <a:r>
              <a:rPr lang="en-US" altLang="zh-CN" sz="2000"/>
              <a:t> = 37.8 V. Since V</a:t>
            </a:r>
            <a:r>
              <a:rPr lang="en-US" altLang="zh-CN" sz="2000" baseline="-25000"/>
              <a:t>OC</a:t>
            </a:r>
            <a:r>
              <a:rPr lang="en-US" altLang="zh-CN" sz="2000"/>
              <a:t> drops by 0.33%/̊C, the new V</a:t>
            </a:r>
            <a:r>
              <a:rPr lang="en-US" altLang="zh-CN" sz="2000" baseline="-25000"/>
              <a:t>OC</a:t>
            </a:r>
            <a:r>
              <a:rPr lang="en-US" altLang="zh-CN" sz="2000"/>
              <a:t> will be about</a:t>
            </a:r>
          </a:p>
          <a:p>
            <a:pPr marL="0" indent="0" eaLnBrk="1" hangingPunct="1">
              <a:buFont typeface="Wingdings" panose="05000000000000000000" pitchFamily="2" charset="2"/>
              <a:buNone/>
            </a:pPr>
            <a:endParaRPr lang="en-US" altLang="zh-CN" sz="2000"/>
          </a:p>
          <a:p>
            <a:pPr marL="0" indent="0" eaLnBrk="1" hangingPunct="1">
              <a:buFont typeface="Wingdings" panose="05000000000000000000" pitchFamily="2" charset="2"/>
              <a:buNone/>
            </a:pPr>
            <a:endParaRPr lang="en-US" altLang="zh-CN" sz="2000"/>
          </a:p>
          <a:p>
            <a:pPr marL="0" indent="0" eaLnBrk="1" hangingPunct="1">
              <a:buFont typeface="Wingdings" panose="05000000000000000000" pitchFamily="2" charset="2"/>
              <a:buNone/>
            </a:pPr>
            <a:r>
              <a:rPr lang="en-US" altLang="zh-CN" sz="2000"/>
              <a:t>With maximum power expected to drop about 0.45%/̊C, this 245-W module at its MPP will deliver</a:t>
            </a:r>
          </a:p>
          <a:p>
            <a:pPr marL="0" indent="0" eaLnBrk="1" hangingPunct="1">
              <a:buFont typeface="Wingdings" panose="05000000000000000000" pitchFamily="2" charset="2"/>
              <a:buNone/>
            </a:pPr>
            <a:endParaRPr lang="en-US" altLang="zh-CN" sz="2000"/>
          </a:p>
          <a:p>
            <a:pPr marL="0" indent="0" eaLnBrk="1" hangingPunct="1">
              <a:buFont typeface="Wingdings" panose="05000000000000000000" pitchFamily="2" charset="2"/>
              <a:buNone/>
            </a:pPr>
            <a:endParaRPr lang="en-US" altLang="zh-CN" sz="2000"/>
          </a:p>
          <a:p>
            <a:pPr marL="0" indent="0" eaLnBrk="1" hangingPunct="1">
              <a:buFont typeface="Wingdings" panose="05000000000000000000" pitchFamily="2" charset="2"/>
              <a:buNone/>
            </a:pPr>
            <a:r>
              <a:rPr lang="en-US" altLang="zh-CN" sz="2000"/>
              <a:t>which is a rather significant drop of 17% from its rated power</a:t>
            </a:r>
            <a:endParaRPr lang="zh-CN" altLang="en-US" sz="2000"/>
          </a:p>
        </p:txBody>
      </p:sp>
      <p:graphicFrame>
        <p:nvGraphicFramePr>
          <p:cNvPr id="165892" name="对象 3">
            <a:extLst>
              <a:ext uri="{FF2B5EF4-FFF2-40B4-BE49-F238E27FC236}">
                <a16:creationId xmlns:a16="http://schemas.microsoft.com/office/drawing/2014/main" id="{BB006598-224E-4F42-996D-7EB066D23843}"/>
              </a:ext>
            </a:extLst>
          </p:cNvPr>
          <p:cNvGraphicFramePr>
            <a:graphicFrameLocks noChangeAspect="1"/>
          </p:cNvGraphicFramePr>
          <p:nvPr/>
        </p:nvGraphicFramePr>
        <p:xfrm>
          <a:off x="1735138" y="2057400"/>
          <a:ext cx="5899150" cy="596900"/>
        </p:xfrm>
        <a:graphic>
          <a:graphicData uri="http://schemas.openxmlformats.org/presentationml/2006/ole">
            <mc:AlternateContent xmlns:mc="http://schemas.openxmlformats.org/markup-compatibility/2006">
              <mc:Choice xmlns:v="urn:schemas-microsoft-com:vml" Requires="v">
                <p:oleObj spid="_x0000_s203859" name="Equation" r:id="rId4" imgW="4267200" imgH="431800" progId="Equation.DSMT4">
                  <p:embed/>
                </p:oleObj>
              </mc:Choice>
              <mc:Fallback>
                <p:oleObj name="Equation" r:id="rId4" imgW="4267200" imgH="431800" progId="Equation.DSMT4">
                  <p:embed/>
                  <p:pic>
                    <p:nvPicPr>
                      <p:cNvPr id="165892" name="对象 3">
                        <a:extLst>
                          <a:ext uri="{FF2B5EF4-FFF2-40B4-BE49-F238E27FC236}">
                            <a16:creationId xmlns:a16="http://schemas.microsoft.com/office/drawing/2014/main" id="{BB006598-224E-4F42-996D-7EB066D238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5138" y="2057400"/>
                        <a:ext cx="58991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5893" name="对象 4">
            <a:extLst>
              <a:ext uri="{FF2B5EF4-FFF2-40B4-BE49-F238E27FC236}">
                <a16:creationId xmlns:a16="http://schemas.microsoft.com/office/drawing/2014/main" id="{914D4DEF-093B-4DB1-8985-76C85B98D922}"/>
              </a:ext>
            </a:extLst>
          </p:cNvPr>
          <p:cNvGraphicFramePr>
            <a:graphicFrameLocks noChangeAspect="1"/>
          </p:cNvGraphicFramePr>
          <p:nvPr/>
        </p:nvGraphicFramePr>
        <p:xfrm>
          <a:off x="2900363" y="3614738"/>
          <a:ext cx="3905250" cy="347662"/>
        </p:xfrm>
        <a:graphic>
          <a:graphicData uri="http://schemas.openxmlformats.org/presentationml/2006/ole">
            <mc:AlternateContent xmlns:mc="http://schemas.openxmlformats.org/markup-compatibility/2006">
              <mc:Choice xmlns:v="urn:schemas-microsoft-com:vml" Requires="v">
                <p:oleObj spid="_x0000_s203860" name="Equation" r:id="rId6" imgW="2565400" imgH="228600" progId="Equation.DSMT4">
                  <p:embed/>
                </p:oleObj>
              </mc:Choice>
              <mc:Fallback>
                <p:oleObj name="Equation" r:id="rId6" imgW="2565400" imgH="228600" progId="Equation.DSMT4">
                  <p:embed/>
                  <p:pic>
                    <p:nvPicPr>
                      <p:cNvPr id="165893" name="对象 4">
                        <a:extLst>
                          <a:ext uri="{FF2B5EF4-FFF2-40B4-BE49-F238E27FC236}">
                            <a16:creationId xmlns:a16="http://schemas.microsoft.com/office/drawing/2014/main" id="{914D4DEF-093B-4DB1-8985-76C85B98D9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0363" y="3614738"/>
                        <a:ext cx="390525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5894" name="对象 5">
            <a:extLst>
              <a:ext uri="{FF2B5EF4-FFF2-40B4-BE49-F238E27FC236}">
                <a16:creationId xmlns:a16="http://schemas.microsoft.com/office/drawing/2014/main" id="{3B6645C0-623F-4749-8514-309A6CA80BC8}"/>
              </a:ext>
            </a:extLst>
          </p:cNvPr>
          <p:cNvGraphicFramePr>
            <a:graphicFrameLocks noChangeAspect="1"/>
          </p:cNvGraphicFramePr>
          <p:nvPr/>
        </p:nvGraphicFramePr>
        <p:xfrm>
          <a:off x="2900363" y="4953000"/>
          <a:ext cx="4302125" cy="381000"/>
        </p:xfrm>
        <a:graphic>
          <a:graphicData uri="http://schemas.openxmlformats.org/presentationml/2006/ole">
            <mc:AlternateContent xmlns:mc="http://schemas.openxmlformats.org/markup-compatibility/2006">
              <mc:Choice xmlns:v="urn:schemas-microsoft-com:vml" Requires="v">
                <p:oleObj spid="_x0000_s203861" name="Equation" r:id="rId8" imgW="2578100" imgH="228600" progId="Equation.DSMT4">
                  <p:embed/>
                </p:oleObj>
              </mc:Choice>
              <mc:Fallback>
                <p:oleObj name="Equation" r:id="rId8" imgW="2578100" imgH="228600" progId="Equation.DSMT4">
                  <p:embed/>
                  <p:pic>
                    <p:nvPicPr>
                      <p:cNvPr id="165894" name="对象 5">
                        <a:extLst>
                          <a:ext uri="{FF2B5EF4-FFF2-40B4-BE49-F238E27FC236}">
                            <a16:creationId xmlns:a16="http://schemas.microsoft.com/office/drawing/2014/main" id="{3B6645C0-623F-4749-8514-309A6CA80B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0363" y="4953000"/>
                        <a:ext cx="43021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657550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5009BA-329F-43C4-BF4F-80B305DA32FC}"/>
              </a:ext>
            </a:extLst>
          </p:cNvPr>
          <p:cNvSpPr>
            <a:spLocks noGrp="1"/>
          </p:cNvSpPr>
          <p:nvPr>
            <p:ph type="title"/>
          </p:nvPr>
        </p:nvSpPr>
        <p:spPr/>
        <p:txBody>
          <a:bodyPr/>
          <a:lstStyle/>
          <a:p>
            <a:r>
              <a:rPr lang="en-US" altLang="zh-CN" dirty="0"/>
              <a:t>Shading impacts on I-V curves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3455CB1-6711-47D0-A96C-87812FD7E897}"/>
                  </a:ext>
                </a:extLst>
              </p:cNvPr>
              <p:cNvSpPr>
                <a:spLocks noGrp="1"/>
              </p:cNvSpPr>
              <p:nvPr>
                <p:ph idx="1"/>
              </p:nvPr>
            </p:nvSpPr>
            <p:spPr/>
            <p:txBody>
              <a:bodyPr/>
              <a:lstStyle/>
              <a:p>
                <a:r>
                  <a:rPr lang="en-US" altLang="zh-CN" dirty="0"/>
                  <a:t>When one cell is shaded as in figure (b),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𝑆𝐶</m:t>
                        </m:r>
                      </m:sub>
                    </m:sSub>
                  </m:oMath>
                </a14:m>
                <a:r>
                  <a:rPr lang="en-US" altLang="zh-CN" dirty="0"/>
                  <a:t> becomes 0 and it causes the diode to be reverse biased. The entire current </a:t>
                </a:r>
                <a14:m>
                  <m:oMath xmlns:m="http://schemas.openxmlformats.org/officeDocument/2006/math">
                    <m:r>
                      <a:rPr lang="en-US" altLang="zh-CN" b="0" i="1" smtClean="0">
                        <a:latin typeface="Cambria Math" panose="02040503050406030204" pitchFamily="18" charset="0"/>
                      </a:rPr>
                      <m:t>𝐼</m:t>
                    </m:r>
                  </m:oMath>
                </a14:m>
                <a:r>
                  <a:rPr lang="zh-CN" altLang="en-US" dirty="0"/>
                  <a:t> </a:t>
                </a:r>
                <a:r>
                  <a:rPr lang="en-US" altLang="zh-CN" dirty="0"/>
                  <a:t>will go through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𝑝</m:t>
                        </m:r>
                      </m:sub>
                    </m:sSub>
                  </m:oMath>
                </a14:m>
                <a:r>
                  <a:rPr lang="en-US" altLang="zh-CN" dirty="0"/>
                  <a:t>, thus the output voltage will be reduced.</a:t>
                </a:r>
                <a:endParaRPr lang="zh-CN" altLang="en-US" dirty="0"/>
              </a:p>
            </p:txBody>
          </p:sp>
        </mc:Choice>
        <mc:Fallback xmlns="">
          <p:sp>
            <p:nvSpPr>
              <p:cNvPr id="3" name="内容占位符 2">
                <a:extLst>
                  <a:ext uri="{FF2B5EF4-FFF2-40B4-BE49-F238E27FC236}">
                    <a16:creationId xmlns:a16="http://schemas.microsoft.com/office/drawing/2014/main" id="{63455CB1-6711-47D0-A96C-87812FD7E897}"/>
                  </a:ext>
                </a:extLst>
              </p:cNvPr>
              <p:cNvSpPr>
                <a:spLocks noGrp="1" noRot="1" noChangeAspect="1" noMove="1" noResize="1" noEditPoints="1" noAdjustHandles="1" noChangeArrowheads="1" noChangeShapeType="1" noTextEdit="1"/>
              </p:cNvSpPr>
              <p:nvPr>
                <p:ph idx="1"/>
              </p:nvPr>
            </p:nvSpPr>
            <p:spPr>
              <a:blipFill>
                <a:blip r:embed="rId2"/>
                <a:stretch>
                  <a:fillRect l="-1005" t="-984" r="-1623"/>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8A5AD1A6-B90D-49BC-925E-311314753995}"/>
              </a:ext>
            </a:extLst>
          </p:cNvPr>
          <p:cNvSpPr>
            <a:spLocks noGrp="1"/>
          </p:cNvSpPr>
          <p:nvPr>
            <p:ph type="sldNum" sz="quarter" idx="12"/>
          </p:nvPr>
        </p:nvSpPr>
        <p:spPr/>
        <p:txBody>
          <a:bodyPr/>
          <a:lstStyle/>
          <a:p>
            <a:pPr>
              <a:defRPr/>
            </a:pPr>
            <a:fld id="{A5A7C52C-B8D8-46AC-9434-6888604DA894}" type="slidenum">
              <a:rPr lang="en-US" altLang="zh-CN" smtClean="0"/>
              <a:pPr>
                <a:defRPr/>
              </a:pPr>
              <a:t>71</a:t>
            </a:fld>
            <a:endParaRPr lang="en-US" altLang="zh-CN"/>
          </a:p>
        </p:txBody>
      </p:sp>
      <p:pic>
        <p:nvPicPr>
          <p:cNvPr id="5" name="图片 4">
            <a:extLst>
              <a:ext uri="{FF2B5EF4-FFF2-40B4-BE49-F238E27FC236}">
                <a16:creationId xmlns:a16="http://schemas.microsoft.com/office/drawing/2014/main" id="{498627C0-0298-41FA-A489-3094C78C0474}"/>
              </a:ext>
            </a:extLst>
          </p:cNvPr>
          <p:cNvPicPr>
            <a:picLocks noChangeAspect="1"/>
          </p:cNvPicPr>
          <p:nvPr/>
        </p:nvPicPr>
        <p:blipFill>
          <a:blip r:embed="rId3"/>
          <a:stretch>
            <a:fillRect/>
          </a:stretch>
        </p:blipFill>
        <p:spPr>
          <a:xfrm>
            <a:off x="1571790" y="2591316"/>
            <a:ext cx="6000420" cy="4130159"/>
          </a:xfrm>
          <a:prstGeom prst="rect">
            <a:avLst/>
          </a:prstGeom>
        </p:spPr>
      </p:pic>
    </p:spTree>
    <p:extLst>
      <p:ext uri="{BB962C8B-B14F-4D97-AF65-F5344CB8AC3E}">
        <p14:creationId xmlns:p14="http://schemas.microsoft.com/office/powerpoint/2010/main" val="27979542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5009BA-329F-43C4-BF4F-80B305DA32FC}"/>
              </a:ext>
            </a:extLst>
          </p:cNvPr>
          <p:cNvSpPr>
            <a:spLocks noGrp="1"/>
          </p:cNvSpPr>
          <p:nvPr>
            <p:ph type="title"/>
          </p:nvPr>
        </p:nvSpPr>
        <p:spPr/>
        <p:txBody>
          <a:bodyPr/>
          <a:lstStyle/>
          <a:p>
            <a:r>
              <a:rPr lang="en-US" altLang="zh-CN" dirty="0"/>
              <a:t>Shading impacts on I-V curves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3455CB1-6711-47D0-A96C-87812FD7E897}"/>
                  </a:ext>
                </a:extLst>
              </p:cNvPr>
              <p:cNvSpPr>
                <a:spLocks noGrp="1"/>
              </p:cNvSpPr>
              <p:nvPr>
                <p:ph idx="1"/>
              </p:nvPr>
            </p:nvSpPr>
            <p:spPr/>
            <p:txBody>
              <a:bodyPr/>
              <a:lstStyle/>
              <a:p>
                <a:r>
                  <a:rPr lang="en-US" altLang="zh-CN" dirty="0"/>
                  <a:t>If there are n cells and one top cell is shaded, by equation, the output voltage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𝑆𝐻</m:t>
                        </m:r>
                      </m:sub>
                    </m:sSub>
                  </m:oMath>
                </a14:m>
                <a:r>
                  <a:rPr lang="en-US" altLang="zh-CN" dirty="0"/>
                  <a:t> will drop to:</a:t>
                </a:r>
              </a:p>
              <a:p>
                <a:pPr marL="0" indent="0">
                  <a:lnSpc>
                    <a:spcPct val="200000"/>
                  </a:lnSpc>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𝑆𝐻</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𝑛</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𝐼</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𝑝</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𝑆</m:t>
                          </m:r>
                        </m:sub>
                      </m:sSub>
                      <m:r>
                        <a:rPr lang="en-US" altLang="zh-CN" b="0" i="1" smtClean="0">
                          <a:latin typeface="Cambria Math" panose="02040503050406030204" pitchFamily="18" charset="0"/>
                        </a:rPr>
                        <m:t>)</m:t>
                      </m:r>
                    </m:oMath>
                  </m:oMathPara>
                </a14:m>
                <a:endParaRPr lang="en-US" altLang="zh-CN" dirty="0"/>
              </a:p>
              <a:p>
                <a:pPr marL="0" indent="0">
                  <a:buNone/>
                </a:pPr>
                <a:r>
                  <a:rPr lang="en-US" altLang="zh-CN" dirty="0"/>
                  <a:t>Since the rest </a:t>
                </a:r>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−1</m:t>
                    </m:r>
                  </m:oMath>
                </a14:m>
                <a:r>
                  <a:rPr lang="zh-CN" altLang="en-US" dirty="0"/>
                  <a:t> </a:t>
                </a:r>
                <a:r>
                  <a:rPr lang="en-US" altLang="zh-CN" dirty="0"/>
                  <a:t>cells are not shaded, the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𝑛</m:t>
                        </m:r>
                        <m:r>
                          <a:rPr lang="en-US" altLang="zh-CN" b="0" i="1" smtClean="0">
                            <a:latin typeface="Cambria Math" panose="02040503050406030204" pitchFamily="18" charset="0"/>
                          </a:rPr>
                          <m:t>−1</m:t>
                        </m:r>
                      </m:sub>
                    </m:sSub>
                  </m:oMath>
                </a14:m>
                <a:r>
                  <a:rPr lang="zh-CN" altLang="en-US" dirty="0"/>
                  <a:t> </a:t>
                </a:r>
                <a:r>
                  <a:rPr lang="en-US" altLang="zh-CN" dirty="0"/>
                  <a:t>is</a:t>
                </a: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𝑛</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𝑛</m:t>
                              </m:r>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𝑛</m:t>
                              </m:r>
                            </m:den>
                          </m:f>
                        </m:e>
                      </m:d>
                      <m:r>
                        <a:rPr lang="en-US" altLang="zh-CN" b="0" i="1" smtClean="0">
                          <a:latin typeface="Cambria Math" panose="02040503050406030204" pitchFamily="18" charset="0"/>
                        </a:rPr>
                        <m:t>𝑉</m:t>
                      </m:r>
                    </m:oMath>
                  </m:oMathPara>
                </a14:m>
                <a:endParaRPr lang="en-US" altLang="zh-CN" b="0" dirty="0"/>
              </a:p>
              <a:p>
                <a:pPr marL="0" indent="0">
                  <a:buNone/>
                </a:pPr>
                <a:r>
                  <a:rPr lang="en-US" altLang="zh-CN" dirty="0"/>
                  <a:t>Therefore,</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𝑆𝐻</m:t>
                          </m:r>
                        </m:sub>
                      </m:sSub>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𝑛</m:t>
                              </m:r>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𝑛</m:t>
                              </m:r>
                            </m:den>
                          </m:f>
                        </m:e>
                      </m:d>
                      <m:r>
                        <a:rPr lang="en-US" altLang="zh-CN" b="0" i="1" smtClean="0">
                          <a:latin typeface="Cambria Math" panose="02040503050406030204" pitchFamily="18" charset="0"/>
                        </a:rPr>
                        <m:t>𝑉</m:t>
                      </m:r>
                      <m:r>
                        <a:rPr lang="en-US" altLang="zh-CN" b="0" i="1" smtClean="0">
                          <a:latin typeface="Cambria Math" panose="02040503050406030204" pitchFamily="18" charset="0"/>
                        </a:rPr>
                        <m:t>−</m:t>
                      </m:r>
                      <m:r>
                        <a:rPr lang="en-US" altLang="zh-CN" b="0" i="1" smtClean="0">
                          <a:latin typeface="Cambria Math" panose="02040503050406030204" pitchFamily="18" charset="0"/>
                        </a:rPr>
                        <m:t>𝐼</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𝑝</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𝑆</m:t>
                          </m:r>
                        </m:sub>
                      </m:sSub>
                      <m:r>
                        <a:rPr lang="en-US" altLang="zh-CN" b="0" i="1" smtClean="0">
                          <a:latin typeface="Cambria Math" panose="02040503050406030204" pitchFamily="18" charset="0"/>
                        </a:rPr>
                        <m:t>)</m:t>
                      </m:r>
                    </m:oMath>
                  </m:oMathPara>
                </a14:m>
                <a:endParaRPr lang="en-US" altLang="zh-CN" dirty="0"/>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63455CB1-6711-47D0-A96C-87812FD7E897}"/>
                  </a:ext>
                </a:extLst>
              </p:cNvPr>
              <p:cNvSpPr>
                <a:spLocks noGrp="1" noRot="1" noChangeAspect="1" noMove="1" noResize="1" noEditPoints="1" noAdjustHandles="1" noChangeArrowheads="1" noChangeShapeType="1" noTextEdit="1"/>
              </p:cNvSpPr>
              <p:nvPr>
                <p:ph idx="1"/>
              </p:nvPr>
            </p:nvSpPr>
            <p:spPr>
              <a:blipFill>
                <a:blip r:embed="rId2"/>
                <a:stretch>
                  <a:fillRect l="-1159" t="-984" r="-1932"/>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8A5AD1A6-B90D-49BC-925E-311314753995}"/>
              </a:ext>
            </a:extLst>
          </p:cNvPr>
          <p:cNvSpPr>
            <a:spLocks noGrp="1"/>
          </p:cNvSpPr>
          <p:nvPr>
            <p:ph type="sldNum" sz="quarter" idx="12"/>
          </p:nvPr>
        </p:nvSpPr>
        <p:spPr/>
        <p:txBody>
          <a:bodyPr/>
          <a:lstStyle/>
          <a:p>
            <a:pPr>
              <a:defRPr/>
            </a:pPr>
            <a:fld id="{A5A7C52C-B8D8-46AC-9434-6888604DA894}" type="slidenum">
              <a:rPr lang="en-US" altLang="zh-CN" smtClean="0"/>
              <a:pPr>
                <a:defRPr/>
              </a:pPr>
              <a:t>72</a:t>
            </a:fld>
            <a:endParaRPr lang="en-US" altLang="zh-CN"/>
          </a:p>
        </p:txBody>
      </p:sp>
    </p:spTree>
    <p:extLst>
      <p:ext uri="{BB962C8B-B14F-4D97-AF65-F5344CB8AC3E}">
        <p14:creationId xmlns:p14="http://schemas.microsoft.com/office/powerpoint/2010/main" val="35118429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5009BA-329F-43C4-BF4F-80B305DA32FC}"/>
              </a:ext>
            </a:extLst>
          </p:cNvPr>
          <p:cNvSpPr>
            <a:spLocks noGrp="1"/>
          </p:cNvSpPr>
          <p:nvPr>
            <p:ph type="title"/>
          </p:nvPr>
        </p:nvSpPr>
        <p:spPr/>
        <p:txBody>
          <a:bodyPr/>
          <a:lstStyle/>
          <a:p>
            <a:r>
              <a:rPr lang="en-US" altLang="zh-CN" dirty="0"/>
              <a:t>Shading impacts on I-V curves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3455CB1-6711-47D0-A96C-87812FD7E897}"/>
                  </a:ext>
                </a:extLst>
              </p:cNvPr>
              <p:cNvSpPr>
                <a:spLocks noGrp="1"/>
              </p:cNvSpPr>
              <p:nvPr>
                <p:ph idx="1"/>
              </p:nvPr>
            </p:nvSpPr>
            <p:spPr/>
            <p:txBody>
              <a:bodyPr/>
              <a:lstStyle/>
              <a:p>
                <a:r>
                  <a:rPr lang="en-US" altLang="zh-CN" dirty="0"/>
                  <a:t>The drop in voltage </a:t>
                </a:r>
                <a14:m>
                  <m:oMath xmlns:m="http://schemas.openxmlformats.org/officeDocument/2006/math">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𝑉</m:t>
                    </m:r>
                  </m:oMath>
                </a14:m>
                <a:r>
                  <a:rPr lang="en-US" altLang="zh-CN" dirty="0"/>
                  <a:t> by the shaded cell is given by:</a:t>
                </a:r>
              </a:p>
              <a:p>
                <a:endParaRPr lang="en-US" altLang="zh-CN" dirty="0"/>
              </a:p>
              <a:p>
                <a:pPr marL="0" indent="0">
                  <a:buNone/>
                </a:pPr>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𝑉</m:t>
                      </m:r>
                      <m:r>
                        <a:rPr lang="en-US" altLang="zh-CN" b="0" i="1" smtClean="0">
                          <a:latin typeface="Cambria Math" panose="02040503050406030204" pitchFamily="18" charset="0"/>
                        </a:rPr>
                        <m:t>=</m:t>
                      </m:r>
                      <m:r>
                        <a:rPr lang="en-US" altLang="zh-CN" b="0" i="1" smtClean="0">
                          <a:latin typeface="Cambria Math" panose="02040503050406030204" pitchFamily="18" charset="0"/>
                        </a:rPr>
                        <m:t>𝑉</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𝑆𝐻</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𝑉</m:t>
                          </m:r>
                        </m:num>
                        <m:den>
                          <m:r>
                            <a:rPr lang="en-US" altLang="zh-CN" b="0" i="1" smtClean="0">
                              <a:latin typeface="Cambria Math" panose="02040503050406030204" pitchFamily="18" charset="0"/>
                            </a:rPr>
                            <m:t>𝑛</m:t>
                          </m:r>
                        </m:den>
                      </m:f>
                      <m:r>
                        <a:rPr lang="en-US" altLang="zh-CN" b="0" i="1" smtClean="0">
                          <a:latin typeface="Cambria Math" panose="02040503050406030204" pitchFamily="18" charset="0"/>
                        </a:rPr>
                        <m:t>+</m:t>
                      </m:r>
                      <m:r>
                        <a:rPr lang="en-US" altLang="zh-CN" b="0" i="1" smtClean="0">
                          <a:latin typeface="Cambria Math" panose="02040503050406030204" pitchFamily="18" charset="0"/>
                        </a:rPr>
                        <m:t>𝐼</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𝑝</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𝑆</m:t>
                              </m:r>
                            </m:sub>
                          </m:sSub>
                        </m:e>
                      </m:d>
                    </m:oMath>
                  </m:oMathPara>
                </a14:m>
                <a:endParaRPr lang="en-US" altLang="zh-CN" dirty="0"/>
              </a:p>
              <a:p>
                <a:endParaRPr lang="en-US" altLang="zh-CN" dirty="0"/>
              </a:p>
              <a:p>
                <a:r>
                  <a:rPr lang="en-US" altLang="zh-CN" dirty="0"/>
                  <a:t>Since the parallel resistance R</a:t>
                </a:r>
                <a:r>
                  <a:rPr lang="en-US" altLang="zh-CN" sz="1800" dirty="0"/>
                  <a:t>P</a:t>
                </a:r>
                <a:r>
                  <a:rPr lang="en-US" altLang="zh-CN" dirty="0"/>
                  <a:t> is orders of magnitude greater than the series resistance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𝑅</m:t>
                        </m:r>
                      </m:e>
                      <m:sub>
                        <m:r>
                          <a:rPr lang="en-US" altLang="zh-CN" i="1" dirty="0" smtClean="0">
                            <a:latin typeface="Cambria Math" panose="02040503050406030204" pitchFamily="18" charset="0"/>
                          </a:rPr>
                          <m:t>𝑆</m:t>
                        </m:r>
                      </m:sub>
                    </m:sSub>
                  </m:oMath>
                </a14:m>
                <a:r>
                  <a:rPr lang="en-US" altLang="zh-CN" b="0" dirty="0"/>
                  <a:t>.</a:t>
                </a:r>
              </a:p>
              <a:p>
                <a:endParaRPr lang="en-US" altLang="zh-CN" dirty="0"/>
              </a:p>
              <a:p>
                <a:pPr marL="0" indent="0">
                  <a:buNone/>
                </a:pPr>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𝑉</m:t>
                      </m:r>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𝑉</m:t>
                          </m:r>
                        </m:num>
                        <m:den>
                          <m:r>
                            <a:rPr lang="en-US" altLang="zh-CN" b="0" i="1" smtClean="0">
                              <a:latin typeface="Cambria Math" panose="02040503050406030204" pitchFamily="18" charset="0"/>
                              <a:ea typeface="Cambria Math" panose="02040503050406030204" pitchFamily="18" charset="0"/>
                            </a:rPr>
                            <m:t>𝑛</m:t>
                          </m:r>
                        </m:den>
                      </m:f>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𝐼</m:t>
                      </m:r>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𝑅</m:t>
                          </m:r>
                        </m:e>
                        <m:sub>
                          <m:r>
                            <a:rPr lang="en-US" altLang="zh-CN" b="0" i="1" smtClean="0">
                              <a:latin typeface="Cambria Math" panose="02040503050406030204" pitchFamily="18" charset="0"/>
                              <a:ea typeface="Cambria Math" panose="02040503050406030204" pitchFamily="18" charset="0"/>
                            </a:rPr>
                            <m:t>𝑝</m:t>
                          </m:r>
                        </m:sub>
                      </m:sSub>
                    </m:oMath>
                  </m:oMathPara>
                </a14:m>
                <a:endParaRPr lang="en-US" altLang="zh-CN" b="0" dirty="0"/>
              </a:p>
            </p:txBody>
          </p:sp>
        </mc:Choice>
        <mc:Fallback xmlns="">
          <p:sp>
            <p:nvSpPr>
              <p:cNvPr id="3" name="内容占位符 2">
                <a:extLst>
                  <a:ext uri="{FF2B5EF4-FFF2-40B4-BE49-F238E27FC236}">
                    <a16:creationId xmlns:a16="http://schemas.microsoft.com/office/drawing/2014/main" id="{63455CB1-6711-47D0-A96C-87812FD7E897}"/>
                  </a:ext>
                </a:extLst>
              </p:cNvPr>
              <p:cNvSpPr>
                <a:spLocks noGrp="1" noRot="1" noChangeAspect="1" noMove="1" noResize="1" noEditPoints="1" noAdjustHandles="1" noChangeArrowheads="1" noChangeShapeType="1" noTextEdit="1"/>
              </p:cNvSpPr>
              <p:nvPr>
                <p:ph idx="1"/>
              </p:nvPr>
            </p:nvSpPr>
            <p:spPr>
              <a:blipFill>
                <a:blip r:embed="rId2"/>
                <a:stretch>
                  <a:fillRect l="-1005" t="-984" r="-2087"/>
                </a:stretch>
              </a:blipFill>
            </p:spPr>
            <p:txBody>
              <a:bodyPr/>
              <a:lstStyle/>
              <a:p>
                <a:r>
                  <a:rPr lang="en-US">
                    <a:noFill/>
                  </a:rPr>
                  <a:t> </a:t>
                </a:r>
              </a:p>
            </p:txBody>
          </p:sp>
        </mc:Fallback>
      </mc:AlternateContent>
      <p:sp>
        <p:nvSpPr>
          <p:cNvPr id="4" name="灯片编号占位符 3">
            <a:extLst>
              <a:ext uri="{FF2B5EF4-FFF2-40B4-BE49-F238E27FC236}">
                <a16:creationId xmlns:a16="http://schemas.microsoft.com/office/drawing/2014/main" id="{8A5AD1A6-B90D-49BC-925E-311314753995}"/>
              </a:ext>
            </a:extLst>
          </p:cNvPr>
          <p:cNvSpPr>
            <a:spLocks noGrp="1"/>
          </p:cNvSpPr>
          <p:nvPr>
            <p:ph type="sldNum" sz="quarter" idx="12"/>
          </p:nvPr>
        </p:nvSpPr>
        <p:spPr/>
        <p:txBody>
          <a:bodyPr/>
          <a:lstStyle/>
          <a:p>
            <a:pPr>
              <a:defRPr/>
            </a:pPr>
            <a:fld id="{A5A7C52C-B8D8-46AC-9434-6888604DA894}" type="slidenum">
              <a:rPr lang="en-US" altLang="zh-CN" smtClean="0"/>
              <a:pPr>
                <a:defRPr/>
              </a:pPr>
              <a:t>73</a:t>
            </a:fld>
            <a:endParaRPr lang="en-US" altLang="zh-CN"/>
          </a:p>
        </p:txBody>
      </p:sp>
    </p:spTree>
    <p:extLst>
      <p:ext uri="{BB962C8B-B14F-4D97-AF65-F5344CB8AC3E}">
        <p14:creationId xmlns:p14="http://schemas.microsoft.com/office/powerpoint/2010/main" val="25171811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4305DD22-8B16-4074-B692-3F3656FADA6D}"/>
              </a:ext>
            </a:extLst>
          </p:cNvPr>
          <p:cNvSpPr>
            <a:spLocks noGrp="1"/>
          </p:cNvSpPr>
          <p:nvPr>
            <p:ph type="title"/>
          </p:nvPr>
        </p:nvSpPr>
        <p:spPr/>
        <p:txBody>
          <a:bodyPr/>
          <a:lstStyle/>
          <a:p>
            <a:r>
              <a:rPr lang="en-US" altLang="zh-CN" dirty="0"/>
              <a:t>In-class problem 2</a:t>
            </a:r>
            <a:endParaRPr lang="zh-CN" altLang="en-US" dirty="0"/>
          </a:p>
        </p:txBody>
      </p:sp>
      <p:sp>
        <p:nvSpPr>
          <p:cNvPr id="5" name="内容占位符 4">
            <a:extLst>
              <a:ext uri="{FF2B5EF4-FFF2-40B4-BE49-F238E27FC236}">
                <a16:creationId xmlns:a16="http://schemas.microsoft.com/office/drawing/2014/main" id="{73145989-47F9-461A-85DE-214FF676EF59}"/>
              </a:ext>
            </a:extLst>
          </p:cNvPr>
          <p:cNvSpPr>
            <a:spLocks noGrp="1"/>
          </p:cNvSpPr>
          <p:nvPr>
            <p:ph idx="1"/>
          </p:nvPr>
        </p:nvSpPr>
        <p:spPr/>
        <p:txBody>
          <a:bodyPr/>
          <a:lstStyle/>
          <a:p>
            <a:pPr marL="342900" indent="-342900" eaLnBrk="1" hangingPunct="1">
              <a:lnSpc>
                <a:spcPct val="80000"/>
              </a:lnSpc>
              <a:spcBef>
                <a:spcPct val="20000"/>
              </a:spcBef>
              <a:buFontTx/>
              <a:buChar char="•"/>
              <a:defRPr/>
            </a:pPr>
            <a:r>
              <a:rPr lang="en-US" altLang="zh-CN" kern="0" dirty="0"/>
              <a:t>Based on Problem 1, </a:t>
            </a:r>
            <a:r>
              <a:rPr lang="en-US" altLang="zh-CN" kern="0" dirty="0" err="1"/>
              <a:t>Rp</a:t>
            </a:r>
            <a:r>
              <a:rPr lang="en-US" altLang="zh-CN" kern="0" dirty="0"/>
              <a:t>=6.6 ohm. In full sun and at current I=2.14 A the output voltage was found to be V=19.41 V (no shading condition). If one cell is shaded and this current somehow stays the same, then:</a:t>
            </a:r>
          </a:p>
          <a:p>
            <a:pPr marL="342900" indent="-342900" eaLnBrk="1" hangingPunct="1">
              <a:lnSpc>
                <a:spcPct val="80000"/>
              </a:lnSpc>
              <a:spcBef>
                <a:spcPct val="20000"/>
              </a:spcBef>
              <a:buFontTx/>
              <a:buChar char="•"/>
              <a:defRPr/>
            </a:pPr>
            <a:r>
              <a:rPr lang="en-US" altLang="zh-CN" kern="0" dirty="0"/>
              <a:t>1. What would be the new module output voltage and power?</a:t>
            </a:r>
          </a:p>
          <a:p>
            <a:pPr marL="342900" indent="-342900" eaLnBrk="1" hangingPunct="1">
              <a:lnSpc>
                <a:spcPct val="80000"/>
              </a:lnSpc>
              <a:spcBef>
                <a:spcPct val="20000"/>
              </a:spcBef>
              <a:buFontTx/>
              <a:buChar char="•"/>
              <a:defRPr/>
            </a:pPr>
            <a:r>
              <a:rPr lang="en-US" altLang="zh-CN" kern="0" dirty="0"/>
              <a:t>2. What would be the voltage drop across the shaded cell?</a:t>
            </a:r>
          </a:p>
          <a:p>
            <a:pPr marL="342900" indent="-342900" eaLnBrk="1" hangingPunct="1">
              <a:lnSpc>
                <a:spcPct val="80000"/>
              </a:lnSpc>
              <a:spcBef>
                <a:spcPct val="20000"/>
              </a:spcBef>
              <a:buFontTx/>
              <a:buChar char="•"/>
              <a:defRPr/>
            </a:pPr>
            <a:r>
              <a:rPr lang="en-US" altLang="zh-CN" kern="0" dirty="0"/>
              <a:t>3. How much power would be dissipated in the shaded cell?</a:t>
            </a:r>
          </a:p>
          <a:p>
            <a:pPr marL="342900" indent="-342900" eaLnBrk="1" hangingPunct="1">
              <a:lnSpc>
                <a:spcPct val="80000"/>
              </a:lnSpc>
              <a:spcBef>
                <a:spcPct val="20000"/>
              </a:spcBef>
              <a:buFontTx/>
              <a:buChar char="•"/>
              <a:defRPr/>
            </a:pPr>
            <a:r>
              <a:rPr lang="en-US" altLang="zh-CN" kern="0" dirty="0"/>
              <a:t>4. Repeat if 2 cells are shaded</a:t>
            </a:r>
          </a:p>
          <a:p>
            <a:endParaRPr lang="zh-CN" altLang="en-US" dirty="0"/>
          </a:p>
        </p:txBody>
      </p:sp>
    </p:spTree>
    <p:extLst>
      <p:ext uri="{BB962C8B-B14F-4D97-AF65-F5344CB8AC3E}">
        <p14:creationId xmlns:p14="http://schemas.microsoft.com/office/powerpoint/2010/main" val="24474652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6130" name="Object 5">
            <a:extLst>
              <a:ext uri="{FF2B5EF4-FFF2-40B4-BE49-F238E27FC236}">
                <a16:creationId xmlns:a16="http://schemas.microsoft.com/office/drawing/2014/main" id="{BEBEA16B-57B0-4F6F-8F65-E113C41DCAF6}"/>
              </a:ext>
            </a:extLst>
          </p:cNvPr>
          <p:cNvGraphicFramePr>
            <a:graphicFrameLocks noChangeAspect="1"/>
          </p:cNvGraphicFramePr>
          <p:nvPr/>
        </p:nvGraphicFramePr>
        <p:xfrm>
          <a:off x="609600" y="849313"/>
          <a:ext cx="6400800" cy="827087"/>
        </p:xfrm>
        <a:graphic>
          <a:graphicData uri="http://schemas.openxmlformats.org/presentationml/2006/ole">
            <mc:AlternateContent xmlns:mc="http://schemas.openxmlformats.org/markup-compatibility/2006">
              <mc:Choice xmlns:v="urn:schemas-microsoft-com:vml" Requires="v">
                <p:oleObj spid="_x0000_s204898" name="Equation" r:id="rId4" imgW="3022600" imgH="393700" progId="Equation.3">
                  <p:embed/>
                </p:oleObj>
              </mc:Choice>
              <mc:Fallback>
                <p:oleObj name="Equation" r:id="rId4" imgW="3022600" imgH="393700" progId="Equation.3">
                  <p:embed/>
                  <p:pic>
                    <p:nvPicPr>
                      <p:cNvPr id="176130" name="Object 5">
                        <a:extLst>
                          <a:ext uri="{FF2B5EF4-FFF2-40B4-BE49-F238E27FC236}">
                            <a16:creationId xmlns:a16="http://schemas.microsoft.com/office/drawing/2014/main" id="{BEBEA16B-57B0-4F6F-8F65-E113C41DCA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849313"/>
                        <a:ext cx="64008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6131" name="Object 6">
            <a:extLst>
              <a:ext uri="{FF2B5EF4-FFF2-40B4-BE49-F238E27FC236}">
                <a16:creationId xmlns:a16="http://schemas.microsoft.com/office/drawing/2014/main" id="{0183E2CE-78EA-44B4-A0BD-591D7B37E5CE}"/>
              </a:ext>
            </a:extLst>
          </p:cNvPr>
          <p:cNvGraphicFramePr>
            <a:graphicFrameLocks noChangeAspect="1"/>
          </p:cNvGraphicFramePr>
          <p:nvPr/>
        </p:nvGraphicFramePr>
        <p:xfrm>
          <a:off x="609600" y="2514600"/>
          <a:ext cx="5780088" cy="541338"/>
        </p:xfrm>
        <a:graphic>
          <a:graphicData uri="http://schemas.openxmlformats.org/presentationml/2006/ole">
            <mc:AlternateContent xmlns:mc="http://schemas.openxmlformats.org/markup-compatibility/2006">
              <mc:Choice xmlns:v="urn:schemas-microsoft-com:vml" Requires="v">
                <p:oleObj spid="_x0000_s204899" name="Equation" r:id="rId6" imgW="2540000" imgH="241300" progId="Equation.3">
                  <p:embed/>
                </p:oleObj>
              </mc:Choice>
              <mc:Fallback>
                <p:oleObj name="Equation" r:id="rId6" imgW="2540000" imgH="241300" progId="Equation.3">
                  <p:embed/>
                  <p:pic>
                    <p:nvPicPr>
                      <p:cNvPr id="176131" name="Object 6">
                        <a:extLst>
                          <a:ext uri="{FF2B5EF4-FFF2-40B4-BE49-F238E27FC236}">
                            <a16:creationId xmlns:a16="http://schemas.microsoft.com/office/drawing/2014/main" id="{0183E2CE-78EA-44B4-A0BD-591D7B37E5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514600"/>
                        <a:ext cx="5780088"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6132" name="Object 7">
            <a:extLst>
              <a:ext uri="{FF2B5EF4-FFF2-40B4-BE49-F238E27FC236}">
                <a16:creationId xmlns:a16="http://schemas.microsoft.com/office/drawing/2014/main" id="{8CC08550-FADD-40BC-B629-29404654DA69}"/>
              </a:ext>
            </a:extLst>
          </p:cNvPr>
          <p:cNvGraphicFramePr>
            <a:graphicFrameLocks noChangeAspect="1"/>
          </p:cNvGraphicFramePr>
          <p:nvPr/>
        </p:nvGraphicFramePr>
        <p:xfrm>
          <a:off x="685800" y="4724400"/>
          <a:ext cx="6324600" cy="514350"/>
        </p:xfrm>
        <a:graphic>
          <a:graphicData uri="http://schemas.openxmlformats.org/presentationml/2006/ole">
            <mc:AlternateContent xmlns:mc="http://schemas.openxmlformats.org/markup-compatibility/2006">
              <mc:Choice xmlns:v="urn:schemas-microsoft-com:vml" Requires="v">
                <p:oleObj spid="_x0000_s204900" name="Equation" r:id="rId8" imgW="2933700" imgH="241300" progId="Equation.3">
                  <p:embed/>
                </p:oleObj>
              </mc:Choice>
              <mc:Fallback>
                <p:oleObj name="Equation" r:id="rId8" imgW="2933700" imgH="241300" progId="Equation.3">
                  <p:embed/>
                  <p:pic>
                    <p:nvPicPr>
                      <p:cNvPr id="176132" name="Object 7">
                        <a:extLst>
                          <a:ext uri="{FF2B5EF4-FFF2-40B4-BE49-F238E27FC236}">
                            <a16:creationId xmlns:a16="http://schemas.microsoft.com/office/drawing/2014/main" id="{8CC08550-FADD-40BC-B629-29404654DA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4724400"/>
                        <a:ext cx="6324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6133" name="Object 8">
            <a:extLst>
              <a:ext uri="{FF2B5EF4-FFF2-40B4-BE49-F238E27FC236}">
                <a16:creationId xmlns:a16="http://schemas.microsoft.com/office/drawing/2014/main" id="{C413D267-E13F-4701-9200-AA13BF3C6542}"/>
              </a:ext>
            </a:extLst>
          </p:cNvPr>
          <p:cNvGraphicFramePr>
            <a:graphicFrameLocks noChangeAspect="1"/>
          </p:cNvGraphicFramePr>
          <p:nvPr/>
        </p:nvGraphicFramePr>
        <p:xfrm>
          <a:off x="685800" y="5867400"/>
          <a:ext cx="5943600" cy="565150"/>
        </p:xfrm>
        <a:graphic>
          <a:graphicData uri="http://schemas.openxmlformats.org/presentationml/2006/ole">
            <mc:AlternateContent xmlns:mc="http://schemas.openxmlformats.org/markup-compatibility/2006">
              <mc:Choice xmlns:v="urn:schemas-microsoft-com:vml" Requires="v">
                <p:oleObj spid="_x0000_s204901" name="Equation" r:id="rId10" imgW="2501900" imgH="241300" progId="Equation.3">
                  <p:embed/>
                </p:oleObj>
              </mc:Choice>
              <mc:Fallback>
                <p:oleObj name="Equation" r:id="rId10" imgW="2501900" imgH="241300" progId="Equation.3">
                  <p:embed/>
                  <p:pic>
                    <p:nvPicPr>
                      <p:cNvPr id="176133" name="Object 8">
                        <a:extLst>
                          <a:ext uri="{FF2B5EF4-FFF2-40B4-BE49-F238E27FC236}">
                            <a16:creationId xmlns:a16="http://schemas.microsoft.com/office/drawing/2014/main" id="{C413D267-E13F-4701-9200-AA13BF3C65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 y="5867400"/>
                        <a:ext cx="59436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6134" name="Rectangle 9">
            <a:extLst>
              <a:ext uri="{FF2B5EF4-FFF2-40B4-BE49-F238E27FC236}">
                <a16:creationId xmlns:a16="http://schemas.microsoft.com/office/drawing/2014/main" id="{85F3799B-2E94-47A0-B027-E924145EE67E}"/>
              </a:ext>
            </a:extLst>
          </p:cNvPr>
          <p:cNvSpPr>
            <a:spLocks noChangeArrowheads="1"/>
          </p:cNvSpPr>
          <p:nvPr/>
        </p:nvSpPr>
        <p:spPr bwMode="auto">
          <a:xfrm>
            <a:off x="228600" y="304800"/>
            <a:ext cx="5592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sz="2400">
                <a:latin typeface="Arial" panose="020B0604020202020204" pitchFamily="34" charset="0"/>
                <a:ea typeface="MS PGothic" panose="020B0600070205080204" pitchFamily="34" charset="-128"/>
                <a:cs typeface="Times New Roman" panose="02020603050405020304" pitchFamily="18" charset="0"/>
              </a:rPr>
              <a:t>1. The voltage drop in module voltage is</a:t>
            </a:r>
          </a:p>
          <a:p>
            <a:pPr eaLnBrk="1" hangingPunct="1"/>
            <a:endParaRPr lang="en-US" altLang="en-US" sz="2400">
              <a:latin typeface="Arial" panose="020B0604020202020204" pitchFamily="34" charset="0"/>
              <a:ea typeface="MS PGothic" panose="020B0600070205080204" pitchFamily="34" charset="-128"/>
              <a:cs typeface="Times New Roman" panose="02020603050405020304" pitchFamily="18" charset="0"/>
            </a:endParaRPr>
          </a:p>
        </p:txBody>
      </p:sp>
      <p:sp>
        <p:nvSpPr>
          <p:cNvPr id="176135" name="Rectangle 10">
            <a:extLst>
              <a:ext uri="{FF2B5EF4-FFF2-40B4-BE49-F238E27FC236}">
                <a16:creationId xmlns:a16="http://schemas.microsoft.com/office/drawing/2014/main" id="{9B9EFE78-D384-4BC1-BB98-516B48F32873}"/>
              </a:ext>
            </a:extLst>
          </p:cNvPr>
          <p:cNvSpPr>
            <a:spLocks noChangeArrowheads="1"/>
          </p:cNvSpPr>
          <p:nvPr/>
        </p:nvSpPr>
        <p:spPr bwMode="auto">
          <a:xfrm>
            <a:off x="533400" y="1600200"/>
            <a:ext cx="85296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sz="2400">
                <a:latin typeface="Arial" panose="020B0604020202020204" pitchFamily="34" charset="0"/>
                <a:ea typeface="MS PGothic" panose="020B0600070205080204" pitchFamily="34" charset="-128"/>
                <a:cs typeface="Times New Roman" panose="02020603050405020304" pitchFamily="18" charset="0"/>
              </a:rPr>
              <a:t>The new output voltage will be  </a:t>
            </a:r>
            <a:r>
              <a:rPr lang="en-US" altLang="en-US" sz="2400" i="1">
                <a:latin typeface="Arial" panose="020B0604020202020204" pitchFamily="34" charset="0"/>
                <a:ea typeface="MS PGothic" panose="020B0600070205080204" pitchFamily="34" charset="-128"/>
                <a:cs typeface="Times New Roman" panose="02020603050405020304" pitchFamily="18" charset="0"/>
              </a:rPr>
              <a:t>19.41 – 14.66 = 4.75 v</a:t>
            </a:r>
          </a:p>
          <a:p>
            <a:pPr eaLnBrk="1" hangingPunct="1"/>
            <a:r>
              <a:rPr lang="en-US" altLang="en-US" sz="2400">
                <a:latin typeface="Arial" panose="020B0604020202020204" pitchFamily="34" charset="0"/>
                <a:ea typeface="MS PGothic" panose="020B0600070205080204" pitchFamily="34" charset="-128"/>
                <a:cs typeface="Times New Roman" panose="02020603050405020304" pitchFamily="18" charset="0"/>
              </a:rPr>
              <a:t>Power delivered by the module with one cell shaded would be</a:t>
            </a:r>
            <a:endParaRPr lang="en-US" altLang="en-US" sz="2400">
              <a:latin typeface="Arial" panose="020B0604020202020204" pitchFamily="34" charset="0"/>
              <a:ea typeface="MS PGothic" panose="020B0600070205080204" pitchFamily="34" charset="-128"/>
            </a:endParaRPr>
          </a:p>
        </p:txBody>
      </p:sp>
      <p:sp>
        <p:nvSpPr>
          <p:cNvPr id="176136" name="Rectangle 11">
            <a:extLst>
              <a:ext uri="{FF2B5EF4-FFF2-40B4-BE49-F238E27FC236}">
                <a16:creationId xmlns:a16="http://schemas.microsoft.com/office/drawing/2014/main" id="{27DF9434-387F-40F2-BBDE-87654839BEA9}"/>
              </a:ext>
            </a:extLst>
          </p:cNvPr>
          <p:cNvSpPr>
            <a:spLocks noChangeArrowheads="1"/>
          </p:cNvSpPr>
          <p:nvPr/>
        </p:nvSpPr>
        <p:spPr bwMode="auto">
          <a:xfrm>
            <a:off x="304800" y="41910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sz="2400">
                <a:latin typeface="Arial" panose="020B0604020202020204" pitchFamily="34" charset="0"/>
                <a:ea typeface="MS PGothic" panose="020B0600070205080204" pitchFamily="34" charset="-128"/>
                <a:cs typeface="Times New Roman" panose="02020603050405020304" pitchFamily="18" charset="0"/>
              </a:rPr>
              <a:t>2. Voltage drop across the shaded cell is</a:t>
            </a:r>
          </a:p>
        </p:txBody>
      </p:sp>
      <p:sp>
        <p:nvSpPr>
          <p:cNvPr id="176137" name="Rectangle 12">
            <a:extLst>
              <a:ext uri="{FF2B5EF4-FFF2-40B4-BE49-F238E27FC236}">
                <a16:creationId xmlns:a16="http://schemas.microsoft.com/office/drawing/2014/main" id="{F8686E2A-6A51-4E31-A2F3-F721B604249D}"/>
              </a:ext>
            </a:extLst>
          </p:cNvPr>
          <p:cNvSpPr>
            <a:spLocks noChangeArrowheads="1"/>
          </p:cNvSpPr>
          <p:nvPr/>
        </p:nvSpPr>
        <p:spPr bwMode="auto">
          <a:xfrm>
            <a:off x="304800" y="5410200"/>
            <a:ext cx="6186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sz="2400">
                <a:latin typeface="Arial" panose="020B0604020202020204" pitchFamily="34" charset="0"/>
                <a:ea typeface="MS PGothic" panose="020B0600070205080204" pitchFamily="34" charset="-128"/>
                <a:cs typeface="Times New Roman" panose="02020603050405020304" pitchFamily="18" charset="0"/>
              </a:rPr>
              <a:t>3. The power dissipated in the shaded cell is</a:t>
            </a:r>
          </a:p>
        </p:txBody>
      </p:sp>
      <p:sp>
        <p:nvSpPr>
          <p:cNvPr id="176138" name="Rectangle 13">
            <a:extLst>
              <a:ext uri="{FF2B5EF4-FFF2-40B4-BE49-F238E27FC236}">
                <a16:creationId xmlns:a16="http://schemas.microsoft.com/office/drawing/2014/main" id="{393EB9A4-CD4C-4FE5-866F-EE86AF74882A}"/>
              </a:ext>
            </a:extLst>
          </p:cNvPr>
          <p:cNvSpPr>
            <a:spLocks noChangeArrowheads="1"/>
          </p:cNvSpPr>
          <p:nvPr/>
        </p:nvSpPr>
        <p:spPr bwMode="auto">
          <a:xfrm>
            <a:off x="609600" y="3124200"/>
            <a:ext cx="815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sz="2400" dirty="0">
                <a:latin typeface="Arial" panose="020B0604020202020204" pitchFamily="34" charset="0"/>
                <a:ea typeface="MS PGothic" panose="020B0600070205080204" pitchFamily="34" charset="-128"/>
                <a:cs typeface="Times New Roman" panose="02020603050405020304" pitchFamily="18" charset="0"/>
              </a:rPr>
              <a:t>For comparison, in full sun the module was producing  </a:t>
            </a:r>
            <a:r>
              <a:rPr lang="en-US" altLang="en-US" sz="2400" i="1" dirty="0">
                <a:latin typeface="Arial" panose="020B0604020202020204" pitchFamily="34" charset="0"/>
                <a:ea typeface="MS PGothic" panose="020B0600070205080204" pitchFamily="34" charset="-128"/>
                <a:cs typeface="Times New Roman" panose="02020603050405020304" pitchFamily="18" charset="0"/>
              </a:rPr>
              <a:t>2.14 </a:t>
            </a:r>
            <a:r>
              <a:rPr lang="en-US" altLang="en-US" sz="2400" i="1" baseline="30000" dirty="0">
                <a:latin typeface="Arial" panose="020B0604020202020204" pitchFamily="34" charset="0"/>
                <a:ea typeface="MS PGothic" panose="020B0600070205080204" pitchFamily="34" charset="-128"/>
                <a:cs typeface="Times New Roman" panose="02020603050405020304" pitchFamily="18" charset="0"/>
              </a:rPr>
              <a:t>A</a:t>
            </a:r>
            <a:r>
              <a:rPr lang="en-US" altLang="en-US" sz="2400" i="1" dirty="0">
                <a:latin typeface="Arial" panose="020B0604020202020204" pitchFamily="34" charset="0"/>
                <a:ea typeface="MS PGothic" panose="020B0600070205080204" pitchFamily="34" charset="-128"/>
                <a:cs typeface="Times New Roman" panose="02020603050405020304" pitchFamily="18" charset="0"/>
              </a:rPr>
              <a:t> ×19.41 </a:t>
            </a:r>
            <a:r>
              <a:rPr lang="en-US" altLang="en-US" sz="2400" i="1" baseline="30000" dirty="0">
                <a:latin typeface="Arial" panose="020B0604020202020204" pitchFamily="34" charset="0"/>
                <a:ea typeface="MS PGothic" panose="020B0600070205080204" pitchFamily="34" charset="-128"/>
                <a:cs typeface="Times New Roman" panose="02020603050405020304" pitchFamily="18" charset="0"/>
              </a:rPr>
              <a:t>V </a:t>
            </a:r>
            <a:r>
              <a:rPr lang="en-US" altLang="en-US" sz="2400" i="1" dirty="0">
                <a:latin typeface="Arial" panose="020B0604020202020204" pitchFamily="34" charset="0"/>
                <a:ea typeface="MS PGothic" panose="020B0600070205080204" pitchFamily="34" charset="-128"/>
                <a:cs typeface="Times New Roman" panose="02020603050405020304" pitchFamily="18" charset="0"/>
              </a:rPr>
              <a:t>= 41.5 w</a:t>
            </a:r>
          </a:p>
        </p:txBody>
      </p:sp>
    </p:spTree>
    <p:extLst>
      <p:ext uri="{BB962C8B-B14F-4D97-AF65-F5344CB8AC3E}">
        <p14:creationId xmlns:p14="http://schemas.microsoft.com/office/powerpoint/2010/main" val="24505143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CE51B6-70C6-40E5-87F1-84FB9AA5CAAA}"/>
              </a:ext>
            </a:extLst>
          </p:cNvPr>
          <p:cNvSpPr>
            <a:spLocks noGrp="1"/>
          </p:cNvSpPr>
          <p:nvPr>
            <p:ph type="title"/>
          </p:nvPr>
        </p:nvSpPr>
        <p:spPr/>
        <p:txBody>
          <a:bodyPr/>
          <a:lstStyle/>
          <a:p>
            <a:r>
              <a:rPr lang="en-US" altLang="zh-CN" sz="2000" dirty="0"/>
              <a:t>In class exercise</a:t>
            </a:r>
            <a:endParaRPr lang="zh-CN" altLang="en-US" sz="2000" dirty="0"/>
          </a:p>
        </p:txBody>
      </p:sp>
      <p:sp>
        <p:nvSpPr>
          <p:cNvPr id="3" name="内容占位符 2">
            <a:extLst>
              <a:ext uri="{FF2B5EF4-FFF2-40B4-BE49-F238E27FC236}">
                <a16:creationId xmlns:a16="http://schemas.microsoft.com/office/drawing/2014/main" id="{D09A7832-BA2D-4CDA-8D66-5614ECE62719}"/>
              </a:ext>
            </a:extLst>
          </p:cNvPr>
          <p:cNvSpPr>
            <a:spLocks noGrp="1"/>
          </p:cNvSpPr>
          <p:nvPr>
            <p:ph idx="1"/>
          </p:nvPr>
        </p:nvSpPr>
        <p:spPr>
          <a:xfrm>
            <a:off x="628650" y="1219201"/>
            <a:ext cx="7886700" cy="3810000"/>
          </a:xfrm>
        </p:spPr>
        <p:txBody>
          <a:bodyPr/>
          <a:lstStyle/>
          <a:p>
            <a:r>
              <a:rPr lang="en-US" altLang="en-US" sz="2000" dirty="0">
                <a:latin typeface="Times-Roman" charset="0"/>
                <a:ea typeface="MS PGothic" panose="020B0600070205080204" pitchFamily="34" charset="-128"/>
              </a:rPr>
              <a:t>Impacts of Shading on a PV Module. The 72-cell PV module had a parallel resistance per cell of R</a:t>
            </a:r>
            <a:r>
              <a:rPr lang="en-US" altLang="en-US" sz="1400" dirty="0">
                <a:latin typeface="Times-Roman" charset="0"/>
                <a:ea typeface="MS PGothic" panose="020B0600070205080204" pitchFamily="34" charset="-128"/>
              </a:rPr>
              <a:t>P</a:t>
            </a:r>
            <a:r>
              <a:rPr lang="en-US" altLang="en-US" sz="2000" dirty="0">
                <a:latin typeface="Times-Roman" charset="0"/>
                <a:ea typeface="MS PGothic" panose="020B0600070205080204" pitchFamily="34" charset="-128"/>
              </a:rPr>
              <a:t> =10.0 ohms and a series resistance R</a:t>
            </a:r>
            <a:r>
              <a:rPr lang="en-US" altLang="en-US" sz="1400" dirty="0">
                <a:latin typeface="Times-Roman" charset="0"/>
                <a:ea typeface="MS PGothic" panose="020B0600070205080204" pitchFamily="34" charset="-128"/>
              </a:rPr>
              <a:t>S</a:t>
            </a:r>
            <a:r>
              <a:rPr lang="en-US" altLang="en-US" sz="2000" dirty="0">
                <a:latin typeface="Times-Roman" charset="0"/>
                <a:ea typeface="MS PGothic" panose="020B0600070205080204" pitchFamily="34" charset="-128"/>
              </a:rPr>
              <a:t> of 0.001 ohms. In full sun and at current I = 5.73 A, the output voltage of the module was found to be V = 40.63 V. If one cell is shaded, find the following if somehow the same 5.73 A is forced </a:t>
            </a:r>
            <a:r>
              <a:rPr lang="en-US" altLang="en-US" sz="2000" dirty="0" err="1">
                <a:latin typeface="Times-Roman" charset="0"/>
                <a:ea typeface="MS PGothic" panose="020B0600070205080204" pitchFamily="34" charset="-128"/>
              </a:rPr>
              <a:t>toflow</a:t>
            </a:r>
            <a:r>
              <a:rPr lang="en-US" altLang="en-US" sz="2000" dirty="0">
                <a:latin typeface="Times-Roman" charset="0"/>
                <a:ea typeface="MS PGothic" panose="020B0600070205080204" pitchFamily="34" charset="-128"/>
              </a:rPr>
              <a:t> through the module.</a:t>
            </a:r>
          </a:p>
          <a:p>
            <a:r>
              <a:rPr lang="en-US" altLang="en-US" sz="2000" dirty="0">
                <a:latin typeface="Times-Roman" charset="0"/>
                <a:ea typeface="MS PGothic" panose="020B0600070205080204" pitchFamily="34" charset="-128"/>
              </a:rPr>
              <a:t>a. The module output voltage.</a:t>
            </a:r>
          </a:p>
          <a:p>
            <a:r>
              <a:rPr lang="en-US" altLang="en-US" sz="2000" dirty="0">
                <a:latin typeface="Times-Roman" charset="0"/>
                <a:ea typeface="MS PGothic" panose="020B0600070205080204" pitchFamily="34" charset="-128"/>
              </a:rPr>
              <a:t>b. Power dissipated in the shaded cell</a:t>
            </a:r>
            <a:endParaRPr lang="zh-CN" altLang="en-US" sz="2000" dirty="0"/>
          </a:p>
        </p:txBody>
      </p:sp>
    </p:spTree>
    <p:extLst>
      <p:ext uri="{BB962C8B-B14F-4D97-AF65-F5344CB8AC3E}">
        <p14:creationId xmlns:p14="http://schemas.microsoft.com/office/powerpoint/2010/main" val="26665963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CE51B6-70C6-40E5-87F1-84FB9AA5CAAA}"/>
              </a:ext>
            </a:extLst>
          </p:cNvPr>
          <p:cNvSpPr>
            <a:spLocks noGrp="1"/>
          </p:cNvSpPr>
          <p:nvPr>
            <p:ph type="title"/>
          </p:nvPr>
        </p:nvSpPr>
        <p:spPr/>
        <p:txBody>
          <a:bodyPr/>
          <a:lstStyle/>
          <a:p>
            <a:r>
              <a:rPr lang="en-US" altLang="zh-CN" sz="2000" dirty="0"/>
              <a:t>In class exercise</a:t>
            </a:r>
            <a:endParaRPr lang="zh-CN" altLang="en-US" sz="2000" dirty="0"/>
          </a:p>
        </p:txBody>
      </p:sp>
      <p:pic>
        <p:nvPicPr>
          <p:cNvPr id="6" name="Picture 5">
            <a:extLst>
              <a:ext uri="{FF2B5EF4-FFF2-40B4-BE49-F238E27FC236}">
                <a16:creationId xmlns:a16="http://schemas.microsoft.com/office/drawing/2014/main" id="{22281353-B23A-45B4-8B53-25846F97C7D7}"/>
              </a:ext>
            </a:extLst>
          </p:cNvPr>
          <p:cNvPicPr>
            <a:picLocks noChangeAspect="1"/>
          </p:cNvPicPr>
          <p:nvPr/>
        </p:nvPicPr>
        <p:blipFill>
          <a:blip r:embed="rId3"/>
          <a:stretch>
            <a:fillRect/>
          </a:stretch>
        </p:blipFill>
        <p:spPr>
          <a:xfrm>
            <a:off x="1143000" y="1447800"/>
            <a:ext cx="6305550" cy="4905375"/>
          </a:xfrm>
          <a:prstGeom prst="rect">
            <a:avLst/>
          </a:prstGeom>
        </p:spPr>
      </p:pic>
    </p:spTree>
    <p:extLst>
      <p:ext uri="{BB962C8B-B14F-4D97-AF65-F5344CB8AC3E}">
        <p14:creationId xmlns:p14="http://schemas.microsoft.com/office/powerpoint/2010/main" val="6417120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CE51B6-70C6-40E5-87F1-84FB9AA5CAAA}"/>
              </a:ext>
            </a:extLst>
          </p:cNvPr>
          <p:cNvSpPr>
            <a:spLocks noGrp="1"/>
          </p:cNvSpPr>
          <p:nvPr>
            <p:ph type="title"/>
          </p:nvPr>
        </p:nvSpPr>
        <p:spPr/>
        <p:txBody>
          <a:bodyPr/>
          <a:lstStyle/>
          <a:p>
            <a:r>
              <a:rPr lang="en-US" altLang="zh-CN" sz="2000" dirty="0"/>
              <a:t>The Impact of the Bypass Diodes for Shade Mitigation on the I-V Curve</a:t>
            </a:r>
            <a:endParaRPr lang="zh-CN" altLang="en-US" sz="2000" dirty="0"/>
          </a:p>
        </p:txBody>
      </p:sp>
      <p:sp>
        <p:nvSpPr>
          <p:cNvPr id="3" name="内容占位符 2">
            <a:extLst>
              <a:ext uri="{FF2B5EF4-FFF2-40B4-BE49-F238E27FC236}">
                <a16:creationId xmlns:a16="http://schemas.microsoft.com/office/drawing/2014/main" id="{D09A7832-BA2D-4CDA-8D66-5614ECE62719}"/>
              </a:ext>
            </a:extLst>
          </p:cNvPr>
          <p:cNvSpPr>
            <a:spLocks noGrp="1"/>
          </p:cNvSpPr>
          <p:nvPr>
            <p:ph idx="1"/>
          </p:nvPr>
        </p:nvSpPr>
        <p:spPr/>
        <p:txBody>
          <a:bodyPr/>
          <a:lstStyle/>
          <a:p>
            <a:r>
              <a:rPr lang="en-US" altLang="en-US" sz="2000" dirty="0">
                <a:latin typeface="Times-Roman" charset="0"/>
                <a:ea typeface="MS PGothic" panose="020B0600070205080204" pitchFamily="34" charset="-128"/>
              </a:rPr>
              <a:t>Impact of bypass diodes. Drawn for five modules in series delivering 65 V to a battery bank. With one module having two shaded cells, charging current drops by almost one-third when there are no bypass diodes. With the module bypass diodes there is very little drop.</a:t>
            </a:r>
            <a:endParaRPr lang="en-US" altLang="en-US" sz="2000" dirty="0">
              <a:latin typeface="Arial" panose="020B0604020202020204" pitchFamily="34" charset="0"/>
              <a:ea typeface="MS PGothic" panose="020B0600070205080204" pitchFamily="34" charset="-128"/>
            </a:endParaRPr>
          </a:p>
          <a:p>
            <a:endParaRPr lang="zh-CN" altLang="en-US" sz="2000" dirty="0"/>
          </a:p>
        </p:txBody>
      </p:sp>
      <p:pic>
        <p:nvPicPr>
          <p:cNvPr id="7" name="Picture 1">
            <a:extLst>
              <a:ext uri="{FF2B5EF4-FFF2-40B4-BE49-F238E27FC236}">
                <a16:creationId xmlns:a16="http://schemas.microsoft.com/office/drawing/2014/main" id="{B533818D-B86F-42B5-8EC7-752B5ABC8A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2590800"/>
            <a:ext cx="6629400"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6673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D5CF9E-C4F9-4554-ACA1-2FE91D129542}"/>
              </a:ext>
            </a:extLst>
          </p:cNvPr>
          <p:cNvSpPr>
            <a:spLocks noGrp="1"/>
          </p:cNvSpPr>
          <p:nvPr>
            <p:ph type="title"/>
          </p:nvPr>
        </p:nvSpPr>
        <p:spPr/>
        <p:txBody>
          <a:bodyPr/>
          <a:lstStyle/>
          <a:p>
            <a:r>
              <a:rPr lang="en-US" altLang="zh-CN" dirty="0"/>
              <a:t>Blocking Diodes Mitigation (Parallel cells)</a:t>
            </a:r>
            <a:endParaRPr lang="zh-CN" altLang="en-US" dirty="0"/>
          </a:p>
        </p:txBody>
      </p:sp>
      <p:sp>
        <p:nvSpPr>
          <p:cNvPr id="4" name="灯片编号占位符 3">
            <a:extLst>
              <a:ext uri="{FF2B5EF4-FFF2-40B4-BE49-F238E27FC236}">
                <a16:creationId xmlns:a16="http://schemas.microsoft.com/office/drawing/2014/main" id="{18807D8E-5E45-4186-B7F1-682994B44A06}"/>
              </a:ext>
            </a:extLst>
          </p:cNvPr>
          <p:cNvSpPr>
            <a:spLocks noGrp="1"/>
          </p:cNvSpPr>
          <p:nvPr>
            <p:ph type="sldNum" sz="quarter" idx="12"/>
          </p:nvPr>
        </p:nvSpPr>
        <p:spPr/>
        <p:txBody>
          <a:bodyPr/>
          <a:lstStyle/>
          <a:p>
            <a:pPr>
              <a:defRPr/>
            </a:pPr>
            <a:fld id="{A5A7C52C-B8D8-46AC-9434-6888604DA894}" type="slidenum">
              <a:rPr lang="en-US" altLang="zh-CN" smtClean="0"/>
              <a:pPr>
                <a:defRPr/>
              </a:pPr>
              <a:t>79</a:t>
            </a:fld>
            <a:endParaRPr lang="en-US" altLang="zh-CN"/>
          </a:p>
        </p:txBody>
      </p:sp>
      <p:pic>
        <p:nvPicPr>
          <p:cNvPr id="6" name="内容占位符 5">
            <a:extLst>
              <a:ext uri="{FF2B5EF4-FFF2-40B4-BE49-F238E27FC236}">
                <a16:creationId xmlns:a16="http://schemas.microsoft.com/office/drawing/2014/main" id="{B3636BD7-9873-420E-96AC-E149226F0EBD}"/>
              </a:ext>
            </a:extLst>
          </p:cNvPr>
          <p:cNvPicPr>
            <a:picLocks noGrp="1" noChangeAspect="1"/>
          </p:cNvPicPr>
          <p:nvPr>
            <p:ph idx="1"/>
          </p:nvPr>
        </p:nvPicPr>
        <p:blipFill>
          <a:blip r:embed="rId2"/>
          <a:stretch>
            <a:fillRect/>
          </a:stretch>
        </p:blipFill>
        <p:spPr>
          <a:xfrm>
            <a:off x="628650" y="1919016"/>
            <a:ext cx="7886700" cy="3558130"/>
          </a:xfrm>
          <a:prstGeom prst="rect">
            <a:avLst/>
          </a:prstGeom>
        </p:spPr>
      </p:pic>
    </p:spTree>
    <p:extLst>
      <p:ext uri="{BB962C8B-B14F-4D97-AF65-F5344CB8AC3E}">
        <p14:creationId xmlns:p14="http://schemas.microsoft.com/office/powerpoint/2010/main" val="1806570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9CFC76C-FBBD-42DD-B398-DEB471E2E6DD}"/>
              </a:ext>
            </a:extLst>
          </p:cNvPr>
          <p:cNvSpPr>
            <a:spLocks noGrp="1"/>
          </p:cNvSpPr>
          <p:nvPr>
            <p:ph type="title"/>
          </p:nvPr>
        </p:nvSpPr>
        <p:spPr/>
        <p:txBody>
          <a:bodyPr/>
          <a:lstStyle/>
          <a:p>
            <a:pPr eaLnBrk="1" hangingPunct="1"/>
            <a:r>
              <a:rPr lang="en-US" altLang="en-US"/>
              <a:t>Quantum Physics</a:t>
            </a:r>
          </a:p>
        </p:txBody>
      </p:sp>
      <p:sp>
        <p:nvSpPr>
          <p:cNvPr id="26627" name="Rectangle 3">
            <a:extLst>
              <a:ext uri="{FF2B5EF4-FFF2-40B4-BE49-F238E27FC236}">
                <a16:creationId xmlns:a16="http://schemas.microsoft.com/office/drawing/2014/main" id="{642D8519-BB18-44D5-80D6-E636D8681CD0}"/>
              </a:ext>
            </a:extLst>
          </p:cNvPr>
          <p:cNvSpPr>
            <a:spLocks noGrp="1"/>
          </p:cNvSpPr>
          <p:nvPr>
            <p:ph type="body" idx="1"/>
          </p:nvPr>
        </p:nvSpPr>
        <p:spPr/>
        <p:txBody>
          <a:bodyPr/>
          <a:lstStyle/>
          <a:p>
            <a:pPr eaLnBrk="1" hangingPunct="1">
              <a:lnSpc>
                <a:spcPct val="90000"/>
              </a:lnSpc>
            </a:pPr>
            <a:r>
              <a:rPr lang="en-US" altLang="en-US" sz="2800"/>
              <a:t>Niels Bohr</a:t>
            </a:r>
            <a:r>
              <a:rPr lang="ja-JP" altLang="en-US" sz="2800"/>
              <a:t>’</a:t>
            </a:r>
            <a:r>
              <a:rPr lang="en-US" altLang="ja-JP" sz="2800"/>
              <a:t>s Planetary model of the atom: an electron is in different energy levels when it is in different orbits. The electrons in an atom normally occupy the lowest energy levels available. </a:t>
            </a:r>
          </a:p>
          <a:p>
            <a:pPr eaLnBrk="1" hangingPunct="1">
              <a:lnSpc>
                <a:spcPct val="90000"/>
              </a:lnSpc>
            </a:pPr>
            <a:r>
              <a:rPr lang="en-US" altLang="en-US" sz="2800"/>
              <a:t>Bohr calculated the ionization energy: the energy needed to knock the electron out of the atom completely.</a:t>
            </a:r>
          </a:p>
          <a:p>
            <a:pPr eaLnBrk="1" hangingPunct="1">
              <a:lnSpc>
                <a:spcPct val="90000"/>
              </a:lnSpc>
            </a:pPr>
            <a:r>
              <a:rPr lang="en-US" altLang="en-US" sz="2800"/>
              <a:t>Changes in electron energies produce visible light. Larger changes produce X-rays (electrons transition from outer orbits to innermost orbits).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E578C6-FD33-450B-A264-B254DF482573}"/>
              </a:ext>
            </a:extLst>
          </p:cNvPr>
          <p:cNvSpPr>
            <a:spLocks noGrp="1"/>
          </p:cNvSpPr>
          <p:nvPr>
            <p:ph type="title"/>
          </p:nvPr>
        </p:nvSpPr>
        <p:spPr/>
        <p:txBody>
          <a:bodyPr/>
          <a:lstStyle/>
          <a:p>
            <a:r>
              <a:rPr lang="en-US" altLang="zh-CN" sz="2400" dirty="0"/>
              <a:t>Bypass Diodes and Blocking Diodes for Shade Mitigation</a:t>
            </a:r>
            <a:endParaRPr lang="zh-CN" altLang="en-US" sz="2400" dirty="0"/>
          </a:p>
        </p:txBody>
      </p:sp>
      <p:sp>
        <p:nvSpPr>
          <p:cNvPr id="4" name="灯片编号占位符 3">
            <a:extLst>
              <a:ext uri="{FF2B5EF4-FFF2-40B4-BE49-F238E27FC236}">
                <a16:creationId xmlns:a16="http://schemas.microsoft.com/office/drawing/2014/main" id="{38E1C30C-655E-45B4-9480-0163763DAA09}"/>
              </a:ext>
            </a:extLst>
          </p:cNvPr>
          <p:cNvSpPr>
            <a:spLocks noGrp="1"/>
          </p:cNvSpPr>
          <p:nvPr>
            <p:ph type="sldNum" sz="quarter" idx="12"/>
          </p:nvPr>
        </p:nvSpPr>
        <p:spPr/>
        <p:txBody>
          <a:bodyPr/>
          <a:lstStyle/>
          <a:p>
            <a:pPr>
              <a:defRPr/>
            </a:pPr>
            <a:fld id="{A5A7C52C-B8D8-46AC-9434-6888604DA894}" type="slidenum">
              <a:rPr lang="en-US" altLang="zh-CN" smtClean="0"/>
              <a:pPr>
                <a:defRPr/>
              </a:pPr>
              <a:t>80</a:t>
            </a:fld>
            <a:endParaRPr lang="en-US" altLang="zh-CN"/>
          </a:p>
        </p:txBody>
      </p:sp>
      <p:graphicFrame>
        <p:nvGraphicFramePr>
          <p:cNvPr id="40" name="Object 3">
            <a:extLst>
              <a:ext uri="{FF2B5EF4-FFF2-40B4-BE49-F238E27FC236}">
                <a16:creationId xmlns:a16="http://schemas.microsoft.com/office/drawing/2014/main" id="{FDC6F90A-794F-4236-BADB-ECC9E7F6D1AF}"/>
              </a:ext>
            </a:extLst>
          </p:cNvPr>
          <p:cNvGraphicFramePr>
            <a:graphicFrameLocks noChangeAspect="1"/>
          </p:cNvGraphicFramePr>
          <p:nvPr>
            <p:extLst>
              <p:ext uri="{D42A27DB-BD31-4B8C-83A1-F6EECF244321}">
                <p14:modId xmlns:p14="http://schemas.microsoft.com/office/powerpoint/2010/main" val="3365859116"/>
              </p:ext>
            </p:extLst>
          </p:nvPr>
        </p:nvGraphicFramePr>
        <p:xfrm>
          <a:off x="1371600" y="1976437"/>
          <a:ext cx="555625" cy="457200"/>
        </p:xfrm>
        <a:graphic>
          <a:graphicData uri="http://schemas.openxmlformats.org/presentationml/2006/ole">
            <mc:AlternateContent xmlns:mc="http://schemas.openxmlformats.org/markup-compatibility/2006">
              <mc:Choice xmlns:v="urn:schemas-microsoft-com:vml" Requires="v">
                <p:oleObj spid="_x0000_s205898" name="Visio" r:id="rId3" imgW="556184" imgH="253746" progId="Visio.Drawing.11">
                  <p:embed/>
                </p:oleObj>
              </mc:Choice>
              <mc:Fallback>
                <p:oleObj name="Visio" r:id="rId3" imgW="556184" imgH="253746" progId="Visio.Drawing.11">
                  <p:embed/>
                  <p:pic>
                    <p:nvPicPr>
                      <p:cNvPr id="178179" name="Object 3">
                        <a:extLst>
                          <a:ext uri="{FF2B5EF4-FFF2-40B4-BE49-F238E27FC236}">
                            <a16:creationId xmlns:a16="http://schemas.microsoft.com/office/drawing/2014/main" id="{20D4B034-F064-441E-AF21-D413E795B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976437"/>
                        <a:ext cx="555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1" name="Object 14">
            <a:extLst>
              <a:ext uri="{FF2B5EF4-FFF2-40B4-BE49-F238E27FC236}">
                <a16:creationId xmlns:a16="http://schemas.microsoft.com/office/drawing/2014/main" id="{EA9B4079-1632-480F-9168-5719EF675248}"/>
              </a:ext>
            </a:extLst>
          </p:cNvPr>
          <p:cNvGraphicFramePr>
            <a:graphicFrameLocks noChangeAspect="1"/>
          </p:cNvGraphicFramePr>
          <p:nvPr>
            <p:extLst>
              <p:ext uri="{D42A27DB-BD31-4B8C-83A1-F6EECF244321}">
                <p14:modId xmlns:p14="http://schemas.microsoft.com/office/powerpoint/2010/main" val="1726149454"/>
              </p:ext>
            </p:extLst>
          </p:nvPr>
        </p:nvGraphicFramePr>
        <p:xfrm>
          <a:off x="609600" y="3886200"/>
          <a:ext cx="3956050" cy="2368550"/>
        </p:xfrm>
        <a:graphic>
          <a:graphicData uri="http://schemas.openxmlformats.org/presentationml/2006/ole">
            <mc:AlternateContent xmlns:mc="http://schemas.openxmlformats.org/markup-compatibility/2006">
              <mc:Choice xmlns:v="urn:schemas-microsoft-com:vml" Requires="v">
                <p:oleObj spid="_x0000_s205899" name="Visio" r:id="rId5" imgW="5295798" imgH="3352930" progId="Visio.Drawing.11">
                  <p:embed/>
                </p:oleObj>
              </mc:Choice>
              <mc:Fallback>
                <p:oleObj name="Visio" r:id="rId5" imgW="5295798" imgH="3352930" progId="Visio.Drawing.11">
                  <p:embed/>
                  <p:pic>
                    <p:nvPicPr>
                      <p:cNvPr id="178180" name="Object 14">
                        <a:extLst>
                          <a:ext uri="{FF2B5EF4-FFF2-40B4-BE49-F238E27FC236}">
                            <a16:creationId xmlns:a16="http://schemas.microsoft.com/office/drawing/2014/main" id="{F9873EF1-6E40-409D-B03B-862D439D0896}"/>
                          </a:ext>
                        </a:extLst>
                      </p:cNvPr>
                      <p:cNvPicPr>
                        <a:picLocks noChangeAspect="1" noChangeArrowheads="1"/>
                      </p:cNvPicPr>
                      <p:nvPr/>
                    </p:nvPicPr>
                    <p:blipFill>
                      <a:blip r:embed="rId6"/>
                      <a:srcRect/>
                      <a:stretch>
                        <a:fillRect/>
                      </a:stretch>
                    </p:blipFill>
                    <p:spPr bwMode="auto">
                      <a:xfrm>
                        <a:off x="609600" y="3886200"/>
                        <a:ext cx="3956050" cy="236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2" name="Line 5">
            <a:extLst>
              <a:ext uri="{FF2B5EF4-FFF2-40B4-BE49-F238E27FC236}">
                <a16:creationId xmlns:a16="http://schemas.microsoft.com/office/drawing/2014/main" id="{E375C9A7-BC5B-455A-8958-D66A15950FCC}"/>
              </a:ext>
            </a:extLst>
          </p:cNvPr>
          <p:cNvSpPr>
            <a:spLocks noChangeShapeType="1"/>
          </p:cNvSpPr>
          <p:nvPr/>
        </p:nvSpPr>
        <p:spPr bwMode="auto">
          <a:xfrm>
            <a:off x="1638300" y="1570037"/>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 name="Line 6">
            <a:extLst>
              <a:ext uri="{FF2B5EF4-FFF2-40B4-BE49-F238E27FC236}">
                <a16:creationId xmlns:a16="http://schemas.microsoft.com/office/drawing/2014/main" id="{C5EF0569-163E-45FA-95BB-AC963E120509}"/>
              </a:ext>
            </a:extLst>
          </p:cNvPr>
          <p:cNvSpPr>
            <a:spLocks noChangeShapeType="1"/>
          </p:cNvSpPr>
          <p:nvPr/>
        </p:nvSpPr>
        <p:spPr bwMode="auto">
          <a:xfrm>
            <a:off x="1638300" y="2382837"/>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 name="Oval 7">
            <a:extLst>
              <a:ext uri="{FF2B5EF4-FFF2-40B4-BE49-F238E27FC236}">
                <a16:creationId xmlns:a16="http://schemas.microsoft.com/office/drawing/2014/main" id="{13FAA7D9-D044-4AE1-9ADC-4257E9C6646B}"/>
              </a:ext>
            </a:extLst>
          </p:cNvPr>
          <p:cNvSpPr>
            <a:spLocks noChangeArrowheads="1"/>
          </p:cNvSpPr>
          <p:nvPr/>
        </p:nvSpPr>
        <p:spPr bwMode="auto">
          <a:xfrm>
            <a:off x="1600200" y="1519237"/>
            <a:ext cx="76200" cy="76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endParaRPr lang="en-US" altLang="en-US" sz="2400">
              <a:latin typeface="Arial" panose="020B0604020202020204" pitchFamily="34" charset="0"/>
              <a:ea typeface="MS PGothic" panose="020B0600070205080204" pitchFamily="34" charset="-128"/>
            </a:endParaRPr>
          </a:p>
        </p:txBody>
      </p:sp>
      <p:sp>
        <p:nvSpPr>
          <p:cNvPr id="45" name="Oval 8">
            <a:extLst>
              <a:ext uri="{FF2B5EF4-FFF2-40B4-BE49-F238E27FC236}">
                <a16:creationId xmlns:a16="http://schemas.microsoft.com/office/drawing/2014/main" id="{C4576600-444E-443E-83CE-D65045ADC83F}"/>
              </a:ext>
            </a:extLst>
          </p:cNvPr>
          <p:cNvSpPr>
            <a:spLocks noChangeArrowheads="1"/>
          </p:cNvSpPr>
          <p:nvPr/>
        </p:nvSpPr>
        <p:spPr bwMode="auto">
          <a:xfrm>
            <a:off x="1600200" y="2814637"/>
            <a:ext cx="76200" cy="76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endParaRPr lang="en-US" altLang="en-US" sz="2400">
              <a:latin typeface="Arial" panose="020B0604020202020204" pitchFamily="34" charset="0"/>
              <a:ea typeface="MS PGothic" panose="020B0600070205080204" pitchFamily="34" charset="-128"/>
            </a:endParaRPr>
          </a:p>
        </p:txBody>
      </p:sp>
      <p:sp>
        <p:nvSpPr>
          <p:cNvPr id="46" name="Text Box 9">
            <a:extLst>
              <a:ext uri="{FF2B5EF4-FFF2-40B4-BE49-F238E27FC236}">
                <a16:creationId xmlns:a16="http://schemas.microsoft.com/office/drawing/2014/main" id="{0F9F0C15-86B3-4E9B-A7CA-4A4A5FE8ED86}"/>
              </a:ext>
            </a:extLst>
          </p:cNvPr>
          <p:cNvSpPr txBox="1">
            <a:spLocks noChangeArrowheads="1"/>
          </p:cNvSpPr>
          <p:nvPr/>
        </p:nvSpPr>
        <p:spPr bwMode="auto">
          <a:xfrm>
            <a:off x="1219200" y="1062037"/>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zh-CN" sz="2400">
                <a:latin typeface="Arial" panose="020B0604020202020204" pitchFamily="34" charset="0"/>
              </a:rPr>
              <a:t>V=0.5v</a:t>
            </a:r>
          </a:p>
        </p:txBody>
      </p:sp>
      <p:sp>
        <p:nvSpPr>
          <p:cNvPr id="47" name="Line 10">
            <a:extLst>
              <a:ext uri="{FF2B5EF4-FFF2-40B4-BE49-F238E27FC236}">
                <a16:creationId xmlns:a16="http://schemas.microsoft.com/office/drawing/2014/main" id="{0402353C-36E7-43F0-AE18-128F42B30943}"/>
              </a:ext>
            </a:extLst>
          </p:cNvPr>
          <p:cNvSpPr>
            <a:spLocks noChangeShapeType="1"/>
          </p:cNvSpPr>
          <p:nvPr/>
        </p:nvSpPr>
        <p:spPr bwMode="auto">
          <a:xfrm flipV="1">
            <a:off x="1752600" y="2509837"/>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8" name="Text Box 11">
            <a:extLst>
              <a:ext uri="{FF2B5EF4-FFF2-40B4-BE49-F238E27FC236}">
                <a16:creationId xmlns:a16="http://schemas.microsoft.com/office/drawing/2014/main" id="{340ADC52-A44A-43F1-969D-2ED8E7A971A2}"/>
              </a:ext>
            </a:extLst>
          </p:cNvPr>
          <p:cNvSpPr txBox="1">
            <a:spLocks noChangeArrowheads="1"/>
          </p:cNvSpPr>
          <p:nvPr/>
        </p:nvSpPr>
        <p:spPr bwMode="auto">
          <a:xfrm>
            <a:off x="1752600" y="2540000"/>
            <a:ext cx="228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zh-CN" sz="1200"/>
              <a:t>I</a:t>
            </a:r>
          </a:p>
        </p:txBody>
      </p:sp>
      <p:sp>
        <p:nvSpPr>
          <p:cNvPr id="49" name="Text Box 12">
            <a:extLst>
              <a:ext uri="{FF2B5EF4-FFF2-40B4-BE49-F238E27FC236}">
                <a16:creationId xmlns:a16="http://schemas.microsoft.com/office/drawing/2014/main" id="{0AC3039F-85A3-4FF8-ACCC-241BF79CACD9}"/>
              </a:ext>
            </a:extLst>
          </p:cNvPr>
          <p:cNvSpPr txBox="1">
            <a:spLocks noChangeArrowheads="1"/>
          </p:cNvSpPr>
          <p:nvPr/>
        </p:nvSpPr>
        <p:spPr bwMode="auto">
          <a:xfrm>
            <a:off x="1066800" y="2738437"/>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zh-CN" sz="2400">
                <a:latin typeface="Arial" panose="020B0604020202020204" pitchFamily="34" charset="0"/>
              </a:rPr>
              <a:t>0v</a:t>
            </a:r>
          </a:p>
        </p:txBody>
      </p:sp>
      <p:pic>
        <p:nvPicPr>
          <p:cNvPr id="50" name="Picture 13" descr="MCj04124640000[1]">
            <a:extLst>
              <a:ext uri="{FF2B5EF4-FFF2-40B4-BE49-F238E27FC236}">
                <a16:creationId xmlns:a16="http://schemas.microsoft.com/office/drawing/2014/main" id="{4F5B068C-1E07-4938-9C58-FF526CDB7A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671637"/>
            <a:ext cx="6762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 Box 26">
            <a:extLst>
              <a:ext uri="{FF2B5EF4-FFF2-40B4-BE49-F238E27FC236}">
                <a16:creationId xmlns:a16="http://schemas.microsoft.com/office/drawing/2014/main" id="{05039EBA-1EC5-4E0E-8BF8-4B9D35F49935}"/>
              </a:ext>
            </a:extLst>
          </p:cNvPr>
          <p:cNvSpPr txBox="1">
            <a:spLocks noChangeArrowheads="1"/>
          </p:cNvSpPr>
          <p:nvPr/>
        </p:nvSpPr>
        <p:spPr bwMode="auto">
          <a:xfrm>
            <a:off x="2133600" y="2509837"/>
            <a:ext cx="220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zh-CN" sz="2400">
                <a:latin typeface="Arial" panose="020B0604020202020204" pitchFamily="34" charset="0"/>
              </a:rPr>
              <a:t>One cell in sun</a:t>
            </a:r>
          </a:p>
        </p:txBody>
      </p:sp>
      <p:sp>
        <p:nvSpPr>
          <p:cNvPr id="52" name="Text Box 27">
            <a:extLst>
              <a:ext uri="{FF2B5EF4-FFF2-40B4-BE49-F238E27FC236}">
                <a16:creationId xmlns:a16="http://schemas.microsoft.com/office/drawing/2014/main" id="{437D8705-76E1-49A0-9519-F2317C319AEE}"/>
              </a:ext>
            </a:extLst>
          </p:cNvPr>
          <p:cNvSpPr txBox="1">
            <a:spLocks noChangeArrowheads="1"/>
          </p:cNvSpPr>
          <p:nvPr/>
        </p:nvSpPr>
        <p:spPr bwMode="auto">
          <a:xfrm>
            <a:off x="1295400" y="6172200"/>
            <a:ext cx="183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zh-CN" sz="2400">
                <a:latin typeface="Arial" panose="020B0604020202020204" pitchFamily="34" charset="0"/>
              </a:rPr>
              <a:t>One cell shaded</a:t>
            </a:r>
          </a:p>
        </p:txBody>
      </p:sp>
      <p:grpSp>
        <p:nvGrpSpPr>
          <p:cNvPr id="53" name="Group 37">
            <a:extLst>
              <a:ext uri="{FF2B5EF4-FFF2-40B4-BE49-F238E27FC236}">
                <a16:creationId xmlns:a16="http://schemas.microsoft.com/office/drawing/2014/main" id="{A76E56B7-0D27-43B3-9EE5-33B6CBA29C68}"/>
              </a:ext>
            </a:extLst>
          </p:cNvPr>
          <p:cNvGrpSpPr>
            <a:grpSpLocks/>
          </p:cNvGrpSpPr>
          <p:nvPr/>
        </p:nvGrpSpPr>
        <p:grpSpPr bwMode="auto">
          <a:xfrm>
            <a:off x="4572000" y="1062037"/>
            <a:ext cx="4572000" cy="2366963"/>
            <a:chOff x="2880" y="480"/>
            <a:chExt cx="2880" cy="1491"/>
          </a:xfrm>
        </p:grpSpPr>
        <p:graphicFrame>
          <p:nvGraphicFramePr>
            <p:cNvPr id="54" name="Object 23">
              <a:extLst>
                <a:ext uri="{FF2B5EF4-FFF2-40B4-BE49-F238E27FC236}">
                  <a16:creationId xmlns:a16="http://schemas.microsoft.com/office/drawing/2014/main" id="{0E0D9A32-AE76-44FB-80A0-A1F15182BC2B}"/>
                </a:ext>
              </a:extLst>
            </p:cNvPr>
            <p:cNvGraphicFramePr>
              <a:graphicFrameLocks noChangeAspect="1"/>
            </p:cNvGraphicFramePr>
            <p:nvPr/>
          </p:nvGraphicFramePr>
          <p:xfrm>
            <a:off x="3076" y="720"/>
            <a:ext cx="727" cy="1091"/>
          </p:xfrm>
          <a:graphic>
            <a:graphicData uri="http://schemas.openxmlformats.org/presentationml/2006/ole">
              <mc:AlternateContent xmlns:mc="http://schemas.openxmlformats.org/markup-compatibility/2006">
                <mc:Choice xmlns:v="urn:schemas-microsoft-com:vml" Requires="v">
                  <p:oleObj spid="_x0000_s205900" name="Visio" r:id="rId8" imgW="1168400" imgH="1739900" progId="Visio.Drawing.11">
                    <p:embed/>
                  </p:oleObj>
                </mc:Choice>
                <mc:Fallback>
                  <p:oleObj name="Visio" r:id="rId8" imgW="1168400" imgH="1739900" progId="Visio.Drawing.11">
                    <p:embed/>
                    <p:pic>
                      <p:nvPicPr>
                        <p:cNvPr id="178204" name="Object 23">
                          <a:extLst>
                            <a:ext uri="{FF2B5EF4-FFF2-40B4-BE49-F238E27FC236}">
                              <a16:creationId xmlns:a16="http://schemas.microsoft.com/office/drawing/2014/main" id="{6C2B245F-2427-47E0-BFCC-21C0D024011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76" y="720"/>
                          <a:ext cx="727" cy="1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5" name="Text Box 28">
              <a:extLst>
                <a:ext uri="{FF2B5EF4-FFF2-40B4-BE49-F238E27FC236}">
                  <a16:creationId xmlns:a16="http://schemas.microsoft.com/office/drawing/2014/main" id="{88385514-E9B9-479C-A576-1D7B01250235}"/>
                </a:ext>
              </a:extLst>
            </p:cNvPr>
            <p:cNvSpPr txBox="1">
              <a:spLocks noChangeArrowheads="1"/>
            </p:cNvSpPr>
            <p:nvPr/>
          </p:nvSpPr>
          <p:spPr bwMode="auto">
            <a:xfrm>
              <a:off x="3840" y="1008"/>
              <a:ext cx="192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zh-CN" sz="2000">
                  <a:latin typeface="Arial" panose="020B0604020202020204" pitchFamily="34" charset="0"/>
                </a:rPr>
                <a:t>Bypass diode Mitigation</a:t>
              </a:r>
            </a:p>
          </p:txBody>
        </p:sp>
        <p:sp>
          <p:nvSpPr>
            <p:cNvPr id="56" name="Text Box 29">
              <a:extLst>
                <a:ext uri="{FF2B5EF4-FFF2-40B4-BE49-F238E27FC236}">
                  <a16:creationId xmlns:a16="http://schemas.microsoft.com/office/drawing/2014/main" id="{6FA2B394-A332-4A48-9040-E30C6883B231}"/>
                </a:ext>
              </a:extLst>
            </p:cNvPr>
            <p:cNvSpPr txBox="1">
              <a:spLocks noChangeArrowheads="1"/>
            </p:cNvSpPr>
            <p:nvPr/>
          </p:nvSpPr>
          <p:spPr bwMode="auto">
            <a:xfrm>
              <a:off x="3792" y="1344"/>
              <a:ext cx="5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zh-CN" sz="2400">
                  <a:latin typeface="Arial" panose="020B0604020202020204" pitchFamily="34" charset="0"/>
                </a:rPr>
                <a:t>clamp</a:t>
              </a:r>
            </a:p>
          </p:txBody>
        </p:sp>
        <p:sp>
          <p:nvSpPr>
            <p:cNvPr id="57" name="Text Box 30">
              <a:extLst>
                <a:ext uri="{FF2B5EF4-FFF2-40B4-BE49-F238E27FC236}">
                  <a16:creationId xmlns:a16="http://schemas.microsoft.com/office/drawing/2014/main" id="{6BD41051-DA30-4E16-9927-E7786265F7BB}"/>
                </a:ext>
              </a:extLst>
            </p:cNvPr>
            <p:cNvSpPr txBox="1">
              <a:spLocks noChangeArrowheads="1"/>
            </p:cNvSpPr>
            <p:nvPr/>
          </p:nvSpPr>
          <p:spPr bwMode="auto">
            <a:xfrm>
              <a:off x="3312" y="1680"/>
              <a:ext cx="1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zh-CN" sz="1200"/>
                <a:t>I</a:t>
              </a:r>
            </a:p>
          </p:txBody>
        </p:sp>
        <p:sp>
          <p:nvSpPr>
            <p:cNvPr id="58" name="Line 31">
              <a:extLst>
                <a:ext uri="{FF2B5EF4-FFF2-40B4-BE49-F238E27FC236}">
                  <a16:creationId xmlns:a16="http://schemas.microsoft.com/office/drawing/2014/main" id="{7823B5B9-2E10-41E7-ABD3-C8663875395C}"/>
                </a:ext>
              </a:extLst>
            </p:cNvPr>
            <p:cNvSpPr>
              <a:spLocks noChangeShapeType="1"/>
            </p:cNvSpPr>
            <p:nvPr/>
          </p:nvSpPr>
          <p:spPr bwMode="auto">
            <a:xfrm flipV="1">
              <a:off x="3324" y="1686"/>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9" name="Text Box 32">
              <a:extLst>
                <a:ext uri="{FF2B5EF4-FFF2-40B4-BE49-F238E27FC236}">
                  <a16:creationId xmlns:a16="http://schemas.microsoft.com/office/drawing/2014/main" id="{953A8EA4-2FB6-478C-B8F6-CF5683DAD9A4}"/>
                </a:ext>
              </a:extLst>
            </p:cNvPr>
            <p:cNvSpPr txBox="1">
              <a:spLocks noChangeArrowheads="1"/>
            </p:cNvSpPr>
            <p:nvPr/>
          </p:nvSpPr>
          <p:spPr bwMode="auto">
            <a:xfrm>
              <a:off x="2880" y="1680"/>
              <a:ext cx="43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zh-CN" sz="2400">
                  <a:latin typeface="Arial" panose="020B0604020202020204" pitchFamily="34" charset="0"/>
                </a:rPr>
                <a:t>0v</a:t>
              </a:r>
            </a:p>
          </p:txBody>
        </p:sp>
        <p:sp>
          <p:nvSpPr>
            <p:cNvPr id="60" name="Text Box 33">
              <a:extLst>
                <a:ext uri="{FF2B5EF4-FFF2-40B4-BE49-F238E27FC236}">
                  <a16:creationId xmlns:a16="http://schemas.microsoft.com/office/drawing/2014/main" id="{FDCEC243-E9FC-4B83-9AFD-762BCEB82101}"/>
                </a:ext>
              </a:extLst>
            </p:cNvPr>
            <p:cNvSpPr txBox="1">
              <a:spLocks noChangeArrowheads="1"/>
            </p:cNvSpPr>
            <p:nvPr/>
          </p:nvSpPr>
          <p:spPr bwMode="auto">
            <a:xfrm>
              <a:off x="3312" y="672"/>
              <a:ext cx="1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zh-CN" sz="1200"/>
                <a:t>I</a:t>
              </a:r>
            </a:p>
          </p:txBody>
        </p:sp>
        <p:sp>
          <p:nvSpPr>
            <p:cNvPr id="61" name="Line 34">
              <a:extLst>
                <a:ext uri="{FF2B5EF4-FFF2-40B4-BE49-F238E27FC236}">
                  <a16:creationId xmlns:a16="http://schemas.microsoft.com/office/drawing/2014/main" id="{D3BB1C0C-A218-48A4-9654-AD6B79CD3989}"/>
                </a:ext>
              </a:extLst>
            </p:cNvPr>
            <p:cNvSpPr>
              <a:spLocks noChangeShapeType="1"/>
            </p:cNvSpPr>
            <p:nvPr/>
          </p:nvSpPr>
          <p:spPr bwMode="auto">
            <a:xfrm flipV="1">
              <a:off x="3324" y="67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2" name="Line 35">
              <a:extLst>
                <a:ext uri="{FF2B5EF4-FFF2-40B4-BE49-F238E27FC236}">
                  <a16:creationId xmlns:a16="http://schemas.microsoft.com/office/drawing/2014/main" id="{321A78C3-EAAD-415A-96C6-F85EEC4A8A9A}"/>
                </a:ext>
              </a:extLst>
            </p:cNvPr>
            <p:cNvSpPr>
              <a:spLocks noChangeShapeType="1"/>
            </p:cNvSpPr>
            <p:nvPr/>
          </p:nvSpPr>
          <p:spPr bwMode="auto">
            <a:xfrm flipV="1">
              <a:off x="3648" y="960"/>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3" name="Text Box 36">
              <a:extLst>
                <a:ext uri="{FF2B5EF4-FFF2-40B4-BE49-F238E27FC236}">
                  <a16:creationId xmlns:a16="http://schemas.microsoft.com/office/drawing/2014/main" id="{71CC1A27-573C-4FE7-8689-90199328A9A9}"/>
                </a:ext>
              </a:extLst>
            </p:cNvPr>
            <p:cNvSpPr txBox="1">
              <a:spLocks noChangeArrowheads="1"/>
            </p:cNvSpPr>
            <p:nvPr/>
          </p:nvSpPr>
          <p:spPr bwMode="auto">
            <a:xfrm>
              <a:off x="3024" y="480"/>
              <a:ext cx="110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zh-CN" sz="2400">
                  <a:latin typeface="Arial" panose="020B0604020202020204" pitchFamily="34" charset="0"/>
                </a:rPr>
                <a:t>V=-0.6v</a:t>
              </a:r>
            </a:p>
          </p:txBody>
        </p:sp>
      </p:grpSp>
      <p:sp>
        <p:nvSpPr>
          <p:cNvPr id="64" name="Text Box 38">
            <a:extLst>
              <a:ext uri="{FF2B5EF4-FFF2-40B4-BE49-F238E27FC236}">
                <a16:creationId xmlns:a16="http://schemas.microsoft.com/office/drawing/2014/main" id="{017AA063-1F0F-44E1-8FF6-683DCA54D981}"/>
              </a:ext>
            </a:extLst>
          </p:cNvPr>
          <p:cNvSpPr txBox="1">
            <a:spLocks noChangeArrowheads="1"/>
          </p:cNvSpPr>
          <p:nvPr/>
        </p:nvSpPr>
        <p:spPr bwMode="auto">
          <a:xfrm>
            <a:off x="2133600" y="35052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endParaRPr lang="en-US" altLang="en-US" sz="2400">
              <a:latin typeface="Arial" panose="020B0604020202020204" pitchFamily="34" charset="0"/>
              <a:ea typeface="MS PGothic" panose="020B0600070205080204" pitchFamily="34" charset="-128"/>
            </a:endParaRPr>
          </a:p>
        </p:txBody>
      </p:sp>
      <mc:AlternateContent xmlns:mc="http://schemas.openxmlformats.org/markup-compatibility/2006" xmlns:a14="http://schemas.microsoft.com/office/drawing/2010/main">
        <mc:Choice Requires="a14">
          <p:sp>
            <p:nvSpPr>
              <p:cNvPr id="65" name="Text Box 39">
                <a:extLst>
                  <a:ext uri="{FF2B5EF4-FFF2-40B4-BE49-F238E27FC236}">
                    <a16:creationId xmlns:a16="http://schemas.microsoft.com/office/drawing/2014/main" id="{D4A2FA7A-377E-4E14-AF9D-9DE79D6C9402}"/>
                  </a:ext>
                </a:extLst>
              </p:cNvPr>
              <p:cNvSpPr txBox="1">
                <a:spLocks noChangeArrowheads="1"/>
              </p:cNvSpPr>
              <p:nvPr/>
            </p:nvSpPr>
            <p:spPr bwMode="auto">
              <a:xfrm>
                <a:off x="3059553" y="3547547"/>
                <a:ext cx="2217297" cy="390748"/>
              </a:xfrm>
              <a:prstGeom prst="rect">
                <a:avLst/>
              </a:prstGeom>
              <a:solidFill>
                <a:schemeClr val="bg1"/>
              </a:solidFill>
              <a:ln>
                <a:noFill/>
              </a:ln>
            </p:spPr>
            <p:txBody>
              <a:bodyPr wrap="square">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14:m>
                  <m:oMathPara xmlns:m="http://schemas.openxmlformats.org/officeDocument/2006/math">
                    <m:oMathParaPr>
                      <m:jc m:val="centerGroup"/>
                    </m:oMathParaPr>
                    <m:oMath xmlns:m="http://schemas.openxmlformats.org/officeDocument/2006/math">
                      <m:sSub>
                        <m:sSubPr>
                          <m:ctrlPr>
                            <a:rPr lang="en-US" altLang="en-US" b="0" i="1" dirty="0" smtClean="0">
                              <a:latin typeface="Cambria Math" panose="02040503050406030204" pitchFamily="18" charset="0"/>
                              <a:ea typeface="MS PGothic" panose="020B0600070205080204" pitchFamily="34" charset="-128"/>
                            </a:rPr>
                          </m:ctrlPr>
                        </m:sSubPr>
                        <m:e>
                          <m:r>
                            <a:rPr lang="en-US" altLang="en-US" i="1" dirty="0" smtClean="0">
                              <a:latin typeface="Cambria Math" panose="02040503050406030204" pitchFamily="18" charset="0"/>
                              <a:ea typeface="MS PGothic" panose="020B0600070205080204" pitchFamily="34" charset="-128"/>
                            </a:rPr>
                            <m:t>𝑉</m:t>
                          </m:r>
                        </m:e>
                        <m:sub>
                          <m:r>
                            <a:rPr lang="en-US" altLang="en-US" b="0" i="1" dirty="0" smtClean="0">
                              <a:latin typeface="Cambria Math" panose="02040503050406030204" pitchFamily="18" charset="0"/>
                              <a:ea typeface="MS PGothic" panose="020B0600070205080204" pitchFamily="34" charset="-128"/>
                            </a:rPr>
                            <m:t>𝑆𝐻</m:t>
                          </m:r>
                        </m:sub>
                      </m:sSub>
                      <m:r>
                        <a:rPr lang="en-US" altLang="en-US" i="1" dirty="0">
                          <a:latin typeface="Cambria Math" panose="02040503050406030204" pitchFamily="18" charset="0"/>
                          <a:ea typeface="MS PGothic" panose="020B0600070205080204" pitchFamily="34" charset="-128"/>
                        </a:rPr>
                        <m:t>=−(</m:t>
                      </m:r>
                      <m:sSub>
                        <m:sSubPr>
                          <m:ctrlPr>
                            <a:rPr lang="en-US" altLang="en-US" b="0" i="1" dirty="0" smtClean="0">
                              <a:latin typeface="Cambria Math" panose="02040503050406030204" pitchFamily="18" charset="0"/>
                              <a:ea typeface="MS PGothic" panose="020B0600070205080204" pitchFamily="34" charset="-128"/>
                            </a:rPr>
                          </m:ctrlPr>
                        </m:sSubPr>
                        <m:e>
                          <m:r>
                            <a:rPr lang="en-US" altLang="en-US" i="1" dirty="0" err="1">
                              <a:latin typeface="Cambria Math" panose="02040503050406030204" pitchFamily="18" charset="0"/>
                              <a:ea typeface="MS PGothic" panose="020B0600070205080204" pitchFamily="34" charset="-128"/>
                            </a:rPr>
                            <m:t>𝑅</m:t>
                          </m:r>
                        </m:e>
                        <m:sub>
                          <m:r>
                            <a:rPr lang="en-US" altLang="en-US" b="0" i="1" dirty="0" smtClean="0">
                              <a:latin typeface="Cambria Math" panose="02040503050406030204" pitchFamily="18" charset="0"/>
                              <a:ea typeface="MS PGothic" panose="020B0600070205080204" pitchFamily="34" charset="-128"/>
                            </a:rPr>
                            <m:t>𝑝</m:t>
                          </m:r>
                        </m:sub>
                      </m:sSub>
                      <m:r>
                        <a:rPr lang="en-US" altLang="en-US" i="1" dirty="0" err="1">
                          <a:latin typeface="Cambria Math" panose="02040503050406030204" pitchFamily="18" charset="0"/>
                          <a:ea typeface="MS PGothic" panose="020B0600070205080204" pitchFamily="34" charset="-128"/>
                        </a:rPr>
                        <m:t>+</m:t>
                      </m:r>
                      <m:sSub>
                        <m:sSubPr>
                          <m:ctrlPr>
                            <a:rPr lang="en-US" altLang="en-US" b="0" i="1" dirty="0" smtClean="0">
                              <a:latin typeface="Cambria Math" panose="02040503050406030204" pitchFamily="18" charset="0"/>
                              <a:ea typeface="MS PGothic" panose="020B0600070205080204" pitchFamily="34" charset="-128"/>
                            </a:rPr>
                          </m:ctrlPr>
                        </m:sSubPr>
                        <m:e>
                          <m:r>
                            <a:rPr lang="en-US" altLang="en-US" i="1" dirty="0" err="1">
                              <a:latin typeface="Cambria Math" panose="02040503050406030204" pitchFamily="18" charset="0"/>
                              <a:ea typeface="MS PGothic" panose="020B0600070205080204" pitchFamily="34" charset="-128"/>
                            </a:rPr>
                            <m:t>𝑅</m:t>
                          </m:r>
                        </m:e>
                        <m:sub>
                          <m:r>
                            <a:rPr lang="en-US" altLang="en-US" b="0" i="1" dirty="0" smtClean="0">
                              <a:latin typeface="Cambria Math" panose="02040503050406030204" pitchFamily="18" charset="0"/>
                              <a:ea typeface="MS PGothic" panose="020B0600070205080204" pitchFamily="34" charset="-128"/>
                            </a:rPr>
                            <m:t>𝑆</m:t>
                          </m:r>
                        </m:sub>
                      </m:sSub>
                      <m:r>
                        <a:rPr lang="en-US" altLang="en-US" i="1" dirty="0">
                          <a:latin typeface="Cambria Math" panose="02040503050406030204" pitchFamily="18" charset="0"/>
                          <a:ea typeface="MS PGothic" panose="020B0600070205080204" pitchFamily="34" charset="-128"/>
                        </a:rPr>
                        <m:t>)</m:t>
                      </m:r>
                      <m:r>
                        <a:rPr lang="en-US" altLang="en-US" i="1" dirty="0">
                          <a:latin typeface="Cambria Math" panose="02040503050406030204" pitchFamily="18" charset="0"/>
                          <a:ea typeface="MS PGothic" panose="020B0600070205080204" pitchFamily="34" charset="-128"/>
                        </a:rPr>
                        <m:t>𝐼</m:t>
                      </m:r>
                    </m:oMath>
                  </m:oMathPara>
                </a14:m>
                <a:endParaRPr lang="en-US" altLang="en-US" dirty="0">
                  <a:latin typeface="Arial" panose="020B0604020202020204" pitchFamily="34" charset="0"/>
                  <a:ea typeface="MS PGothic" panose="020B0600070205080204" pitchFamily="34" charset="-128"/>
                </a:endParaRPr>
              </a:p>
            </p:txBody>
          </p:sp>
        </mc:Choice>
        <mc:Fallback xmlns="">
          <p:sp>
            <p:nvSpPr>
              <p:cNvPr id="65" name="Text Box 39">
                <a:extLst>
                  <a:ext uri="{FF2B5EF4-FFF2-40B4-BE49-F238E27FC236}">
                    <a16:creationId xmlns:a16="http://schemas.microsoft.com/office/drawing/2014/main" id="{D4A2FA7A-377E-4E14-AF9D-9DE79D6C9402}"/>
                  </a:ext>
                </a:extLst>
              </p:cNvPr>
              <p:cNvSpPr txBox="1">
                <a:spLocks noRot="1" noChangeAspect="1" noMove="1" noResize="1" noEditPoints="1" noAdjustHandles="1" noChangeArrowheads="1" noChangeShapeType="1" noTextEdit="1"/>
              </p:cNvSpPr>
              <p:nvPr/>
            </p:nvSpPr>
            <p:spPr bwMode="auto">
              <a:xfrm>
                <a:off x="3059553" y="3547547"/>
                <a:ext cx="2217297" cy="390748"/>
              </a:xfrm>
              <a:prstGeom prst="rect">
                <a:avLst/>
              </a:prstGeom>
              <a:blipFill>
                <a:blip r:embed="rId10"/>
                <a:stretch>
                  <a:fillRect b="-7813"/>
                </a:stretch>
              </a:blipFill>
              <a:ln>
                <a:noFill/>
              </a:ln>
            </p:spPr>
            <p:txBody>
              <a:bodyPr/>
              <a:lstStyle/>
              <a:p>
                <a:r>
                  <a:rPr lang="zh-CN" altLang="en-US">
                    <a:noFill/>
                  </a:rPr>
                  <a:t> </a:t>
                </a:r>
              </a:p>
            </p:txBody>
          </p:sp>
        </mc:Fallback>
      </mc:AlternateContent>
      <p:grpSp>
        <p:nvGrpSpPr>
          <p:cNvPr id="66" name="Group 44">
            <a:extLst>
              <a:ext uri="{FF2B5EF4-FFF2-40B4-BE49-F238E27FC236}">
                <a16:creationId xmlns:a16="http://schemas.microsoft.com/office/drawing/2014/main" id="{92A628DB-CA18-4A22-924B-5D164DA7A7C9}"/>
              </a:ext>
            </a:extLst>
          </p:cNvPr>
          <p:cNvGrpSpPr>
            <a:grpSpLocks/>
          </p:cNvGrpSpPr>
          <p:nvPr/>
        </p:nvGrpSpPr>
        <p:grpSpPr bwMode="auto">
          <a:xfrm>
            <a:off x="685800" y="4953000"/>
            <a:ext cx="533400" cy="381000"/>
            <a:chOff x="432" y="3120"/>
            <a:chExt cx="336" cy="240"/>
          </a:xfrm>
        </p:grpSpPr>
        <p:sp>
          <p:nvSpPr>
            <p:cNvPr id="67" name="Line 40">
              <a:extLst>
                <a:ext uri="{FF2B5EF4-FFF2-40B4-BE49-F238E27FC236}">
                  <a16:creationId xmlns:a16="http://schemas.microsoft.com/office/drawing/2014/main" id="{885D0734-9723-4572-8CA2-B17E283AABE0}"/>
                </a:ext>
              </a:extLst>
            </p:cNvPr>
            <p:cNvSpPr>
              <a:spLocks noChangeShapeType="1"/>
            </p:cNvSpPr>
            <p:nvPr/>
          </p:nvSpPr>
          <p:spPr bwMode="auto">
            <a:xfrm flipV="1">
              <a:off x="432" y="3120"/>
              <a:ext cx="24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8" name="Line 42">
              <a:extLst>
                <a:ext uri="{FF2B5EF4-FFF2-40B4-BE49-F238E27FC236}">
                  <a16:creationId xmlns:a16="http://schemas.microsoft.com/office/drawing/2014/main" id="{3C700DCC-BA7D-48C4-8A55-C4BF1BBC7CB9}"/>
                </a:ext>
              </a:extLst>
            </p:cNvPr>
            <p:cNvSpPr>
              <a:spLocks noChangeShapeType="1"/>
            </p:cNvSpPr>
            <p:nvPr/>
          </p:nvSpPr>
          <p:spPr bwMode="auto">
            <a:xfrm flipV="1">
              <a:off x="480" y="3168"/>
              <a:ext cx="24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 name="Line 43">
              <a:extLst>
                <a:ext uri="{FF2B5EF4-FFF2-40B4-BE49-F238E27FC236}">
                  <a16:creationId xmlns:a16="http://schemas.microsoft.com/office/drawing/2014/main" id="{2572FC65-E54D-43B8-B71E-478417B77437}"/>
                </a:ext>
              </a:extLst>
            </p:cNvPr>
            <p:cNvSpPr>
              <a:spLocks noChangeShapeType="1"/>
            </p:cNvSpPr>
            <p:nvPr/>
          </p:nvSpPr>
          <p:spPr bwMode="auto">
            <a:xfrm flipV="1">
              <a:off x="528" y="3216"/>
              <a:ext cx="24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70" name="Group 45">
            <a:extLst>
              <a:ext uri="{FF2B5EF4-FFF2-40B4-BE49-F238E27FC236}">
                <a16:creationId xmlns:a16="http://schemas.microsoft.com/office/drawing/2014/main" id="{CC6B3C2B-A349-464A-8DD5-05EBD11494C1}"/>
              </a:ext>
            </a:extLst>
          </p:cNvPr>
          <p:cNvGrpSpPr>
            <a:grpSpLocks/>
          </p:cNvGrpSpPr>
          <p:nvPr/>
        </p:nvGrpSpPr>
        <p:grpSpPr bwMode="auto">
          <a:xfrm>
            <a:off x="4724400" y="2128837"/>
            <a:ext cx="533400" cy="381000"/>
            <a:chOff x="432" y="3120"/>
            <a:chExt cx="336" cy="240"/>
          </a:xfrm>
        </p:grpSpPr>
        <p:sp>
          <p:nvSpPr>
            <p:cNvPr id="71" name="Line 46">
              <a:extLst>
                <a:ext uri="{FF2B5EF4-FFF2-40B4-BE49-F238E27FC236}">
                  <a16:creationId xmlns:a16="http://schemas.microsoft.com/office/drawing/2014/main" id="{CFEC9B64-032B-4302-9C91-A3321D691421}"/>
                </a:ext>
              </a:extLst>
            </p:cNvPr>
            <p:cNvSpPr>
              <a:spLocks noChangeShapeType="1"/>
            </p:cNvSpPr>
            <p:nvPr/>
          </p:nvSpPr>
          <p:spPr bwMode="auto">
            <a:xfrm flipV="1">
              <a:off x="432" y="3120"/>
              <a:ext cx="24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 name="Line 47">
              <a:extLst>
                <a:ext uri="{FF2B5EF4-FFF2-40B4-BE49-F238E27FC236}">
                  <a16:creationId xmlns:a16="http://schemas.microsoft.com/office/drawing/2014/main" id="{863009BC-27FE-47AC-BDAC-AC4BFF5B76D6}"/>
                </a:ext>
              </a:extLst>
            </p:cNvPr>
            <p:cNvSpPr>
              <a:spLocks noChangeShapeType="1"/>
            </p:cNvSpPr>
            <p:nvPr/>
          </p:nvSpPr>
          <p:spPr bwMode="auto">
            <a:xfrm flipV="1">
              <a:off x="480" y="3168"/>
              <a:ext cx="24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 name="Line 48">
              <a:extLst>
                <a:ext uri="{FF2B5EF4-FFF2-40B4-BE49-F238E27FC236}">
                  <a16:creationId xmlns:a16="http://schemas.microsoft.com/office/drawing/2014/main" id="{990FA478-0C1A-49CD-AAA7-B7C34D4FB2EE}"/>
                </a:ext>
              </a:extLst>
            </p:cNvPr>
            <p:cNvSpPr>
              <a:spLocks noChangeShapeType="1"/>
            </p:cNvSpPr>
            <p:nvPr/>
          </p:nvSpPr>
          <p:spPr bwMode="auto">
            <a:xfrm flipV="1">
              <a:off x="528" y="3216"/>
              <a:ext cx="24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74" name="TextBox 36">
            <a:extLst>
              <a:ext uri="{FF2B5EF4-FFF2-40B4-BE49-F238E27FC236}">
                <a16:creationId xmlns:a16="http://schemas.microsoft.com/office/drawing/2014/main" id="{A7187329-13F4-432E-8EE6-F3F1A7FB79A7}"/>
              </a:ext>
            </a:extLst>
          </p:cNvPr>
          <p:cNvSpPr txBox="1">
            <a:spLocks noChangeArrowheads="1"/>
          </p:cNvSpPr>
          <p:nvPr/>
        </p:nvSpPr>
        <p:spPr bwMode="auto">
          <a:xfrm>
            <a:off x="5105400" y="4114800"/>
            <a:ext cx="3810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sz="2000">
                <a:latin typeface="Arial" panose="020B0604020202020204" pitchFamily="34" charset="0"/>
                <a:ea typeface="MS PGothic" panose="020B0600070205080204" pitchFamily="34" charset="-128"/>
              </a:rPr>
              <a:t>Note: in real life, it is difficult to put diode for every cell!</a:t>
            </a:r>
          </a:p>
          <a:p>
            <a:pPr eaLnBrk="1" hangingPunct="1"/>
            <a:r>
              <a:rPr lang="en-US" altLang="en-US" sz="2000">
                <a:latin typeface="Arial" panose="020B0604020202020204" pitchFamily="34" charset="0"/>
                <a:ea typeface="MS PGothic" panose="020B0600070205080204" pitchFamily="34" charset="-128"/>
              </a:rPr>
              <a:t>Usually we put a diode for each module instead. This helps for case in which many modules are connected in series.</a:t>
            </a:r>
          </a:p>
        </p:txBody>
      </p:sp>
      <p:sp>
        <p:nvSpPr>
          <p:cNvPr id="75" name="矩形 74">
            <a:extLst>
              <a:ext uri="{FF2B5EF4-FFF2-40B4-BE49-F238E27FC236}">
                <a16:creationId xmlns:a16="http://schemas.microsoft.com/office/drawing/2014/main" id="{94FC7061-601C-4396-A969-C73CE30F0F2D}"/>
              </a:ext>
            </a:extLst>
          </p:cNvPr>
          <p:cNvSpPr/>
          <p:nvPr/>
        </p:nvSpPr>
        <p:spPr>
          <a:xfrm>
            <a:off x="3581400" y="4114800"/>
            <a:ext cx="98425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455840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3BCF4064-26B6-41A8-B825-731BE3D952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775" y="3352800"/>
            <a:ext cx="8172450"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a:extLst>
              <a:ext uri="{FF2B5EF4-FFF2-40B4-BE49-F238E27FC236}">
                <a16:creationId xmlns:a16="http://schemas.microsoft.com/office/drawing/2014/main" id="{B0C172E2-CEA6-4A49-86E3-915529DA3F96}"/>
              </a:ext>
            </a:extLst>
          </p:cNvPr>
          <p:cNvSpPr>
            <a:spLocks noGrp="1"/>
          </p:cNvSpPr>
          <p:nvPr>
            <p:ph type="title"/>
          </p:nvPr>
        </p:nvSpPr>
        <p:spPr/>
        <p:txBody>
          <a:bodyPr/>
          <a:lstStyle/>
          <a:p>
            <a:r>
              <a:rPr lang="en-US" altLang="zh-CN" dirty="0"/>
              <a:t>Bypass Diodes for Shade Mitigation</a:t>
            </a:r>
            <a:endParaRPr lang="zh-CN" altLang="en-US" dirty="0"/>
          </a:p>
        </p:txBody>
      </p:sp>
      <p:sp>
        <p:nvSpPr>
          <p:cNvPr id="3" name="内容占位符 2">
            <a:extLst>
              <a:ext uri="{FF2B5EF4-FFF2-40B4-BE49-F238E27FC236}">
                <a16:creationId xmlns:a16="http://schemas.microsoft.com/office/drawing/2014/main" id="{B30A8701-7B2A-4236-8F59-922CD25D5F3C}"/>
              </a:ext>
            </a:extLst>
          </p:cNvPr>
          <p:cNvSpPr>
            <a:spLocks noGrp="1"/>
          </p:cNvSpPr>
          <p:nvPr>
            <p:ph idx="1"/>
          </p:nvPr>
        </p:nvSpPr>
        <p:spPr/>
        <p:txBody>
          <a:bodyPr/>
          <a:lstStyle/>
          <a:p>
            <a:r>
              <a:rPr lang="en-US" altLang="en-US" dirty="0">
                <a:latin typeface="Times-Roman" charset="0"/>
                <a:ea typeface="MS PGothic" panose="020B0600070205080204" pitchFamily="34" charset="-128"/>
              </a:rPr>
              <a:t>Mitigating the shade problem with a bypass diode. In the sun (a), the bypass diode is cut off and all the normal current goes through the solar cell. In shade (b), the bypass diode conducts current around the shaded cell, allowing just the diode drop of about 0.6 V to occur.</a:t>
            </a:r>
            <a:endParaRPr lang="en-US" altLang="en-US" dirty="0">
              <a:latin typeface="Arial" panose="020B0604020202020204" pitchFamily="34" charset="0"/>
              <a:ea typeface="MS PGothic" panose="020B0600070205080204" pitchFamily="34" charset="-128"/>
            </a:endParaRPr>
          </a:p>
          <a:p>
            <a:endParaRPr lang="zh-CN" altLang="en-US" dirty="0"/>
          </a:p>
        </p:txBody>
      </p:sp>
    </p:spTree>
    <p:extLst>
      <p:ext uri="{BB962C8B-B14F-4D97-AF65-F5344CB8AC3E}">
        <p14:creationId xmlns:p14="http://schemas.microsoft.com/office/powerpoint/2010/main" val="32888913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F4C555-E1D7-451D-8304-64A13C5264A4}"/>
              </a:ext>
            </a:extLst>
          </p:cNvPr>
          <p:cNvSpPr>
            <a:spLocks noGrp="1"/>
          </p:cNvSpPr>
          <p:nvPr>
            <p:ph type="title"/>
          </p:nvPr>
        </p:nvSpPr>
        <p:spPr/>
        <p:txBody>
          <a:bodyPr/>
          <a:lstStyle/>
          <a:p>
            <a:r>
              <a:rPr lang="en-US" altLang="zh-CN" dirty="0"/>
              <a:t>Bypass Diodes for Shade Mitigation</a:t>
            </a:r>
            <a:endParaRPr lang="zh-CN" altLang="en-US" dirty="0"/>
          </a:p>
        </p:txBody>
      </p:sp>
      <p:sp>
        <p:nvSpPr>
          <p:cNvPr id="3" name="内容占位符 2">
            <a:extLst>
              <a:ext uri="{FF2B5EF4-FFF2-40B4-BE49-F238E27FC236}">
                <a16:creationId xmlns:a16="http://schemas.microsoft.com/office/drawing/2014/main" id="{E08F4433-6506-49EB-876F-59CDA1A35EA0}"/>
              </a:ext>
            </a:extLst>
          </p:cNvPr>
          <p:cNvSpPr>
            <a:spLocks noGrp="1"/>
          </p:cNvSpPr>
          <p:nvPr>
            <p:ph idx="1"/>
          </p:nvPr>
        </p:nvSpPr>
        <p:spPr/>
        <p:txBody>
          <a:bodyPr/>
          <a:lstStyle/>
          <a:p>
            <a:pPr algn="just"/>
            <a:r>
              <a:rPr lang="en-US" altLang="zh-CN" sz="2000" dirty="0"/>
              <a:t>The ability of bypass diodes to mitigate shading when modules are charging a 65 V battery. Without bypass diodes, a partially shaded module constricts the current delivered to the load (b). With bypass diodes, current is diverted around the shaded module. (one cell shaded)</a:t>
            </a:r>
          </a:p>
          <a:p>
            <a:endParaRPr lang="zh-CN" altLang="en-US" sz="2000" dirty="0"/>
          </a:p>
        </p:txBody>
      </p:sp>
      <p:pic>
        <p:nvPicPr>
          <p:cNvPr id="7" name="Picture 3">
            <a:extLst>
              <a:ext uri="{FF2B5EF4-FFF2-40B4-BE49-F238E27FC236}">
                <a16:creationId xmlns:a16="http://schemas.microsoft.com/office/drawing/2014/main" id="{B702AAE7-2E46-47FE-9058-4D863BC811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514600"/>
            <a:ext cx="51816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88821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6DD539-DDA2-4BB8-8960-83926AA4AE66}"/>
              </a:ext>
            </a:extLst>
          </p:cNvPr>
          <p:cNvSpPr>
            <a:spLocks noGrp="1"/>
          </p:cNvSpPr>
          <p:nvPr>
            <p:ph type="title"/>
          </p:nvPr>
        </p:nvSpPr>
        <p:spPr/>
        <p:txBody>
          <a:bodyPr/>
          <a:lstStyle/>
          <a:p>
            <a:r>
              <a:rPr lang="en-US" altLang="zh-CN" dirty="0"/>
              <a:t>Maximum power point trackers</a:t>
            </a:r>
            <a:endParaRPr lang="zh-CN" altLang="en-US" dirty="0"/>
          </a:p>
        </p:txBody>
      </p:sp>
      <p:sp>
        <p:nvSpPr>
          <p:cNvPr id="3" name="内容占位符 2">
            <a:extLst>
              <a:ext uri="{FF2B5EF4-FFF2-40B4-BE49-F238E27FC236}">
                <a16:creationId xmlns:a16="http://schemas.microsoft.com/office/drawing/2014/main" id="{3DA8C8EA-B6DC-4DE5-AA2F-280747961D63}"/>
              </a:ext>
            </a:extLst>
          </p:cNvPr>
          <p:cNvSpPr>
            <a:spLocks noGrp="1"/>
          </p:cNvSpPr>
          <p:nvPr>
            <p:ph idx="1"/>
          </p:nvPr>
        </p:nvSpPr>
        <p:spPr/>
        <p:txBody>
          <a:bodyPr/>
          <a:lstStyle/>
          <a:p>
            <a:r>
              <a:rPr lang="en-US" altLang="zh-CN" dirty="0"/>
              <a:t>The Buck–Boost Converter:</a:t>
            </a:r>
          </a:p>
          <a:p>
            <a:pPr lvl="1"/>
            <a:r>
              <a:rPr lang="en-US" altLang="zh-CN" dirty="0"/>
              <a:t>A </a:t>
            </a:r>
            <a:r>
              <a:rPr lang="en-US" altLang="zh-CN" i="1" dirty="0"/>
              <a:t>boost converter </a:t>
            </a:r>
            <a:r>
              <a:rPr lang="en-US" altLang="zh-CN" dirty="0"/>
              <a:t>is a commonly used circuit to step up DC voltage.</a:t>
            </a:r>
          </a:p>
          <a:p>
            <a:pPr lvl="1"/>
            <a:r>
              <a:rPr lang="en-US" altLang="zh-CN" dirty="0"/>
              <a:t>A </a:t>
            </a:r>
            <a:r>
              <a:rPr lang="en-US" altLang="zh-CN" i="1" dirty="0"/>
              <a:t>buck converter </a:t>
            </a:r>
            <a:r>
              <a:rPr lang="en-US" altLang="zh-CN" dirty="0"/>
              <a:t>is often used to step down voltage.</a:t>
            </a:r>
          </a:p>
          <a:p>
            <a:pPr lvl="1"/>
            <a:r>
              <a:rPr lang="en-US" altLang="zh-CN" dirty="0"/>
              <a:t>A </a:t>
            </a:r>
            <a:r>
              <a:rPr lang="en-US" altLang="zh-CN" i="1" dirty="0"/>
              <a:t>buck–boost converter </a:t>
            </a:r>
            <a:r>
              <a:rPr lang="en-US" altLang="zh-CN" dirty="0"/>
              <a:t>is capable of raising or lowering a DC voltage from its source to whatever DC voltage is needed by the load</a:t>
            </a:r>
            <a:endParaRPr lang="zh-CN" altLang="en-US" dirty="0"/>
          </a:p>
        </p:txBody>
      </p:sp>
      <p:sp>
        <p:nvSpPr>
          <p:cNvPr id="4" name="灯片编号占位符 3">
            <a:extLst>
              <a:ext uri="{FF2B5EF4-FFF2-40B4-BE49-F238E27FC236}">
                <a16:creationId xmlns:a16="http://schemas.microsoft.com/office/drawing/2014/main" id="{EA74C370-9159-491D-BDC2-5F0D850285C7}"/>
              </a:ext>
            </a:extLst>
          </p:cNvPr>
          <p:cNvSpPr>
            <a:spLocks noGrp="1"/>
          </p:cNvSpPr>
          <p:nvPr>
            <p:ph type="sldNum" sz="quarter" idx="12"/>
          </p:nvPr>
        </p:nvSpPr>
        <p:spPr/>
        <p:txBody>
          <a:bodyPr/>
          <a:lstStyle/>
          <a:p>
            <a:pPr>
              <a:defRPr/>
            </a:pPr>
            <a:fld id="{A5A7C52C-B8D8-46AC-9434-6888604DA894}" type="slidenum">
              <a:rPr lang="en-US" altLang="zh-CN" smtClean="0"/>
              <a:pPr>
                <a:defRPr/>
              </a:pPr>
              <a:t>83</a:t>
            </a:fld>
            <a:endParaRPr lang="en-US" altLang="zh-CN"/>
          </a:p>
        </p:txBody>
      </p:sp>
      <p:pic>
        <p:nvPicPr>
          <p:cNvPr id="5" name="图片 4">
            <a:extLst>
              <a:ext uri="{FF2B5EF4-FFF2-40B4-BE49-F238E27FC236}">
                <a16:creationId xmlns:a16="http://schemas.microsoft.com/office/drawing/2014/main" id="{FCD9B4E5-7FAF-4B3A-BA4A-370B7D9E8C8E}"/>
              </a:ext>
            </a:extLst>
          </p:cNvPr>
          <p:cNvPicPr>
            <a:picLocks noChangeAspect="1"/>
          </p:cNvPicPr>
          <p:nvPr/>
        </p:nvPicPr>
        <p:blipFill>
          <a:blip r:embed="rId2"/>
          <a:stretch>
            <a:fillRect/>
          </a:stretch>
        </p:blipFill>
        <p:spPr>
          <a:xfrm>
            <a:off x="1381125" y="3276600"/>
            <a:ext cx="6381750" cy="2724150"/>
          </a:xfrm>
          <a:prstGeom prst="rect">
            <a:avLst/>
          </a:prstGeom>
        </p:spPr>
      </p:pic>
    </p:spTree>
    <p:extLst>
      <p:ext uri="{BB962C8B-B14F-4D97-AF65-F5344CB8AC3E}">
        <p14:creationId xmlns:p14="http://schemas.microsoft.com/office/powerpoint/2010/main" val="20760789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6DD539-DDA2-4BB8-8960-83926AA4AE66}"/>
              </a:ext>
            </a:extLst>
          </p:cNvPr>
          <p:cNvSpPr>
            <a:spLocks noGrp="1"/>
          </p:cNvSpPr>
          <p:nvPr>
            <p:ph type="title"/>
          </p:nvPr>
        </p:nvSpPr>
        <p:spPr/>
        <p:txBody>
          <a:bodyPr/>
          <a:lstStyle/>
          <a:p>
            <a:r>
              <a:rPr lang="en-US" altLang="zh-CN" dirty="0"/>
              <a:t>Maximum power point trackers</a:t>
            </a:r>
            <a:endParaRPr lang="zh-CN" altLang="en-US" dirty="0"/>
          </a:p>
        </p:txBody>
      </p:sp>
      <p:sp>
        <p:nvSpPr>
          <p:cNvPr id="3" name="内容占位符 2">
            <a:extLst>
              <a:ext uri="{FF2B5EF4-FFF2-40B4-BE49-F238E27FC236}">
                <a16:creationId xmlns:a16="http://schemas.microsoft.com/office/drawing/2014/main" id="{3DA8C8EA-B6DC-4DE5-AA2F-280747961D63}"/>
              </a:ext>
            </a:extLst>
          </p:cNvPr>
          <p:cNvSpPr>
            <a:spLocks noGrp="1"/>
          </p:cNvSpPr>
          <p:nvPr>
            <p:ph idx="1"/>
          </p:nvPr>
        </p:nvSpPr>
        <p:spPr/>
        <p:txBody>
          <a:bodyPr/>
          <a:lstStyle/>
          <a:p>
            <a:r>
              <a:rPr lang="en-US" altLang="zh-CN" dirty="0"/>
              <a:t>The Buck–Boost Converter:</a:t>
            </a:r>
          </a:p>
          <a:p>
            <a:pPr marL="0" indent="0">
              <a:buNone/>
            </a:pPr>
            <a:r>
              <a:rPr lang="en-US" altLang="zh-CN" dirty="0"/>
              <a:t>The buck-boost converter is controlled with pulse–width modulation (PWM) signal:</a:t>
            </a:r>
          </a:p>
        </p:txBody>
      </p:sp>
      <p:sp>
        <p:nvSpPr>
          <p:cNvPr id="4" name="灯片编号占位符 3">
            <a:extLst>
              <a:ext uri="{FF2B5EF4-FFF2-40B4-BE49-F238E27FC236}">
                <a16:creationId xmlns:a16="http://schemas.microsoft.com/office/drawing/2014/main" id="{EA74C370-9159-491D-BDC2-5F0D850285C7}"/>
              </a:ext>
            </a:extLst>
          </p:cNvPr>
          <p:cNvSpPr>
            <a:spLocks noGrp="1"/>
          </p:cNvSpPr>
          <p:nvPr>
            <p:ph type="sldNum" sz="quarter" idx="12"/>
          </p:nvPr>
        </p:nvSpPr>
        <p:spPr/>
        <p:txBody>
          <a:bodyPr/>
          <a:lstStyle/>
          <a:p>
            <a:pPr>
              <a:defRPr/>
            </a:pPr>
            <a:fld id="{A5A7C52C-B8D8-46AC-9434-6888604DA894}" type="slidenum">
              <a:rPr lang="en-US" altLang="zh-CN" smtClean="0"/>
              <a:pPr>
                <a:defRPr/>
              </a:pPr>
              <a:t>84</a:t>
            </a:fld>
            <a:endParaRPr lang="en-US" altLang="zh-CN"/>
          </a:p>
        </p:txBody>
      </p:sp>
      <p:pic>
        <p:nvPicPr>
          <p:cNvPr id="6" name="图片 5">
            <a:extLst>
              <a:ext uri="{FF2B5EF4-FFF2-40B4-BE49-F238E27FC236}">
                <a16:creationId xmlns:a16="http://schemas.microsoft.com/office/drawing/2014/main" id="{954EA8AD-019A-4BED-A28E-86090D806A59}"/>
              </a:ext>
            </a:extLst>
          </p:cNvPr>
          <p:cNvPicPr>
            <a:picLocks noChangeAspect="1"/>
          </p:cNvPicPr>
          <p:nvPr/>
        </p:nvPicPr>
        <p:blipFill>
          <a:blip r:embed="rId2"/>
          <a:stretch>
            <a:fillRect/>
          </a:stretch>
        </p:blipFill>
        <p:spPr>
          <a:xfrm>
            <a:off x="1262062" y="2808577"/>
            <a:ext cx="6619875" cy="3333750"/>
          </a:xfrm>
          <a:prstGeom prst="rect">
            <a:avLst/>
          </a:prstGeom>
        </p:spPr>
      </p:pic>
    </p:spTree>
    <p:extLst>
      <p:ext uri="{BB962C8B-B14F-4D97-AF65-F5344CB8AC3E}">
        <p14:creationId xmlns:p14="http://schemas.microsoft.com/office/powerpoint/2010/main" val="39636806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6DD539-DDA2-4BB8-8960-83926AA4AE66}"/>
              </a:ext>
            </a:extLst>
          </p:cNvPr>
          <p:cNvSpPr>
            <a:spLocks noGrp="1"/>
          </p:cNvSpPr>
          <p:nvPr>
            <p:ph type="title"/>
          </p:nvPr>
        </p:nvSpPr>
        <p:spPr/>
        <p:txBody>
          <a:bodyPr/>
          <a:lstStyle/>
          <a:p>
            <a:r>
              <a:rPr lang="en-US" altLang="zh-CN" dirty="0"/>
              <a:t>Maximum power point trackers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DA8C8EA-B6DC-4DE5-AA2F-280747961D63}"/>
                  </a:ext>
                </a:extLst>
              </p:cNvPr>
              <p:cNvSpPr>
                <a:spLocks noGrp="1"/>
              </p:cNvSpPr>
              <p:nvPr>
                <p:ph idx="1"/>
              </p:nvPr>
            </p:nvSpPr>
            <p:spPr>
              <a:xfrm>
                <a:off x="628650" y="1219201"/>
                <a:ext cx="7886700" cy="4648200"/>
              </a:xfrm>
            </p:spPr>
            <p:txBody>
              <a:bodyPr/>
              <a:lstStyle/>
              <a:p>
                <a:r>
                  <a:rPr lang="en-US" altLang="zh-CN" dirty="0"/>
                  <a:t>The average power from the inductor in the buck–boost converter is</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𝑃</m:t>
                              </m:r>
                            </m:e>
                          </m:acc>
                        </m:e>
                        <m:sub>
                          <m:r>
                            <a:rPr lang="en-US" altLang="zh-CN" b="0" i="1" smtClean="0">
                              <a:latin typeface="Cambria Math" panose="02040503050406030204" pitchFamily="18" charset="0"/>
                            </a:rPr>
                            <m:t>𝐿</m:t>
                          </m:r>
                          <m:r>
                            <a:rPr lang="en-US" altLang="zh-CN" b="0" i="1" smtClean="0">
                              <a:latin typeface="Cambria Math" panose="02040503050406030204" pitchFamily="18" charset="0"/>
                            </a:rPr>
                            <m:t>,</m:t>
                          </m:r>
                          <m:r>
                            <a:rPr lang="en-US" altLang="zh-CN" b="0" i="1" smtClean="0">
                              <a:latin typeface="Cambria Math" panose="02040503050406030204" pitchFamily="18" charset="0"/>
                            </a:rPr>
                            <m:t>𝑜𝑢𝑡</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𝑇</m:t>
                          </m:r>
                        </m:den>
                      </m:f>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𝑂</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𝐿</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𝑇</m:t>
                          </m:r>
                          <m:r>
                            <a:rPr lang="en-US" altLang="zh-CN" b="0" i="1" smtClean="0">
                              <a:latin typeface="Cambria Math" panose="02040503050406030204" pitchFamily="18" charset="0"/>
                            </a:rPr>
                            <m:t>−</m:t>
                          </m:r>
                          <m:r>
                            <a:rPr lang="en-US" altLang="zh-CN" b="0" i="1" smtClean="0">
                              <a:latin typeface="Cambria Math" panose="02040503050406030204" pitchFamily="18" charset="0"/>
                            </a:rPr>
                            <m:t>𝐷𝑇</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𝑂</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𝐿</m:t>
                          </m:r>
                        </m:sub>
                      </m:sSub>
                      <m:r>
                        <a:rPr lang="en-US" altLang="zh-CN" b="0" i="1" smtClean="0">
                          <a:latin typeface="Cambria Math" panose="02040503050406030204" pitchFamily="18" charset="0"/>
                        </a:rPr>
                        <m:t>(1−</m:t>
                      </m:r>
                      <m:r>
                        <a:rPr lang="en-US" altLang="zh-CN" b="0" i="1" smtClean="0">
                          <a:latin typeface="Cambria Math" panose="02040503050406030204" pitchFamily="18" charset="0"/>
                        </a:rPr>
                        <m:t>𝐷</m:t>
                      </m:r>
                      <m:r>
                        <a:rPr lang="en-US" altLang="zh-CN" b="0" i="1" smtClean="0">
                          <a:latin typeface="Cambria Math" panose="02040503050406030204" pitchFamily="18" charset="0"/>
                        </a:rPr>
                        <m:t>)</m:t>
                      </m:r>
                    </m:oMath>
                  </m:oMathPara>
                </a14:m>
                <a:endParaRPr lang="en-US" altLang="zh-CN" dirty="0"/>
              </a:p>
              <a:p>
                <a:pPr marL="0" indent="0">
                  <a:buNone/>
                </a:pPr>
                <a:r>
                  <a:rPr lang="en-US" altLang="zh-CN" dirty="0"/>
                  <a:t>where </a:t>
                </a:r>
                <a14:m>
                  <m:oMath xmlns:m="http://schemas.openxmlformats.org/officeDocument/2006/math">
                    <m:r>
                      <a:rPr lang="en-US" altLang="zh-CN" b="0" i="1" smtClean="0">
                        <a:latin typeface="Cambria Math" panose="02040503050406030204" pitchFamily="18" charset="0"/>
                      </a:rPr>
                      <m:t>𝐷</m:t>
                    </m:r>
                  </m:oMath>
                </a14:m>
                <a:r>
                  <a:rPr lang="en-US" altLang="zh-CN" dirty="0"/>
                  <a:t> is</a:t>
                </a:r>
                <a:r>
                  <a:rPr lang="en-US" altLang="zh-CN" b="0" dirty="0"/>
                  <a:t> duty cycle.</a:t>
                </a:r>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𝑃</m:t>
                              </m:r>
                            </m:e>
                          </m:acc>
                        </m:e>
                        <m:sub>
                          <m:r>
                            <a:rPr lang="en-US" altLang="zh-CN" i="1">
                              <a:latin typeface="Cambria Math" panose="02040503050406030204" pitchFamily="18" charset="0"/>
                            </a:rPr>
                            <m:t>𝐿</m:t>
                          </m:r>
                          <m:r>
                            <a:rPr lang="en-US" altLang="zh-CN" i="1">
                              <a:latin typeface="Cambria Math" panose="02040503050406030204" pitchFamily="18" charset="0"/>
                            </a:rPr>
                            <m:t>,</m:t>
                          </m:r>
                          <m:r>
                            <a:rPr lang="en-US" altLang="zh-CN" b="0" i="1" smtClean="0">
                              <a:latin typeface="Cambria Math" panose="02040503050406030204" pitchFamily="18" charset="0"/>
                            </a:rPr>
                            <m:t>𝑖𝑛</m:t>
                          </m:r>
                        </m:sub>
                      </m:sSub>
                      <m:r>
                        <a:rPr lang="en-US" altLang="zh-CN" i="1">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𝑇</m:t>
                          </m:r>
                        </m:den>
                      </m:f>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b="0" i="1" smtClean="0">
                              <a:latin typeface="Cambria Math" panose="02040503050406030204" pitchFamily="18" charset="0"/>
                            </a:rPr>
                            <m:t>𝑖</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𝐼</m:t>
                          </m:r>
                        </m:e>
                        <m:sub>
                          <m:r>
                            <a:rPr lang="en-US" altLang="zh-CN" i="1">
                              <a:latin typeface="Cambria Math" panose="02040503050406030204" pitchFamily="18" charset="0"/>
                            </a:rPr>
                            <m:t>𝐿</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𝐷𝑇</m:t>
                          </m:r>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b="0" i="1" smtClean="0">
                              <a:latin typeface="Cambria Math" panose="02040503050406030204" pitchFamily="18" charset="0"/>
                            </a:rPr>
                            <m:t>𝑖</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𝐼</m:t>
                          </m:r>
                        </m:e>
                        <m:sub>
                          <m:r>
                            <a:rPr lang="en-US" altLang="zh-CN" i="1">
                              <a:latin typeface="Cambria Math" panose="02040503050406030204" pitchFamily="18" charset="0"/>
                            </a:rPr>
                            <m:t>𝐿</m:t>
                          </m:r>
                        </m:sub>
                      </m:sSub>
                      <m:r>
                        <a:rPr lang="en-US" altLang="zh-CN" i="1" smtClean="0">
                          <a:latin typeface="Cambria Math" panose="02040503050406030204" pitchFamily="18" charset="0"/>
                        </a:rPr>
                        <m:t>𝐷</m:t>
                      </m:r>
                    </m:oMath>
                  </m:oMathPara>
                </a14:m>
                <a:endParaRPr lang="en-US" altLang="zh-CN" dirty="0"/>
              </a:p>
              <a:p>
                <a:pPr marL="0" indent="0">
                  <a:buNone/>
                </a:pPr>
                <a:r>
                  <a:rPr lang="en-US" altLang="zh-CN" dirty="0"/>
                  <a:t>Energy Conservation: over one cycle, avg power into the inductor plus avg power out of the inductor must be zero</a:t>
                </a:r>
              </a:p>
              <a:p>
                <a:pPr marL="0" indent="0">
                  <a:buNone/>
                </a:pPr>
                <a:endParaRPr lang="en-US" altLang="zh-CN" dirty="0"/>
              </a:p>
              <a:p>
                <a:pPr marL="0" indent="0">
                  <a:buNone/>
                </a:pPr>
                <a:r>
                  <a:rPr lang="en-US" altLang="zh-CN" dirty="0"/>
                  <a:t>The ratio of voltage between input and output is:</a:t>
                </a:r>
              </a:p>
              <a:p>
                <a:pPr marL="0" indent="0">
                  <a:buNone/>
                </a:pPr>
                <a:endParaRPr lang="en-US" altLang="zh-CN" dirty="0"/>
              </a:p>
              <a:p>
                <a:pPr marL="0" indent="0">
                  <a:buNone/>
                </a:pPr>
                <a14:m>
                  <m:oMath xmlns:m="http://schemas.openxmlformats.org/officeDocument/2006/math">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𝑂</m:t>
                            </m:r>
                          </m:sub>
                        </m:sSub>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𝑖</m:t>
                            </m:r>
                          </m:sub>
                        </m:sSub>
                      </m:den>
                    </m:f>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𝐷</m:t>
                            </m:r>
                          </m:num>
                          <m:den>
                            <m:r>
                              <a:rPr lang="en-US" altLang="zh-CN" b="0" i="1" smtClean="0">
                                <a:latin typeface="Cambria Math" panose="02040503050406030204" pitchFamily="18" charset="0"/>
                              </a:rPr>
                              <m:t>1−</m:t>
                            </m:r>
                            <m:r>
                              <a:rPr lang="en-US" altLang="zh-CN" b="0" i="1" smtClean="0">
                                <a:latin typeface="Cambria Math" panose="02040503050406030204" pitchFamily="18" charset="0"/>
                              </a:rPr>
                              <m:t>𝐷</m:t>
                            </m:r>
                          </m:den>
                        </m:f>
                      </m:e>
                    </m:d>
                  </m:oMath>
                </a14:m>
                <a:r>
                  <a:rPr lang="en-US" altLang="zh-CN" dirty="0"/>
                  <a:t>                       </a:t>
                </a:r>
                <a14:m>
                  <m:oMath xmlns:m="http://schemas.openxmlformats.org/officeDocument/2006/math">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b="0" i="1" smtClean="0">
                                <a:latin typeface="Cambria Math" panose="02040503050406030204" pitchFamily="18" charset="0"/>
                              </a:rPr>
                              <m:t>𝑖</m:t>
                            </m:r>
                          </m:sub>
                        </m:sSub>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b="0" i="1" smtClean="0">
                                <a:latin typeface="Cambria Math" panose="02040503050406030204" pitchFamily="18" charset="0"/>
                              </a:rPr>
                              <m:t>𝑜</m:t>
                            </m:r>
                          </m:sub>
                        </m:sSub>
                      </m:den>
                    </m:f>
                    <m:r>
                      <a:rPr lang="en-US" altLang="zh-CN" i="1">
                        <a:latin typeface="Cambria Math" panose="02040503050406030204" pitchFamily="18" charset="0"/>
                      </a:rPr>
                      <m:t>=−</m:t>
                    </m:r>
                    <m:d>
                      <m:dPr>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r>
                              <a:rPr lang="en-US" altLang="zh-CN" b="0" i="1" smtClean="0">
                                <a:latin typeface="Cambria Math" panose="02040503050406030204" pitchFamily="18" charset="0"/>
                              </a:rPr>
                              <m:t>1−</m:t>
                            </m:r>
                            <m:r>
                              <a:rPr lang="en-US" altLang="zh-CN" i="1">
                                <a:latin typeface="Cambria Math" panose="02040503050406030204" pitchFamily="18" charset="0"/>
                              </a:rPr>
                              <m:t>𝐷</m:t>
                            </m:r>
                          </m:num>
                          <m:den>
                            <m:r>
                              <a:rPr lang="en-US" altLang="zh-CN" i="1">
                                <a:latin typeface="Cambria Math" panose="02040503050406030204" pitchFamily="18" charset="0"/>
                              </a:rPr>
                              <m:t>𝐷</m:t>
                            </m:r>
                          </m:den>
                        </m:f>
                      </m:e>
                    </m:d>
                  </m:oMath>
                </a14:m>
                <a:endParaRPr lang="en-US" altLang="zh-CN" dirty="0"/>
              </a:p>
            </p:txBody>
          </p:sp>
        </mc:Choice>
        <mc:Fallback xmlns="">
          <p:sp>
            <p:nvSpPr>
              <p:cNvPr id="3" name="内容占位符 2">
                <a:extLst>
                  <a:ext uri="{FF2B5EF4-FFF2-40B4-BE49-F238E27FC236}">
                    <a16:creationId xmlns:a16="http://schemas.microsoft.com/office/drawing/2014/main" id="{3DA8C8EA-B6DC-4DE5-AA2F-280747961D63}"/>
                  </a:ext>
                </a:extLst>
              </p:cNvPr>
              <p:cNvSpPr>
                <a:spLocks noGrp="1" noRot="1" noChangeAspect="1" noMove="1" noResize="1" noEditPoints="1" noAdjustHandles="1" noChangeArrowheads="1" noChangeShapeType="1" noTextEdit="1"/>
              </p:cNvSpPr>
              <p:nvPr>
                <p:ph idx="1"/>
              </p:nvPr>
            </p:nvSpPr>
            <p:spPr>
              <a:xfrm>
                <a:off x="628650" y="1219201"/>
                <a:ext cx="7886700" cy="4648200"/>
              </a:xfrm>
              <a:blipFill>
                <a:blip r:embed="rId2"/>
                <a:stretch>
                  <a:fillRect l="-1159" t="-1048" b="-19135"/>
                </a:stretch>
              </a:blipFill>
            </p:spPr>
            <p:txBody>
              <a:bodyPr/>
              <a:lstStyle/>
              <a:p>
                <a:r>
                  <a:rPr lang="en-US">
                    <a:noFill/>
                  </a:rPr>
                  <a:t> </a:t>
                </a:r>
              </a:p>
            </p:txBody>
          </p:sp>
        </mc:Fallback>
      </mc:AlternateContent>
      <p:sp>
        <p:nvSpPr>
          <p:cNvPr id="4" name="灯片编号占位符 3">
            <a:extLst>
              <a:ext uri="{FF2B5EF4-FFF2-40B4-BE49-F238E27FC236}">
                <a16:creationId xmlns:a16="http://schemas.microsoft.com/office/drawing/2014/main" id="{EA74C370-9159-491D-BDC2-5F0D850285C7}"/>
              </a:ext>
            </a:extLst>
          </p:cNvPr>
          <p:cNvSpPr>
            <a:spLocks noGrp="1"/>
          </p:cNvSpPr>
          <p:nvPr>
            <p:ph type="sldNum" sz="quarter" idx="12"/>
          </p:nvPr>
        </p:nvSpPr>
        <p:spPr/>
        <p:txBody>
          <a:bodyPr/>
          <a:lstStyle/>
          <a:p>
            <a:pPr>
              <a:defRPr/>
            </a:pPr>
            <a:fld id="{A5A7C52C-B8D8-46AC-9434-6888604DA894}" type="slidenum">
              <a:rPr lang="en-US" altLang="zh-CN" smtClean="0"/>
              <a:pPr>
                <a:defRPr/>
              </a:pPr>
              <a:t>85</a:t>
            </a:fld>
            <a:endParaRPr lang="en-US" altLang="zh-CN"/>
          </a:p>
        </p:txBody>
      </p:sp>
    </p:spTree>
    <p:extLst>
      <p:ext uri="{BB962C8B-B14F-4D97-AF65-F5344CB8AC3E}">
        <p14:creationId xmlns:p14="http://schemas.microsoft.com/office/powerpoint/2010/main" val="18123770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0172BB-42D5-4CDF-BAD3-57DD2B99053A}"/>
              </a:ext>
            </a:extLst>
          </p:cNvPr>
          <p:cNvSpPr>
            <a:spLocks noGrp="1"/>
          </p:cNvSpPr>
          <p:nvPr>
            <p:ph type="title"/>
          </p:nvPr>
        </p:nvSpPr>
        <p:spPr/>
        <p:txBody>
          <a:bodyPr/>
          <a:lstStyle/>
          <a:p>
            <a:r>
              <a:rPr lang="en-US" altLang="zh-CN" dirty="0"/>
              <a:t>MPPT Controllers</a:t>
            </a:r>
            <a:endParaRPr lang="zh-CN" altLang="en-US" dirty="0"/>
          </a:p>
        </p:txBody>
      </p:sp>
      <p:sp>
        <p:nvSpPr>
          <p:cNvPr id="3" name="内容占位符 2">
            <a:extLst>
              <a:ext uri="{FF2B5EF4-FFF2-40B4-BE49-F238E27FC236}">
                <a16:creationId xmlns:a16="http://schemas.microsoft.com/office/drawing/2014/main" id="{B345376C-DA7D-43A7-8E37-236217A5FC8A}"/>
              </a:ext>
            </a:extLst>
          </p:cNvPr>
          <p:cNvSpPr>
            <a:spLocks noGrp="1"/>
          </p:cNvSpPr>
          <p:nvPr>
            <p:ph idx="1"/>
          </p:nvPr>
        </p:nvSpPr>
        <p:spPr/>
        <p:txBody>
          <a:bodyPr/>
          <a:lstStyle/>
          <a:p>
            <a:r>
              <a:rPr lang="en-US" altLang="zh-CN" dirty="0"/>
              <a:t>MPPT is a method to adjust the duty cycle of its DC-to-DC converter to keep the PV array voltage on its MPP.</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The controller senses the current and voltage being delivered by the PVs and, using any of a number of possible control approaches, adjusts the converter to best match the desired output to the load.</a:t>
            </a:r>
            <a:endParaRPr lang="zh-CN" altLang="en-US" dirty="0"/>
          </a:p>
        </p:txBody>
      </p:sp>
      <p:sp>
        <p:nvSpPr>
          <p:cNvPr id="4" name="灯片编号占位符 3">
            <a:extLst>
              <a:ext uri="{FF2B5EF4-FFF2-40B4-BE49-F238E27FC236}">
                <a16:creationId xmlns:a16="http://schemas.microsoft.com/office/drawing/2014/main" id="{63DDC927-7B1E-4022-835F-288CF962B128}"/>
              </a:ext>
            </a:extLst>
          </p:cNvPr>
          <p:cNvSpPr>
            <a:spLocks noGrp="1"/>
          </p:cNvSpPr>
          <p:nvPr>
            <p:ph type="sldNum" sz="quarter" idx="12"/>
          </p:nvPr>
        </p:nvSpPr>
        <p:spPr/>
        <p:txBody>
          <a:bodyPr/>
          <a:lstStyle/>
          <a:p>
            <a:pPr>
              <a:defRPr/>
            </a:pPr>
            <a:fld id="{A5A7C52C-B8D8-46AC-9434-6888604DA894}" type="slidenum">
              <a:rPr lang="en-US" altLang="zh-CN" smtClean="0"/>
              <a:pPr>
                <a:defRPr/>
              </a:pPr>
              <a:t>86</a:t>
            </a:fld>
            <a:endParaRPr lang="en-US" altLang="zh-CN"/>
          </a:p>
        </p:txBody>
      </p:sp>
      <p:pic>
        <p:nvPicPr>
          <p:cNvPr id="5" name="图片 4">
            <a:extLst>
              <a:ext uri="{FF2B5EF4-FFF2-40B4-BE49-F238E27FC236}">
                <a16:creationId xmlns:a16="http://schemas.microsoft.com/office/drawing/2014/main" id="{9F7BF28F-2022-4442-897D-864A62A87BF1}"/>
              </a:ext>
            </a:extLst>
          </p:cNvPr>
          <p:cNvPicPr>
            <a:picLocks noChangeAspect="1"/>
          </p:cNvPicPr>
          <p:nvPr/>
        </p:nvPicPr>
        <p:blipFill>
          <a:blip r:embed="rId2"/>
          <a:stretch>
            <a:fillRect/>
          </a:stretch>
        </p:blipFill>
        <p:spPr>
          <a:xfrm>
            <a:off x="1934830" y="2301956"/>
            <a:ext cx="5274340" cy="2254087"/>
          </a:xfrm>
          <a:prstGeom prst="rect">
            <a:avLst/>
          </a:prstGeom>
        </p:spPr>
      </p:pic>
    </p:spTree>
    <p:extLst>
      <p:ext uri="{BB962C8B-B14F-4D97-AF65-F5344CB8AC3E}">
        <p14:creationId xmlns:p14="http://schemas.microsoft.com/office/powerpoint/2010/main" val="34456007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8E43E7-528C-4083-8850-4BB7B6529272}"/>
              </a:ext>
            </a:extLst>
          </p:cNvPr>
          <p:cNvSpPr>
            <a:spLocks noGrp="1"/>
          </p:cNvSpPr>
          <p:nvPr>
            <p:ph type="title"/>
          </p:nvPr>
        </p:nvSpPr>
        <p:spPr/>
        <p:txBody>
          <a:bodyPr/>
          <a:lstStyle/>
          <a:p>
            <a:r>
              <a:rPr lang="en-US" altLang="zh-CN" dirty="0"/>
              <a:t>MPPT Controllers</a:t>
            </a:r>
            <a:endParaRPr lang="zh-CN" altLang="en-US" dirty="0"/>
          </a:p>
        </p:txBody>
      </p:sp>
      <p:sp>
        <p:nvSpPr>
          <p:cNvPr id="3" name="内容占位符 2">
            <a:extLst>
              <a:ext uri="{FF2B5EF4-FFF2-40B4-BE49-F238E27FC236}">
                <a16:creationId xmlns:a16="http://schemas.microsoft.com/office/drawing/2014/main" id="{8A6EECF4-D4FB-4018-B517-4767FB3EF05A}"/>
              </a:ext>
            </a:extLst>
          </p:cNvPr>
          <p:cNvSpPr>
            <a:spLocks noGrp="1"/>
          </p:cNvSpPr>
          <p:nvPr>
            <p:ph idx="1"/>
          </p:nvPr>
        </p:nvSpPr>
        <p:spPr/>
        <p:txBody>
          <a:bodyPr/>
          <a:lstStyle/>
          <a:p>
            <a:r>
              <a:rPr lang="en-US" altLang="zh-CN" dirty="0"/>
              <a:t>Hill-climbing or perturb-and-observe approaches: </a:t>
            </a:r>
          </a:p>
          <a:p>
            <a:pPr lvl="1"/>
            <a:r>
              <a:rPr lang="en-US" altLang="zh-CN" dirty="0"/>
              <a:t>This method adjusts the PV output voltage and see whether the change made increases or decreases the power delivered.</a:t>
            </a:r>
            <a:endParaRPr lang="zh-CN" altLang="en-US" dirty="0"/>
          </a:p>
        </p:txBody>
      </p:sp>
      <p:sp>
        <p:nvSpPr>
          <p:cNvPr id="4" name="灯片编号占位符 3">
            <a:extLst>
              <a:ext uri="{FF2B5EF4-FFF2-40B4-BE49-F238E27FC236}">
                <a16:creationId xmlns:a16="http://schemas.microsoft.com/office/drawing/2014/main" id="{185AE785-1957-44FA-A61D-3A0A687328C0}"/>
              </a:ext>
            </a:extLst>
          </p:cNvPr>
          <p:cNvSpPr>
            <a:spLocks noGrp="1"/>
          </p:cNvSpPr>
          <p:nvPr>
            <p:ph type="sldNum" sz="quarter" idx="12"/>
          </p:nvPr>
        </p:nvSpPr>
        <p:spPr/>
        <p:txBody>
          <a:bodyPr/>
          <a:lstStyle/>
          <a:p>
            <a:pPr>
              <a:defRPr/>
            </a:pPr>
            <a:fld id="{A5A7C52C-B8D8-46AC-9434-6888604DA894}" type="slidenum">
              <a:rPr lang="en-US" altLang="zh-CN" smtClean="0"/>
              <a:pPr>
                <a:defRPr/>
              </a:pPr>
              <a:t>87</a:t>
            </a:fld>
            <a:endParaRPr lang="en-US" altLang="zh-CN"/>
          </a:p>
        </p:txBody>
      </p:sp>
      <p:pic>
        <p:nvPicPr>
          <p:cNvPr id="5" name="图片 4">
            <a:extLst>
              <a:ext uri="{FF2B5EF4-FFF2-40B4-BE49-F238E27FC236}">
                <a16:creationId xmlns:a16="http://schemas.microsoft.com/office/drawing/2014/main" id="{16937E4C-392C-455D-990C-704C809F687B}"/>
              </a:ext>
            </a:extLst>
          </p:cNvPr>
          <p:cNvPicPr>
            <a:picLocks noChangeAspect="1"/>
          </p:cNvPicPr>
          <p:nvPr/>
        </p:nvPicPr>
        <p:blipFill>
          <a:blip r:embed="rId2"/>
          <a:stretch>
            <a:fillRect/>
          </a:stretch>
        </p:blipFill>
        <p:spPr>
          <a:xfrm>
            <a:off x="1356669" y="2729707"/>
            <a:ext cx="6430661" cy="3447256"/>
          </a:xfrm>
          <a:prstGeom prst="rect">
            <a:avLst/>
          </a:prstGeom>
        </p:spPr>
      </p:pic>
    </p:spTree>
    <p:extLst>
      <p:ext uri="{BB962C8B-B14F-4D97-AF65-F5344CB8AC3E}">
        <p14:creationId xmlns:p14="http://schemas.microsoft.com/office/powerpoint/2010/main" val="5473059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9B8E43E7-528C-4083-8850-4BB7B6529272}"/>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defTabSz="914400" eaLnBrk="1" hangingPunct="1"/>
            <a:r>
              <a:rPr lang="en-US" altLang="zh-CN" sz="2800" kern="1200">
                <a:solidFill>
                  <a:schemeClr val="bg1"/>
                </a:solidFill>
                <a:latin typeface="+mj-lt"/>
                <a:ea typeface="+mj-ea"/>
                <a:cs typeface="+mj-cs"/>
              </a:rPr>
              <a:t>MPPT Controllers</a:t>
            </a:r>
          </a:p>
        </p:txBody>
      </p:sp>
      <p:pic>
        <p:nvPicPr>
          <p:cNvPr id="11" name="Picture 10">
            <a:extLst>
              <a:ext uri="{FF2B5EF4-FFF2-40B4-BE49-F238E27FC236}">
                <a16:creationId xmlns:a16="http://schemas.microsoft.com/office/drawing/2014/main" id="{496D1D2D-630B-446E-865B-D1ACB15EBB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2533" y="1675227"/>
            <a:ext cx="5858932" cy="4394199"/>
          </a:xfrm>
          <a:prstGeom prst="rect">
            <a:avLst/>
          </a:prstGeom>
        </p:spPr>
      </p:pic>
      <p:sp>
        <p:nvSpPr>
          <p:cNvPr id="4" name="灯片编号占位符 3">
            <a:extLst>
              <a:ext uri="{FF2B5EF4-FFF2-40B4-BE49-F238E27FC236}">
                <a16:creationId xmlns:a16="http://schemas.microsoft.com/office/drawing/2014/main" id="{185AE785-1957-44FA-A61D-3A0A687328C0}"/>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eaLnBrk="1" hangingPunct="1">
              <a:spcAft>
                <a:spcPts val="600"/>
              </a:spcAft>
              <a:defRPr/>
            </a:pPr>
            <a:fld id="{A5A7C52C-B8D8-46AC-9434-6888604DA894}" type="slidenum">
              <a:rPr lang="en-US" altLang="zh-CN" sz="1200" smtClean="0">
                <a:solidFill>
                  <a:schemeClr val="tx1">
                    <a:tint val="75000"/>
                  </a:schemeClr>
                </a:solidFill>
                <a:latin typeface="+mn-lt"/>
                <a:ea typeface="+mn-ea"/>
              </a:rPr>
              <a:pPr eaLnBrk="1" hangingPunct="1">
                <a:spcAft>
                  <a:spcPts val="600"/>
                </a:spcAft>
                <a:defRPr/>
              </a:pPr>
              <a:t>88</a:t>
            </a:fld>
            <a:endParaRPr lang="en-US" altLang="zh-CN" sz="1200">
              <a:solidFill>
                <a:schemeClr val="tx1">
                  <a:tint val="75000"/>
                </a:schemeClr>
              </a:solidFill>
              <a:latin typeface="+mn-lt"/>
              <a:ea typeface="+mn-ea"/>
            </a:endParaRPr>
          </a:p>
        </p:txBody>
      </p:sp>
    </p:spTree>
    <p:extLst>
      <p:ext uri="{BB962C8B-B14F-4D97-AF65-F5344CB8AC3E}">
        <p14:creationId xmlns:p14="http://schemas.microsoft.com/office/powerpoint/2010/main" val="7064051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C60DE1A-D49E-438A-A1F9-C3998A8219A7}"/>
              </a:ext>
            </a:extLst>
          </p:cNvPr>
          <p:cNvPicPr>
            <a:picLocks noChangeAspect="1"/>
          </p:cNvPicPr>
          <p:nvPr/>
        </p:nvPicPr>
        <p:blipFill rotWithShape="1">
          <a:blip r:embed="rId2"/>
          <a:srcRect r="6955"/>
          <a:stretch/>
        </p:blipFill>
        <p:spPr>
          <a:xfrm>
            <a:off x="4799610" y="4254500"/>
            <a:ext cx="4191990" cy="2466975"/>
          </a:xfrm>
          <a:prstGeom prst="rect">
            <a:avLst/>
          </a:prstGeom>
        </p:spPr>
      </p:pic>
      <p:sp>
        <p:nvSpPr>
          <p:cNvPr id="2" name="标题 1">
            <a:extLst>
              <a:ext uri="{FF2B5EF4-FFF2-40B4-BE49-F238E27FC236}">
                <a16:creationId xmlns:a16="http://schemas.microsoft.com/office/drawing/2014/main" id="{9B8E43E7-528C-4083-8850-4BB7B6529272}"/>
              </a:ext>
            </a:extLst>
          </p:cNvPr>
          <p:cNvSpPr>
            <a:spLocks noGrp="1"/>
          </p:cNvSpPr>
          <p:nvPr>
            <p:ph type="title"/>
          </p:nvPr>
        </p:nvSpPr>
        <p:spPr/>
        <p:txBody>
          <a:bodyPr/>
          <a:lstStyle/>
          <a:p>
            <a:r>
              <a:rPr lang="en-US" altLang="zh-CN" dirty="0"/>
              <a:t>MPPT Controllers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A6EECF4-D4FB-4018-B517-4767FB3EF05A}"/>
                  </a:ext>
                </a:extLst>
              </p:cNvPr>
              <p:cNvSpPr>
                <a:spLocks noGrp="1"/>
              </p:cNvSpPr>
              <p:nvPr>
                <p:ph idx="1"/>
              </p:nvPr>
            </p:nvSpPr>
            <p:spPr/>
            <p:txBody>
              <a:bodyPr/>
              <a:lstStyle/>
              <a:p>
                <a:r>
                  <a:rPr lang="en-US" altLang="zh-CN" dirty="0"/>
                  <a:t>Incremental conductance: </a:t>
                </a:r>
              </a:p>
              <a:p>
                <a:pPr lvl="1"/>
                <a:r>
                  <a:rPr lang="en-US" altLang="zh-CN" dirty="0"/>
                  <a:t>based on the fact that the slope of the power versus voltage curve is zero at the MPP.</a:t>
                </a:r>
              </a:p>
              <a:p>
                <a:pPr marL="0" indent="0">
                  <a:buNone/>
                </a:pPr>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At</m:t>
                      </m:r>
                      <m:r>
                        <a:rPr lang="en-US" altLang="zh-CN" b="0" i="0" smtClean="0">
                          <a:latin typeface="Cambria Math" panose="02040503050406030204" pitchFamily="18" charset="0"/>
                        </a:rPr>
                        <m:t> </m:t>
                      </m:r>
                      <m:r>
                        <m:rPr>
                          <m:sty m:val="p"/>
                        </m:rPr>
                        <a:rPr lang="en-US" altLang="zh-CN" b="0" i="0" smtClean="0">
                          <a:latin typeface="Cambria Math" panose="02040503050406030204" pitchFamily="18" charset="0"/>
                        </a:rPr>
                        <m:t>the</m:t>
                      </m:r>
                      <m:r>
                        <a:rPr lang="en-US" altLang="zh-CN" b="0" i="0" smtClean="0">
                          <a:latin typeface="Cambria Math" panose="02040503050406030204" pitchFamily="18" charset="0"/>
                        </a:rPr>
                        <m:t> </m:t>
                      </m:r>
                      <m:r>
                        <m:rPr>
                          <m:sty m:val="p"/>
                        </m:rPr>
                        <a:rPr lang="en-US" altLang="zh-CN" b="0" i="0" smtClean="0">
                          <a:latin typeface="Cambria Math" panose="02040503050406030204" pitchFamily="18" charset="0"/>
                        </a:rPr>
                        <m:t>MPP</m:t>
                      </m:r>
                      <m:r>
                        <a:rPr lang="en-US" altLang="zh-CN" b="0" i="0" smtClean="0">
                          <a:latin typeface="Cambria Math" panose="02040503050406030204" pitchFamily="18" charset="0"/>
                        </a:rPr>
                        <m:t>:</m:t>
                      </m:r>
                      <m:r>
                        <a:rPr lang="en-US" altLang="zh-CN" b="0" i="1" smtClean="0">
                          <a:latin typeface="Cambria Math" panose="02040503050406030204" pitchFamily="18" charset="0"/>
                        </a:rPr>
                        <m:t> </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𝑑𝑃</m:t>
                          </m:r>
                        </m:num>
                        <m:den>
                          <m:r>
                            <a:rPr lang="en-US" altLang="zh-CN" b="0" i="1" smtClean="0">
                              <a:latin typeface="Cambria Math" panose="02040503050406030204" pitchFamily="18" charset="0"/>
                            </a:rPr>
                            <m:t>𝑑𝑉</m:t>
                          </m:r>
                        </m:den>
                      </m:f>
                      <m:r>
                        <a:rPr lang="en-US" altLang="zh-CN" b="0" i="1" smtClean="0">
                          <a:latin typeface="Cambria Math" panose="02040503050406030204" pitchFamily="18" charset="0"/>
                        </a:rPr>
                        <m:t>=0</m:t>
                      </m:r>
                    </m:oMath>
                  </m:oMathPara>
                </a14:m>
                <a:endParaRPr lang="en-US" altLang="zh-CN" dirty="0"/>
              </a:p>
              <a:p>
                <a:pPr marL="0" indent="0">
                  <a:buNone/>
                </a:pPr>
                <a:r>
                  <a:rPr lang="en-US" altLang="zh-CN" dirty="0"/>
                  <a:t>Since </a:t>
                </a:r>
                <a14:m>
                  <m:oMath xmlns:m="http://schemas.openxmlformats.org/officeDocument/2006/math">
                    <m:r>
                      <a:rPr lang="en-US" altLang="zh-CN" b="0" i="1" smtClean="0">
                        <a:latin typeface="Cambria Math" panose="02040503050406030204" pitchFamily="18" charset="0"/>
                      </a:rPr>
                      <m:t>𝑃</m:t>
                    </m:r>
                    <m:r>
                      <a:rPr lang="en-US" altLang="zh-CN" b="0" i="1" smtClean="0">
                        <a:latin typeface="Cambria Math" panose="02040503050406030204" pitchFamily="18" charset="0"/>
                      </a:rPr>
                      <m:t>=</m:t>
                    </m:r>
                    <m:r>
                      <a:rPr lang="en-US" altLang="zh-CN" b="0" i="1" smtClean="0">
                        <a:latin typeface="Cambria Math" panose="02040503050406030204" pitchFamily="18" charset="0"/>
                      </a:rPr>
                      <m:t>𝐼𝑉</m:t>
                    </m:r>
                  </m:oMath>
                </a14:m>
                <a:r>
                  <a:rPr lang="en-US" altLang="zh-CN" dirty="0"/>
                  <a:t>, then</a:t>
                </a:r>
              </a:p>
              <a:p>
                <a:pPr marL="0" indent="0">
                  <a:buNone/>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𝑑𝑃</m:t>
                          </m:r>
                        </m:num>
                        <m:den>
                          <m:r>
                            <a:rPr lang="en-US" altLang="zh-CN" b="0" i="1" smtClean="0">
                              <a:latin typeface="Cambria Math" panose="02040503050406030204" pitchFamily="18" charset="0"/>
                            </a:rPr>
                            <m:t>𝑑𝑉</m:t>
                          </m:r>
                        </m:den>
                      </m:f>
                      <m:r>
                        <a:rPr lang="en-US" altLang="zh-CN" b="0" i="1" smtClean="0">
                          <a:latin typeface="Cambria Math" panose="02040503050406030204" pitchFamily="18" charset="0"/>
                        </a:rPr>
                        <m:t>=</m:t>
                      </m:r>
                      <m:r>
                        <a:rPr lang="en-US" altLang="zh-CN" b="0" i="1" smtClean="0">
                          <a:latin typeface="Cambria Math" panose="02040503050406030204" pitchFamily="18" charset="0"/>
                        </a:rPr>
                        <m:t>𝐼</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𝑑𝑉</m:t>
                          </m:r>
                        </m:num>
                        <m:den>
                          <m:r>
                            <a:rPr lang="en-US" altLang="zh-CN" b="0" i="1" smtClean="0">
                              <a:latin typeface="Cambria Math" panose="02040503050406030204" pitchFamily="18" charset="0"/>
                            </a:rPr>
                            <m:t>𝑑𝑉</m:t>
                          </m:r>
                        </m:den>
                      </m:f>
                      <m:r>
                        <a:rPr lang="en-US" altLang="zh-CN" b="0" i="1" smtClean="0">
                          <a:latin typeface="Cambria Math" panose="02040503050406030204" pitchFamily="18" charset="0"/>
                        </a:rPr>
                        <m:t>+</m:t>
                      </m:r>
                      <m:r>
                        <a:rPr lang="en-US" altLang="zh-CN" b="0" i="1" smtClean="0">
                          <a:latin typeface="Cambria Math" panose="02040503050406030204" pitchFamily="18" charset="0"/>
                        </a:rPr>
                        <m:t>𝑉</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𝑑𝐼</m:t>
                          </m:r>
                        </m:num>
                        <m:den>
                          <m:r>
                            <a:rPr lang="en-US" altLang="zh-CN" b="0" i="1" smtClean="0">
                              <a:latin typeface="Cambria Math" panose="02040503050406030204" pitchFamily="18" charset="0"/>
                            </a:rPr>
                            <m:t>𝑑𝑉</m:t>
                          </m:r>
                        </m:den>
                      </m:f>
                      <m:r>
                        <a:rPr lang="en-US" altLang="zh-CN" b="0" i="1" smtClean="0">
                          <a:latin typeface="Cambria Math" panose="02040503050406030204" pitchFamily="18" charset="0"/>
                        </a:rPr>
                        <m:t>=</m:t>
                      </m:r>
                      <m:r>
                        <a:rPr lang="en-US" altLang="zh-CN" b="0" i="1" smtClean="0">
                          <a:latin typeface="Cambria Math" panose="02040503050406030204" pitchFamily="18" charset="0"/>
                        </a:rPr>
                        <m:t>𝐼</m:t>
                      </m:r>
                      <m:r>
                        <a:rPr lang="en-US" altLang="zh-CN" b="0" i="1" smtClean="0">
                          <a:latin typeface="Cambria Math" panose="02040503050406030204" pitchFamily="18" charset="0"/>
                        </a:rPr>
                        <m:t>+</m:t>
                      </m:r>
                      <m:r>
                        <a:rPr lang="en-US" altLang="zh-CN" b="0" i="1" smtClean="0">
                          <a:latin typeface="Cambria Math" panose="02040503050406030204" pitchFamily="18" charset="0"/>
                        </a:rPr>
                        <m:t>𝑉</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𝑑𝐼</m:t>
                          </m:r>
                        </m:num>
                        <m:den>
                          <m:r>
                            <a:rPr lang="en-US" altLang="zh-CN" b="0" i="1" smtClean="0">
                              <a:latin typeface="Cambria Math" panose="02040503050406030204" pitchFamily="18" charset="0"/>
                            </a:rPr>
                            <m:t>𝑑𝑉</m:t>
                          </m:r>
                        </m:den>
                      </m:f>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𝐼</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𝑉</m:t>
                      </m:r>
                      <m:f>
                        <m:fPr>
                          <m:ctrlPr>
                            <a:rPr lang="en-US" altLang="zh-CN" b="0" i="1" smtClean="0">
                              <a:latin typeface="Cambria Math" panose="02040503050406030204" pitchFamily="18" charset="0"/>
                              <a:ea typeface="Cambria Math" panose="02040503050406030204" pitchFamily="18" charset="0"/>
                            </a:rPr>
                          </m:ctrlPr>
                        </m:fPr>
                        <m:num>
                          <m:r>
                            <m:rPr>
                              <m:sty m:val="p"/>
                            </m:rPr>
                            <a:rPr lang="en-US" altLang="zh-CN" b="0" i="0" smtClean="0">
                              <a:latin typeface="Cambria Math" panose="02040503050406030204" pitchFamily="18" charset="0"/>
                              <a:ea typeface="Cambria Math" panose="02040503050406030204" pitchFamily="18" charset="0"/>
                            </a:rPr>
                            <m:t>Δ</m:t>
                          </m:r>
                          <m:r>
                            <a:rPr lang="en-US" altLang="zh-CN" b="0" i="1" smtClean="0">
                              <a:latin typeface="Cambria Math" panose="02040503050406030204" pitchFamily="18" charset="0"/>
                              <a:ea typeface="Cambria Math" panose="02040503050406030204" pitchFamily="18" charset="0"/>
                            </a:rPr>
                            <m:t>𝐼</m:t>
                          </m:r>
                        </m:num>
                        <m:den>
                          <m:r>
                            <m:rPr>
                              <m:sty m:val="p"/>
                            </m:rPr>
                            <a:rPr lang="en-US" altLang="zh-CN" b="0" i="0" smtClean="0">
                              <a:latin typeface="Cambria Math" panose="02040503050406030204" pitchFamily="18" charset="0"/>
                              <a:ea typeface="Cambria Math" panose="02040503050406030204" pitchFamily="18" charset="0"/>
                            </a:rPr>
                            <m:t>Δ</m:t>
                          </m:r>
                          <m:r>
                            <a:rPr lang="en-US" altLang="zh-CN" b="0" i="1" smtClean="0">
                              <a:latin typeface="Cambria Math" panose="02040503050406030204" pitchFamily="18" charset="0"/>
                              <a:ea typeface="Cambria Math" panose="02040503050406030204" pitchFamily="18" charset="0"/>
                            </a:rPr>
                            <m:t>𝑉</m:t>
                          </m:r>
                        </m:den>
                      </m:f>
                    </m:oMath>
                  </m:oMathPara>
                </a14:m>
                <a:endParaRPr lang="en-US" altLang="zh-CN" dirty="0"/>
              </a:p>
              <a:p>
                <a:pPr marL="0" indent="0">
                  <a:buNone/>
                </a:pPr>
                <a:endParaRPr lang="en-US" altLang="zh-CN" dirty="0"/>
              </a:p>
              <a:p>
                <a:pPr marL="0" indent="0">
                  <a:buNone/>
                </a:pPr>
                <a:r>
                  <a:rPr lang="en-US" altLang="zh-CN" dirty="0"/>
                  <a:t>Then, the MPP is reached when:</a:t>
                </a:r>
              </a:p>
            </p:txBody>
          </p:sp>
        </mc:Choice>
        <mc:Fallback xmlns="">
          <p:sp>
            <p:nvSpPr>
              <p:cNvPr id="3" name="内容占位符 2">
                <a:extLst>
                  <a:ext uri="{FF2B5EF4-FFF2-40B4-BE49-F238E27FC236}">
                    <a16:creationId xmlns:a16="http://schemas.microsoft.com/office/drawing/2014/main" id="{8A6EECF4-D4FB-4018-B517-4767FB3EF05A}"/>
                  </a:ext>
                </a:extLst>
              </p:cNvPr>
              <p:cNvSpPr>
                <a:spLocks noGrp="1" noRot="1" noChangeAspect="1" noMove="1" noResize="1" noEditPoints="1" noAdjustHandles="1" noChangeArrowheads="1" noChangeShapeType="1" noTextEdit="1"/>
              </p:cNvSpPr>
              <p:nvPr>
                <p:ph idx="1"/>
              </p:nvPr>
            </p:nvSpPr>
            <p:spPr>
              <a:blipFill>
                <a:blip r:embed="rId3"/>
                <a:stretch>
                  <a:fillRect l="-1159" t="-984"/>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185AE785-1957-44FA-A61D-3A0A687328C0}"/>
              </a:ext>
            </a:extLst>
          </p:cNvPr>
          <p:cNvSpPr>
            <a:spLocks noGrp="1"/>
          </p:cNvSpPr>
          <p:nvPr>
            <p:ph type="sldNum" sz="quarter" idx="12"/>
          </p:nvPr>
        </p:nvSpPr>
        <p:spPr/>
        <p:txBody>
          <a:bodyPr/>
          <a:lstStyle/>
          <a:p>
            <a:pPr>
              <a:defRPr/>
            </a:pPr>
            <a:fld id="{A5A7C52C-B8D8-46AC-9434-6888604DA894}" type="slidenum">
              <a:rPr lang="en-US" altLang="zh-CN" smtClean="0"/>
              <a:pPr>
                <a:defRPr/>
              </a:pPr>
              <a:t>89</a:t>
            </a:fld>
            <a:endParaRPr lang="en-US" altLang="zh-CN"/>
          </a:p>
        </p:txBody>
      </p:sp>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819E9F00-44E1-4094-BA7D-849000C2180F}"/>
                  </a:ext>
                </a:extLst>
              </p:cNvPr>
              <p:cNvSpPr/>
              <p:nvPr/>
            </p:nvSpPr>
            <p:spPr>
              <a:xfrm>
                <a:off x="2001654" y="5384079"/>
                <a:ext cx="1529265" cy="786241"/>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f>
                        <m:fPr>
                          <m:ctrlPr>
                            <a:rPr lang="en-US" altLang="zh-CN" sz="2400" b="0" i="1" smtClean="0">
                              <a:latin typeface="Cambria Math" panose="02040503050406030204" pitchFamily="18" charset="0"/>
                              <a:ea typeface="Cambria Math" panose="02040503050406030204" pitchFamily="18" charset="0"/>
                            </a:rPr>
                          </m:ctrlPr>
                        </m:fPr>
                        <m:num>
                          <m:r>
                            <m:rPr>
                              <m:sty m:val="p"/>
                            </m:rPr>
                            <a:rPr lang="en-US" altLang="zh-CN" sz="2400" b="0" i="0" smtClean="0">
                              <a:latin typeface="Cambria Math" panose="02040503050406030204" pitchFamily="18" charset="0"/>
                              <a:ea typeface="Cambria Math" panose="02040503050406030204" pitchFamily="18" charset="0"/>
                            </a:rPr>
                            <m:t>Δ</m:t>
                          </m:r>
                          <m:r>
                            <a:rPr lang="en-US" altLang="zh-CN" sz="2400" b="0" i="1" smtClean="0">
                              <a:latin typeface="Cambria Math" panose="02040503050406030204" pitchFamily="18" charset="0"/>
                              <a:ea typeface="Cambria Math" panose="02040503050406030204" pitchFamily="18" charset="0"/>
                            </a:rPr>
                            <m:t>𝐼</m:t>
                          </m:r>
                        </m:num>
                        <m:den>
                          <m:r>
                            <m:rPr>
                              <m:sty m:val="p"/>
                            </m:rPr>
                            <a:rPr lang="en-US" altLang="zh-CN" sz="2400" b="0" i="0" smtClean="0">
                              <a:latin typeface="Cambria Math" panose="02040503050406030204" pitchFamily="18" charset="0"/>
                              <a:ea typeface="Cambria Math" panose="02040503050406030204" pitchFamily="18" charset="0"/>
                            </a:rPr>
                            <m:t>Δ</m:t>
                          </m:r>
                          <m:r>
                            <a:rPr lang="en-US" altLang="zh-CN" sz="2400" b="0" i="1" smtClean="0">
                              <a:latin typeface="Cambria Math" panose="02040503050406030204" pitchFamily="18" charset="0"/>
                              <a:ea typeface="Cambria Math" panose="02040503050406030204" pitchFamily="18" charset="0"/>
                            </a:rPr>
                            <m:t>𝑉</m:t>
                          </m:r>
                        </m:den>
                      </m:f>
                      <m:r>
                        <a:rPr lang="en-US" altLang="zh-CN" sz="2400" b="0" i="1" smtClean="0">
                          <a:latin typeface="Cambria Math" panose="02040503050406030204" pitchFamily="18" charset="0"/>
                          <a:ea typeface="Cambria Math" panose="02040503050406030204" pitchFamily="18" charset="0"/>
                        </a:rPr>
                        <m:t>=−</m:t>
                      </m:r>
                      <m:f>
                        <m:fPr>
                          <m:ctrlPr>
                            <a:rPr lang="en-US" altLang="zh-CN" sz="2400" b="0" i="1" smtClean="0">
                              <a:latin typeface="Cambria Math" panose="02040503050406030204" pitchFamily="18" charset="0"/>
                              <a:ea typeface="Cambria Math" panose="02040503050406030204" pitchFamily="18" charset="0"/>
                            </a:rPr>
                          </m:ctrlPr>
                        </m:fPr>
                        <m:num>
                          <m:r>
                            <a:rPr lang="en-US" altLang="zh-CN" sz="2400" b="0" i="1" smtClean="0">
                              <a:latin typeface="Cambria Math" panose="02040503050406030204" pitchFamily="18" charset="0"/>
                              <a:ea typeface="Cambria Math" panose="02040503050406030204" pitchFamily="18" charset="0"/>
                            </a:rPr>
                            <m:t>𝐼</m:t>
                          </m:r>
                        </m:num>
                        <m:den>
                          <m:r>
                            <a:rPr lang="en-US" altLang="zh-CN" sz="2400" b="0" i="1" smtClean="0">
                              <a:latin typeface="Cambria Math" panose="02040503050406030204" pitchFamily="18" charset="0"/>
                              <a:ea typeface="Cambria Math" panose="02040503050406030204" pitchFamily="18" charset="0"/>
                            </a:rPr>
                            <m:t>𝑉</m:t>
                          </m:r>
                        </m:den>
                      </m:f>
                    </m:oMath>
                  </m:oMathPara>
                </a14:m>
                <a:endParaRPr lang="en-US" altLang="zh-CN" sz="2400" dirty="0"/>
              </a:p>
            </p:txBody>
          </p:sp>
        </mc:Choice>
        <mc:Fallback xmlns="">
          <p:sp>
            <p:nvSpPr>
              <p:cNvPr id="7" name="矩形 6">
                <a:extLst>
                  <a:ext uri="{FF2B5EF4-FFF2-40B4-BE49-F238E27FC236}">
                    <a16:creationId xmlns:a16="http://schemas.microsoft.com/office/drawing/2014/main" id="{819E9F00-44E1-4094-BA7D-849000C2180F}"/>
                  </a:ext>
                </a:extLst>
              </p:cNvPr>
              <p:cNvSpPr>
                <a:spLocks noRot="1" noChangeAspect="1" noMove="1" noResize="1" noEditPoints="1" noAdjustHandles="1" noChangeArrowheads="1" noChangeShapeType="1" noTextEdit="1"/>
              </p:cNvSpPr>
              <p:nvPr/>
            </p:nvSpPr>
            <p:spPr>
              <a:xfrm>
                <a:off x="2001654" y="5384079"/>
                <a:ext cx="1529265" cy="786241"/>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1742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6F17517-FA8F-4C21-8C79-C90415DA35D5}"/>
              </a:ext>
            </a:extLst>
          </p:cNvPr>
          <p:cNvSpPr>
            <a:spLocks noGrp="1"/>
          </p:cNvSpPr>
          <p:nvPr>
            <p:ph type="title" idx="4294967295"/>
          </p:nvPr>
        </p:nvSpPr>
        <p:spPr>
          <a:xfrm>
            <a:off x="0" y="76200"/>
            <a:ext cx="8001000" cy="1066800"/>
          </a:xfrm>
        </p:spPr>
        <p:txBody>
          <a:bodyPr/>
          <a:lstStyle/>
          <a:p>
            <a:pPr eaLnBrk="1" hangingPunct="1"/>
            <a:r>
              <a:rPr lang="en-US" altLang="en-US"/>
              <a:t>Photons</a:t>
            </a:r>
          </a:p>
        </p:txBody>
      </p:sp>
      <p:sp>
        <p:nvSpPr>
          <p:cNvPr id="28675" name="Content Placeholder 2">
            <a:extLst>
              <a:ext uri="{FF2B5EF4-FFF2-40B4-BE49-F238E27FC236}">
                <a16:creationId xmlns:a16="http://schemas.microsoft.com/office/drawing/2014/main" id="{BE577106-BEC8-4BE0-BF2D-561EFA9529CD}"/>
              </a:ext>
            </a:extLst>
          </p:cNvPr>
          <p:cNvSpPr>
            <a:spLocks noGrp="1"/>
          </p:cNvSpPr>
          <p:nvPr>
            <p:ph idx="4294967295"/>
          </p:nvPr>
        </p:nvSpPr>
        <p:spPr>
          <a:xfrm>
            <a:off x="0" y="1447800"/>
            <a:ext cx="8001000" cy="3733800"/>
          </a:xfrm>
        </p:spPr>
        <p:txBody>
          <a:bodyPr/>
          <a:lstStyle/>
          <a:p>
            <a:pPr eaLnBrk="1" hangingPunct="1"/>
            <a:r>
              <a:rPr lang="en-US" altLang="en-US"/>
              <a:t>Photons are characterized by their wavelength (frequency) and their energy</a:t>
            </a:r>
          </a:p>
        </p:txBody>
      </p:sp>
      <p:graphicFrame>
        <p:nvGraphicFramePr>
          <p:cNvPr id="28676" name="Object 2">
            <a:extLst>
              <a:ext uri="{FF2B5EF4-FFF2-40B4-BE49-F238E27FC236}">
                <a16:creationId xmlns:a16="http://schemas.microsoft.com/office/drawing/2014/main" id="{BC117747-950D-4AFC-8B64-5179EFF96E14}"/>
              </a:ext>
            </a:extLst>
          </p:cNvPr>
          <p:cNvGraphicFramePr>
            <a:graphicFrameLocks noChangeAspect="1"/>
          </p:cNvGraphicFramePr>
          <p:nvPr/>
        </p:nvGraphicFramePr>
        <p:xfrm>
          <a:off x="3327400" y="2881313"/>
          <a:ext cx="2311400" cy="457200"/>
        </p:xfrm>
        <a:graphic>
          <a:graphicData uri="http://schemas.openxmlformats.org/presentationml/2006/ole">
            <mc:AlternateContent xmlns:mc="http://schemas.openxmlformats.org/markup-compatibility/2006">
              <mc:Choice xmlns:v="urn:schemas-microsoft-com:vml" Requires="v">
                <p:oleObj spid="_x0000_s28763" name="Equation" r:id="rId4" imgW="1028254" imgH="203112" progId="Equation.DSMT4">
                  <p:embed/>
                </p:oleObj>
              </mc:Choice>
              <mc:Fallback>
                <p:oleObj name="Equation" r:id="rId4" imgW="1028254" imgH="203112"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7400" y="2881313"/>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77" name="Object 33">
            <a:extLst>
              <a:ext uri="{FF2B5EF4-FFF2-40B4-BE49-F238E27FC236}">
                <a16:creationId xmlns:a16="http://schemas.microsoft.com/office/drawing/2014/main" id="{85C09E72-CDFC-4B80-BEDC-7F80BFE1F3F2}"/>
              </a:ext>
            </a:extLst>
          </p:cNvPr>
          <p:cNvGraphicFramePr>
            <a:graphicFrameLocks noChangeAspect="1"/>
          </p:cNvGraphicFramePr>
          <p:nvPr/>
        </p:nvGraphicFramePr>
        <p:xfrm>
          <a:off x="2984500" y="3505200"/>
          <a:ext cx="1725613" cy="849313"/>
        </p:xfrm>
        <a:graphic>
          <a:graphicData uri="http://schemas.openxmlformats.org/presentationml/2006/ole">
            <mc:AlternateContent xmlns:mc="http://schemas.openxmlformats.org/markup-compatibility/2006">
              <mc:Choice xmlns:v="urn:schemas-microsoft-com:vml" Requires="v">
                <p:oleObj spid="_x0000_s28764" name="Equation" r:id="rId6" imgW="799753" imgH="393529" progId="Equation.DSMT4">
                  <p:embed/>
                </p:oleObj>
              </mc:Choice>
              <mc:Fallback>
                <p:oleObj name="Equation" r:id="rId6" imgW="799753" imgH="393529" progId="Equation.DSMT4">
                  <p:embed/>
                  <p:pic>
                    <p:nvPicPr>
                      <p:cNvPr id="0" name="Object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4500" y="3505200"/>
                        <a:ext cx="1725613" cy="84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8678" name="TextBox 10">
            <a:extLst>
              <a:ext uri="{FF2B5EF4-FFF2-40B4-BE49-F238E27FC236}">
                <a16:creationId xmlns:a16="http://schemas.microsoft.com/office/drawing/2014/main" id="{CDCA3A60-2B80-4264-A206-9C2FAEBB1A09}"/>
              </a:ext>
            </a:extLst>
          </p:cNvPr>
          <p:cNvSpPr txBox="1">
            <a:spLocks noChangeArrowheads="1"/>
          </p:cNvSpPr>
          <p:nvPr/>
        </p:nvSpPr>
        <p:spPr bwMode="auto">
          <a:xfrm>
            <a:off x="5181600" y="3657600"/>
            <a:ext cx="3709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eaLnBrk="1" hangingPunct="1"/>
            <a:r>
              <a:rPr lang="en-US" altLang="en-US" sz="2400">
                <a:latin typeface="Arial" panose="020B0604020202020204" pitchFamily="34" charset="0"/>
                <a:ea typeface="MS PGothic" panose="020B0600070205080204" pitchFamily="34" charset="-128"/>
              </a:rPr>
              <a:t>(8.2) (</a:t>
            </a:r>
            <a:r>
              <a:rPr lang="en-US" altLang="en-US" sz="2400" i="1">
                <a:ea typeface="MS PGothic" panose="020B0600070205080204" pitchFamily="34" charset="-128"/>
                <a:cs typeface="Times New Roman" panose="02020603050405020304" pitchFamily="18" charset="0"/>
              </a:rPr>
              <a:t>v</a:t>
            </a:r>
            <a:r>
              <a:rPr lang="en-US" altLang="en-US" sz="2400">
                <a:latin typeface="Arial" panose="020B0604020202020204" pitchFamily="34" charset="0"/>
                <a:ea typeface="MS PGothic" panose="020B0600070205080204" pitchFamily="34" charset="-128"/>
              </a:rPr>
              <a:t> is frequency here)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8E43E7-528C-4083-8850-4BB7B6529272}"/>
              </a:ext>
            </a:extLst>
          </p:cNvPr>
          <p:cNvSpPr>
            <a:spLocks noGrp="1"/>
          </p:cNvSpPr>
          <p:nvPr>
            <p:ph type="title"/>
          </p:nvPr>
        </p:nvSpPr>
        <p:spPr/>
        <p:txBody>
          <a:bodyPr/>
          <a:lstStyle/>
          <a:p>
            <a:r>
              <a:rPr lang="en-US" altLang="zh-CN" dirty="0"/>
              <a:t>MPPT Controllers</a:t>
            </a:r>
            <a:endParaRPr lang="zh-CN" altLang="en-US" dirty="0"/>
          </a:p>
        </p:txBody>
      </p:sp>
      <p:sp>
        <p:nvSpPr>
          <p:cNvPr id="3" name="内容占位符 2">
            <a:extLst>
              <a:ext uri="{FF2B5EF4-FFF2-40B4-BE49-F238E27FC236}">
                <a16:creationId xmlns:a16="http://schemas.microsoft.com/office/drawing/2014/main" id="{8A6EECF4-D4FB-4018-B517-4767FB3EF05A}"/>
              </a:ext>
            </a:extLst>
          </p:cNvPr>
          <p:cNvSpPr>
            <a:spLocks noGrp="1"/>
          </p:cNvSpPr>
          <p:nvPr>
            <p:ph idx="1"/>
          </p:nvPr>
        </p:nvSpPr>
        <p:spPr/>
        <p:txBody>
          <a:bodyPr/>
          <a:lstStyle/>
          <a:p>
            <a:r>
              <a:rPr lang="en-US" altLang="zh-CN" dirty="0"/>
              <a:t>Incremental conductance:</a:t>
            </a:r>
          </a:p>
          <a:p>
            <a:pPr marL="0" indent="0">
              <a:buNone/>
            </a:pPr>
            <a:r>
              <a:rPr lang="en-US" altLang="zh-CN" dirty="0"/>
              <a:t>The procedure of the incremental conductance algorithm to adjust the duty cycle of a DC-to-DC converter to reach MPP.</a:t>
            </a:r>
          </a:p>
        </p:txBody>
      </p:sp>
      <p:sp>
        <p:nvSpPr>
          <p:cNvPr id="4" name="灯片编号占位符 3">
            <a:extLst>
              <a:ext uri="{FF2B5EF4-FFF2-40B4-BE49-F238E27FC236}">
                <a16:creationId xmlns:a16="http://schemas.microsoft.com/office/drawing/2014/main" id="{185AE785-1957-44FA-A61D-3A0A687328C0}"/>
              </a:ext>
            </a:extLst>
          </p:cNvPr>
          <p:cNvSpPr>
            <a:spLocks noGrp="1"/>
          </p:cNvSpPr>
          <p:nvPr>
            <p:ph type="sldNum" sz="quarter" idx="12"/>
          </p:nvPr>
        </p:nvSpPr>
        <p:spPr/>
        <p:txBody>
          <a:bodyPr/>
          <a:lstStyle/>
          <a:p>
            <a:pPr>
              <a:defRPr/>
            </a:pPr>
            <a:fld id="{A5A7C52C-B8D8-46AC-9434-6888604DA894}" type="slidenum">
              <a:rPr lang="en-US" altLang="zh-CN" smtClean="0"/>
              <a:pPr>
                <a:defRPr/>
              </a:pPr>
              <a:t>90</a:t>
            </a:fld>
            <a:endParaRPr lang="en-US" altLang="zh-CN"/>
          </a:p>
        </p:txBody>
      </p:sp>
      <p:pic>
        <p:nvPicPr>
          <p:cNvPr id="6" name="图片 5">
            <a:extLst>
              <a:ext uri="{FF2B5EF4-FFF2-40B4-BE49-F238E27FC236}">
                <a16:creationId xmlns:a16="http://schemas.microsoft.com/office/drawing/2014/main" id="{1A25CC4E-3E3F-4CD0-9D69-A51DFF0218CD}"/>
              </a:ext>
            </a:extLst>
          </p:cNvPr>
          <p:cNvPicPr>
            <a:picLocks noChangeAspect="1"/>
          </p:cNvPicPr>
          <p:nvPr/>
        </p:nvPicPr>
        <p:blipFill>
          <a:blip r:embed="rId2"/>
          <a:stretch>
            <a:fillRect/>
          </a:stretch>
        </p:blipFill>
        <p:spPr>
          <a:xfrm>
            <a:off x="1807369" y="2552876"/>
            <a:ext cx="5529262" cy="4228924"/>
          </a:xfrm>
          <a:prstGeom prst="rect">
            <a:avLst/>
          </a:prstGeom>
        </p:spPr>
      </p:pic>
    </p:spTree>
    <p:extLst>
      <p:ext uri="{BB962C8B-B14F-4D97-AF65-F5344CB8AC3E}">
        <p14:creationId xmlns:p14="http://schemas.microsoft.com/office/powerpoint/2010/main" val="13173001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41228D46-A06A-483A-BCCF-C002F1B146CF}"/>
              </a:ext>
            </a:extLst>
          </p:cNvPr>
          <p:cNvSpPr>
            <a:spLocks noGrp="1"/>
          </p:cNvSpPr>
          <p:nvPr>
            <p:ph type="title"/>
          </p:nvPr>
        </p:nvSpPr>
        <p:spPr/>
        <p:txBody>
          <a:bodyPr/>
          <a:lstStyle/>
          <a:p>
            <a:pPr eaLnBrk="1" hangingPunct="1"/>
            <a:r>
              <a:rPr lang="en-US" altLang="en-US"/>
              <a:t>References</a:t>
            </a:r>
          </a:p>
        </p:txBody>
      </p:sp>
      <p:sp>
        <p:nvSpPr>
          <p:cNvPr id="188419" name="Rectangle 3">
            <a:extLst>
              <a:ext uri="{FF2B5EF4-FFF2-40B4-BE49-F238E27FC236}">
                <a16:creationId xmlns:a16="http://schemas.microsoft.com/office/drawing/2014/main" id="{41B0BAD2-335F-4162-84F1-143483743C35}"/>
              </a:ext>
            </a:extLst>
          </p:cNvPr>
          <p:cNvSpPr>
            <a:spLocks noGrp="1"/>
          </p:cNvSpPr>
          <p:nvPr>
            <p:ph type="body" idx="1"/>
          </p:nvPr>
        </p:nvSpPr>
        <p:spPr>
          <a:xfrm>
            <a:off x="457200" y="1600200"/>
            <a:ext cx="8686800" cy="4525963"/>
          </a:xfrm>
        </p:spPr>
        <p:txBody>
          <a:bodyPr/>
          <a:lstStyle/>
          <a:p>
            <a:pPr eaLnBrk="1" hangingPunct="1"/>
            <a:r>
              <a:rPr lang="en-US" altLang="en-US">
                <a:hlinkClick r:id="rId3"/>
              </a:rPr>
              <a:t>http://en.wikipedia.org/wiki/Conduction_band</a:t>
            </a:r>
            <a:endParaRPr lang="en-US" altLang="en-US"/>
          </a:p>
          <a:p>
            <a:pPr eaLnBrk="1" hangingPunct="1"/>
            <a:r>
              <a:rPr lang="en-US" altLang="en-US">
                <a:hlinkClick r:id="rId4"/>
              </a:rPr>
              <a:t>http://en.wikipedia.org/wiki/Solar_cells</a:t>
            </a:r>
            <a:endParaRPr lang="en-US" altLang="en-US"/>
          </a:p>
          <a:p>
            <a:pPr eaLnBrk="1" hangingPunct="1"/>
            <a:r>
              <a:rPr lang="en-US" altLang="en-US">
                <a:hlinkClick r:id="rId5"/>
              </a:rPr>
              <a:t>http://www.q-cells.com/cmadmin_2_499_0.html</a:t>
            </a:r>
            <a:endParaRPr lang="en-US" altLang="en-US"/>
          </a:p>
          <a:p>
            <a:pPr eaLnBrk="1" hangingPunct="1"/>
            <a:r>
              <a:rPr lang="en-US" altLang="en-US">
                <a:hlinkClick r:id="rId6"/>
              </a:rPr>
              <a:t>http://science.howstuffworks.com/solar-cell.htm</a:t>
            </a:r>
            <a:endParaRPr lang="en-US" altLang="en-US">
              <a:hlinkClick r:id="rId5"/>
            </a:endParaRPr>
          </a:p>
          <a:p>
            <a:pPr eaLnBrk="1" hangingPunct="1"/>
            <a:r>
              <a:rPr lang="en-US" altLang="en-US">
                <a:hlinkClick r:id="rId5"/>
              </a:rPr>
              <a:t>Dr. Tom Overbye’s slides</a:t>
            </a:r>
          </a:p>
          <a:p>
            <a:pPr eaLnBrk="1" hangingPunct="1"/>
            <a:endParaRPr lang="en-US" altLang="en-US"/>
          </a:p>
          <a:p>
            <a:pPr eaLnBrk="1" hangingPunct="1"/>
            <a:endParaRPr lang="en-US"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13587</TotalTime>
  <Words>5159</Words>
  <Application>Microsoft Office PowerPoint</Application>
  <PresentationFormat>On-screen Show (4:3)</PresentationFormat>
  <Paragraphs>658</Paragraphs>
  <Slides>91</Slides>
  <Notes>57</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2</vt:i4>
      </vt:variant>
      <vt:variant>
        <vt:lpstr>Slide Titles</vt:lpstr>
      </vt:variant>
      <vt:variant>
        <vt:i4>91</vt:i4>
      </vt:variant>
    </vt:vector>
  </HeadingPairs>
  <TitlesOfParts>
    <vt:vector size="111" baseType="lpstr">
      <vt:lpstr>MS PGothic</vt:lpstr>
      <vt:lpstr>SimSun</vt:lpstr>
      <vt:lpstr>SimSun</vt:lpstr>
      <vt:lpstr>Arial</vt:lpstr>
      <vt:lpstr>Calibri</vt:lpstr>
      <vt:lpstr>Calibri Light</vt:lpstr>
      <vt:lpstr>Cambria Math</vt:lpstr>
      <vt:lpstr>Eras Demi ITC</vt:lpstr>
      <vt:lpstr>Helvetica</vt:lpstr>
      <vt:lpstr>MTMI</vt:lpstr>
      <vt:lpstr>Symbol</vt:lpstr>
      <vt:lpstr>Times New Roman</vt:lpstr>
      <vt:lpstr>Times-Roman</vt:lpstr>
      <vt:lpstr>UniversalMath1 BT</vt:lpstr>
      <vt:lpstr>Wingdings</vt:lpstr>
      <vt:lpstr>WP Greek Helve</vt:lpstr>
      <vt:lpstr>WP MathA</vt:lpstr>
      <vt:lpstr>Office Theme</vt:lpstr>
      <vt:lpstr>Equation</vt:lpstr>
      <vt:lpstr>Visio</vt:lpstr>
      <vt:lpstr>PowerPoint Presentation</vt:lpstr>
      <vt:lpstr>PV Cells</vt:lpstr>
      <vt:lpstr>The Best laboratory PV cell efficiencies for various technologies.</vt:lpstr>
      <vt:lpstr>PV module manufacturing costs for DOE/US Industry Partners</vt:lpstr>
      <vt:lpstr>World production of photovoltaic  </vt:lpstr>
      <vt:lpstr>The Distribution of the Protons and Electrons in the silicon atom</vt:lpstr>
      <vt:lpstr>Quantum Physics</vt:lpstr>
      <vt:lpstr>Quantum Physics</vt:lpstr>
      <vt:lpstr>Photons</vt:lpstr>
      <vt:lpstr>PowerPoint Presentation</vt:lpstr>
      <vt:lpstr>Semiconductor band structure</vt:lpstr>
      <vt:lpstr>PowerPoint Presentation</vt:lpstr>
      <vt:lpstr>Band gap engineering</vt:lpstr>
      <vt:lpstr>Band–gap energy</vt:lpstr>
      <vt:lpstr>Band gap energy unit</vt:lpstr>
      <vt:lpstr>PowerPoint Presentation</vt:lpstr>
      <vt:lpstr>PowerPoint Presentation</vt:lpstr>
      <vt:lpstr>PowerPoint Presentation</vt:lpstr>
      <vt:lpstr>Photon Energy</vt:lpstr>
      <vt:lpstr>PowerPoint Presentation</vt:lpstr>
      <vt:lpstr>PowerPoint Presentation</vt:lpstr>
      <vt:lpstr>PowerPoint Presentation</vt:lpstr>
      <vt:lpstr>PowerPoint Presentation</vt:lpstr>
      <vt:lpstr>Summary</vt:lpstr>
      <vt:lpstr>PowerPoint Presentation</vt:lpstr>
      <vt:lpstr>Energy Loss in a Solar Cell </vt:lpstr>
      <vt:lpstr>Energy Loss in a Solar Cell </vt:lpstr>
      <vt:lpstr>PowerPoint Presentation</vt:lpstr>
      <vt:lpstr>PowerPoint Presentation</vt:lpstr>
      <vt:lpstr>PowerPoint Presentation</vt:lpstr>
      <vt:lpstr>PowerPoint Presentation</vt:lpstr>
      <vt:lpstr>Example</vt:lpstr>
      <vt:lpstr>Example</vt:lpstr>
      <vt:lpstr>p-n junction in PV Cell</vt:lpstr>
      <vt:lpstr>PowerPoint Presentation</vt:lpstr>
      <vt:lpstr>PowerPoint Presentation</vt:lpstr>
      <vt:lpstr>p-n junction in PV Cell</vt:lpstr>
      <vt:lpstr>PowerPoint Presentation</vt:lpstr>
      <vt:lpstr>PowerPoint Presentation</vt:lpstr>
      <vt:lpstr>Basic structure of a silicon based solar cell and its working mechanism </vt:lpstr>
      <vt:lpstr>PowerPoint Presentation</vt:lpstr>
      <vt:lpstr>PowerPoint Presentation</vt:lpstr>
      <vt:lpstr>Gallium arsenide (GaAs) multijunction</vt:lpstr>
      <vt:lpstr>Gallium arsenide (GaAs) multijunction</vt:lpstr>
      <vt:lpstr>Review of Diodes</vt:lpstr>
      <vt:lpstr>Review of Diodes</vt:lpstr>
      <vt:lpstr>The p-n Junction Diode</vt:lpstr>
      <vt:lpstr>The Simplest Equivalent Circuit for a Photovoltaic Cell</vt:lpstr>
      <vt:lpstr>The Simplest Equivalent Circuit for a Photovoltaic Cell</vt:lpstr>
      <vt:lpstr>The Simplest Equivalent Circuit for a Photovoltaic Cell</vt:lpstr>
      <vt:lpstr>The Simplest Equivalent Circuit for a Photovoltaic Cell</vt:lpstr>
      <vt:lpstr>A More Accurate Equivalent Circuit for a PV Cell</vt:lpstr>
      <vt:lpstr>A More Accurate Equivalent Circuit for a PV Cell</vt:lpstr>
      <vt:lpstr>A More Accurate Equivalent Circuit for a PV Cell</vt:lpstr>
      <vt:lpstr>A More Accurate Equivalent Circuit for a PV Cell</vt:lpstr>
      <vt:lpstr>A More Accurate Equivalent Circuit for a PV Cell</vt:lpstr>
      <vt:lpstr>From cells to modules to arrays</vt:lpstr>
      <vt:lpstr>From Cells to a Module</vt:lpstr>
      <vt:lpstr>From Modules to Arrays</vt:lpstr>
      <vt:lpstr>From Modules to Arrays</vt:lpstr>
      <vt:lpstr>From Modules to Arrays</vt:lpstr>
      <vt:lpstr>The PV I-V curve under standard test conditions</vt:lpstr>
      <vt:lpstr>The PV I-V curve under standard test conditions</vt:lpstr>
      <vt:lpstr>The PV I-V curve under standard test conditions</vt:lpstr>
      <vt:lpstr>The PV I-V curve under standard test conditions</vt:lpstr>
      <vt:lpstr>Impacts of temperature and insolation on I-V curves</vt:lpstr>
      <vt:lpstr>Impacts of temperature and insolation on I-V curves</vt:lpstr>
      <vt:lpstr>Impacts of temperature and insolation on I-V curves</vt:lpstr>
      <vt:lpstr>Example 5.5 Impact of Cell Temperature on Power for a PV Module</vt:lpstr>
      <vt:lpstr>Example 5.5 Impact of Cell Temperature on Power for a PV Module</vt:lpstr>
      <vt:lpstr>Shading impacts on I-V curves</vt:lpstr>
      <vt:lpstr>Shading impacts on I-V curves</vt:lpstr>
      <vt:lpstr>Shading impacts on I-V curves</vt:lpstr>
      <vt:lpstr>In-class problem 2</vt:lpstr>
      <vt:lpstr>PowerPoint Presentation</vt:lpstr>
      <vt:lpstr>In class exercise</vt:lpstr>
      <vt:lpstr>In class exercise</vt:lpstr>
      <vt:lpstr>The Impact of the Bypass Diodes for Shade Mitigation on the I-V Curve</vt:lpstr>
      <vt:lpstr>Blocking Diodes Mitigation (Parallel cells)</vt:lpstr>
      <vt:lpstr>Bypass Diodes and Blocking Diodes for Shade Mitigation</vt:lpstr>
      <vt:lpstr>Bypass Diodes for Shade Mitigation</vt:lpstr>
      <vt:lpstr>Bypass Diodes for Shade Mitigation</vt:lpstr>
      <vt:lpstr>Maximum power point trackers</vt:lpstr>
      <vt:lpstr>Maximum power point trackers</vt:lpstr>
      <vt:lpstr>Maximum power point trackers</vt:lpstr>
      <vt:lpstr>MPPT Controllers</vt:lpstr>
      <vt:lpstr>MPPT Controllers</vt:lpstr>
      <vt:lpstr>MPPT Controllers</vt:lpstr>
      <vt:lpstr>MPPT Controllers</vt:lpstr>
      <vt:lpstr>MPPT Controllers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ENGR 3510</dc:title>
  <dc:creator>Cris</dc:creator>
  <cp:lastModifiedBy>Wenzhong Gao</cp:lastModifiedBy>
  <cp:revision>402</cp:revision>
  <cp:lastPrinted>2019-10-11T17:44:04Z</cp:lastPrinted>
  <dcterms:created xsi:type="dcterms:W3CDTF">2013-10-15T04:57:01Z</dcterms:created>
  <dcterms:modified xsi:type="dcterms:W3CDTF">2019-12-11T05:16:24Z</dcterms:modified>
</cp:coreProperties>
</file>